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4"/>
  </p:sldMasterIdLst>
  <p:notesMasterIdLst>
    <p:notesMasterId r:id="rId24"/>
  </p:notesMasterIdLst>
  <p:sldIdLst>
    <p:sldId id="323" r:id="rId5"/>
    <p:sldId id="324" r:id="rId6"/>
    <p:sldId id="331" r:id="rId7"/>
    <p:sldId id="332" r:id="rId8"/>
    <p:sldId id="309" r:id="rId9"/>
    <p:sldId id="310" r:id="rId10"/>
    <p:sldId id="311" r:id="rId11"/>
    <p:sldId id="312" r:id="rId12"/>
    <p:sldId id="313" r:id="rId13"/>
    <p:sldId id="319" r:id="rId14"/>
    <p:sldId id="314" r:id="rId15"/>
    <p:sldId id="315" r:id="rId16"/>
    <p:sldId id="316" r:id="rId17"/>
    <p:sldId id="317" r:id="rId18"/>
    <p:sldId id="318" r:id="rId19"/>
    <p:sldId id="320" r:id="rId20"/>
    <p:sldId id="321" r:id="rId21"/>
    <p:sldId id="322" r:id="rId22"/>
    <p:sldId id="327" r:id="rId23"/>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F019A6C-15A3-6C34-929E-DEEF53E67C8D}" name="Chris Brown" initials="CB" userId="S::chris@csinstituteco.org::77a86164-88cc-4673-8d86-b96f4b66cc49" providerId="AD"/>
  <p188:author id="{3966839B-F9D1-8E19-42D1-C404CA46BD0F}" name="Erik Gamm" initials="EG" userId="S::erik@csinstituteco.org::e49f75a2-c5f7-4e74-9ae5-b718a12fc485" providerId="AD"/>
  <p188:author id="{B0DEA3F9-9EBC-4565-E41C-AD168B5FC833}" name="Cole Anderson" initials="CA" userId="S::cole@csinstituteco.org::5b237774-3bc4-46be-a1dc-01706111a72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bigail Giannou" initials="AG" lastIdx="11" clrIdx="0">
    <p:extLst>
      <p:ext uri="{19B8F6BF-5375-455C-9EA6-DF929625EA0E}">
        <p15:presenceInfo xmlns:p15="http://schemas.microsoft.com/office/powerpoint/2012/main" userId="S::abigail.giannou@csprco.org::cd8dd889-575c-465e-ab5a-82d030e26484" providerId="AD"/>
      </p:ext>
    </p:extLst>
  </p:cmAuthor>
  <p:cmAuthor id="2" name="Abigail Giannou" initials="AG [2]" lastIdx="1" clrIdx="1">
    <p:extLst>
      <p:ext uri="{19B8F6BF-5375-455C-9EA6-DF929625EA0E}">
        <p15:presenceInfo xmlns:p15="http://schemas.microsoft.com/office/powerpoint/2012/main" userId="S::abigail@csinstituteco.org::cd8dd889-575c-465e-ab5a-82d030e26484" providerId="AD"/>
      </p:ext>
    </p:extLst>
  </p:cmAuthor>
  <p:cmAuthor id="3" name="Chris Brown" initials="CB" lastIdx="21" clrIdx="2">
    <p:extLst>
      <p:ext uri="{19B8F6BF-5375-455C-9EA6-DF929625EA0E}">
        <p15:presenceInfo xmlns:p15="http://schemas.microsoft.com/office/powerpoint/2012/main" userId="S::chris@csinstituteco.org::77a86164-88cc-4673-8d86-b96f4b66cc49" providerId="AD"/>
      </p:ext>
    </p:extLst>
  </p:cmAuthor>
  <p:cmAuthor id="4" name="Chris Brown" initials="CB [2]" lastIdx="18" clrIdx="3">
    <p:extLst>
      <p:ext uri="{19B8F6BF-5375-455C-9EA6-DF929625EA0E}">
        <p15:presenceInfo xmlns:p15="http://schemas.microsoft.com/office/powerpoint/2012/main" userId="Chris Brown" providerId="None"/>
      </p:ext>
    </p:extLst>
  </p:cmAuthor>
  <p:cmAuthor id="5" name="Erik Gamm" initials="EG" lastIdx="9" clrIdx="4">
    <p:extLst>
      <p:ext uri="{19B8F6BF-5375-455C-9EA6-DF929625EA0E}">
        <p15:presenceInfo xmlns:p15="http://schemas.microsoft.com/office/powerpoint/2012/main" userId="S::erik@csinstituteco.org::e49f75a2-c5f7-4e74-9ae5-b718a12fc4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38DC1"/>
    <a:srgbClr val="F2F5FB"/>
    <a:srgbClr val="CF3339"/>
    <a:srgbClr val="101820"/>
    <a:srgbClr val="10182B"/>
    <a:srgbClr val="AEA7A3"/>
    <a:srgbClr val="037971"/>
    <a:srgbClr val="003366"/>
    <a:srgbClr val="F0A8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245A70-3AE5-7743-9F16-7B65AF183B6C}" v="7" dt="2023-12-08T19:33:53.233"/>
    <p1510:client id="{92389BA4-835A-47A4-B83F-A3A4570749B8}" v="14" dt="2023-12-08T19:04:35.275"/>
    <p1510:client id="{DAB2ABFA-3332-31F3-98E7-6AEDB26CCC64}" v="1355" dt="2023-12-07T23:48:39.099"/>
    <p1510:client id="{E3BFE0AF-4AA8-BC5E-7213-CCED2FA56F78}" v="3" dt="2023-12-08T15:19:15.628"/>
    <p1510:client id="{EA601619-85D9-42D0-8E2C-A37C83BBAA51}" v="97" dt="2023-12-08T19:41:49.350"/>
    <p1510:client id="{F5BEAB1A-4732-62E9-FA57-23429D517635}" v="2" dt="2023-12-08T17:05:18.8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230" autoAdjust="0"/>
  </p:normalViewPr>
  <p:slideViewPr>
    <p:cSldViewPr snapToGrid="0">
      <p:cViewPr varScale="1">
        <p:scale>
          <a:sx n="74" d="100"/>
          <a:sy n="74" d="100"/>
        </p:scale>
        <p:origin x="19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Brown" userId="77a86164-88cc-4673-8d86-b96f4b66cc49" providerId="ADAL" clId="{E4B58990-3CDC-4918-9665-8A74B1671E23}"/>
    <pc:docChg chg="custSel modSld">
      <pc:chgData name="Chris Brown" userId="77a86164-88cc-4673-8d86-b96f4b66cc49" providerId="ADAL" clId="{E4B58990-3CDC-4918-9665-8A74B1671E23}" dt="2023-12-08T20:26:06.198" v="87" actId="207"/>
      <pc:docMkLst>
        <pc:docMk/>
      </pc:docMkLst>
      <pc:sldChg chg="modNotesTx">
        <pc:chgData name="Chris Brown" userId="77a86164-88cc-4673-8d86-b96f4b66cc49" providerId="ADAL" clId="{E4B58990-3CDC-4918-9665-8A74B1671E23}" dt="2023-12-08T20:02:53.399" v="2" actId="6549"/>
        <pc:sldMkLst>
          <pc:docMk/>
          <pc:sldMk cId="2232727586" sldId="309"/>
        </pc:sldMkLst>
      </pc:sldChg>
      <pc:sldChg chg="modNotesTx">
        <pc:chgData name="Chris Brown" userId="77a86164-88cc-4673-8d86-b96f4b66cc49" providerId="ADAL" clId="{E4B58990-3CDC-4918-9665-8A74B1671E23}" dt="2023-12-08T20:02:55.489" v="3" actId="6549"/>
        <pc:sldMkLst>
          <pc:docMk/>
          <pc:sldMk cId="2700463326" sldId="310"/>
        </pc:sldMkLst>
      </pc:sldChg>
      <pc:sldChg chg="modNotesTx">
        <pc:chgData name="Chris Brown" userId="77a86164-88cc-4673-8d86-b96f4b66cc49" providerId="ADAL" clId="{E4B58990-3CDC-4918-9665-8A74B1671E23}" dt="2023-12-08T20:02:57.266" v="4" actId="6549"/>
        <pc:sldMkLst>
          <pc:docMk/>
          <pc:sldMk cId="2991676165" sldId="311"/>
        </pc:sldMkLst>
      </pc:sldChg>
      <pc:sldChg chg="modNotesTx">
        <pc:chgData name="Chris Brown" userId="77a86164-88cc-4673-8d86-b96f4b66cc49" providerId="ADAL" clId="{E4B58990-3CDC-4918-9665-8A74B1671E23}" dt="2023-12-08T20:03:00.744" v="10" actId="20577"/>
        <pc:sldMkLst>
          <pc:docMk/>
          <pc:sldMk cId="183509640" sldId="312"/>
        </pc:sldMkLst>
      </pc:sldChg>
      <pc:sldChg chg="modNotesTx">
        <pc:chgData name="Chris Brown" userId="77a86164-88cc-4673-8d86-b96f4b66cc49" providerId="ADAL" clId="{E4B58990-3CDC-4918-9665-8A74B1671E23}" dt="2023-12-08T20:03:02.520" v="11" actId="6549"/>
        <pc:sldMkLst>
          <pc:docMk/>
          <pc:sldMk cId="645676616" sldId="313"/>
        </pc:sldMkLst>
      </pc:sldChg>
      <pc:sldChg chg="modNotesTx">
        <pc:chgData name="Chris Brown" userId="77a86164-88cc-4673-8d86-b96f4b66cc49" providerId="ADAL" clId="{E4B58990-3CDC-4918-9665-8A74B1671E23}" dt="2023-12-08T20:03:07.048" v="13" actId="6549"/>
        <pc:sldMkLst>
          <pc:docMk/>
          <pc:sldMk cId="3872324982" sldId="314"/>
        </pc:sldMkLst>
      </pc:sldChg>
      <pc:sldChg chg="modNotesTx">
        <pc:chgData name="Chris Brown" userId="77a86164-88cc-4673-8d86-b96f4b66cc49" providerId="ADAL" clId="{E4B58990-3CDC-4918-9665-8A74B1671E23}" dt="2023-12-08T20:03:08.951" v="14" actId="6549"/>
        <pc:sldMkLst>
          <pc:docMk/>
          <pc:sldMk cId="3219220504" sldId="315"/>
        </pc:sldMkLst>
      </pc:sldChg>
      <pc:sldChg chg="modNotesTx">
        <pc:chgData name="Chris Brown" userId="77a86164-88cc-4673-8d86-b96f4b66cc49" providerId="ADAL" clId="{E4B58990-3CDC-4918-9665-8A74B1671E23}" dt="2023-12-08T20:03:10.902" v="15" actId="6549"/>
        <pc:sldMkLst>
          <pc:docMk/>
          <pc:sldMk cId="1765215600" sldId="316"/>
        </pc:sldMkLst>
      </pc:sldChg>
      <pc:sldChg chg="modNotesTx">
        <pc:chgData name="Chris Brown" userId="77a86164-88cc-4673-8d86-b96f4b66cc49" providerId="ADAL" clId="{E4B58990-3CDC-4918-9665-8A74B1671E23}" dt="2023-12-08T20:03:25.634" v="20" actId="6549"/>
        <pc:sldMkLst>
          <pc:docMk/>
          <pc:sldMk cId="3131455876" sldId="317"/>
        </pc:sldMkLst>
      </pc:sldChg>
      <pc:sldChg chg="modNotesTx">
        <pc:chgData name="Chris Brown" userId="77a86164-88cc-4673-8d86-b96f4b66cc49" providerId="ADAL" clId="{E4B58990-3CDC-4918-9665-8A74B1671E23}" dt="2023-12-08T20:03:12.618" v="16" actId="6549"/>
        <pc:sldMkLst>
          <pc:docMk/>
          <pc:sldMk cId="770267409" sldId="318"/>
        </pc:sldMkLst>
      </pc:sldChg>
      <pc:sldChg chg="modNotesTx">
        <pc:chgData name="Chris Brown" userId="77a86164-88cc-4673-8d86-b96f4b66cc49" providerId="ADAL" clId="{E4B58990-3CDC-4918-9665-8A74B1671E23}" dt="2023-12-08T20:03:04.832" v="12" actId="6549"/>
        <pc:sldMkLst>
          <pc:docMk/>
          <pc:sldMk cId="3687484539" sldId="319"/>
        </pc:sldMkLst>
      </pc:sldChg>
      <pc:sldChg chg="modNotesTx">
        <pc:chgData name="Chris Brown" userId="77a86164-88cc-4673-8d86-b96f4b66cc49" providerId="ADAL" clId="{E4B58990-3CDC-4918-9665-8A74B1671E23}" dt="2023-12-08T20:03:14.158" v="17" actId="6549"/>
        <pc:sldMkLst>
          <pc:docMk/>
          <pc:sldMk cId="387242112" sldId="320"/>
        </pc:sldMkLst>
      </pc:sldChg>
      <pc:sldChg chg="modNotesTx">
        <pc:chgData name="Chris Brown" userId="77a86164-88cc-4673-8d86-b96f4b66cc49" providerId="ADAL" clId="{E4B58990-3CDC-4918-9665-8A74B1671E23}" dt="2023-12-08T20:03:16.596" v="18" actId="6549"/>
        <pc:sldMkLst>
          <pc:docMk/>
          <pc:sldMk cId="872972060" sldId="321"/>
        </pc:sldMkLst>
      </pc:sldChg>
      <pc:sldChg chg="modNotesTx">
        <pc:chgData name="Chris Brown" userId="77a86164-88cc-4673-8d86-b96f4b66cc49" providerId="ADAL" clId="{E4B58990-3CDC-4918-9665-8A74B1671E23}" dt="2023-12-08T20:03:19.528" v="19" actId="6549"/>
        <pc:sldMkLst>
          <pc:docMk/>
          <pc:sldMk cId="3618768983" sldId="322"/>
        </pc:sldMkLst>
      </pc:sldChg>
      <pc:sldChg chg="modNotesTx">
        <pc:chgData name="Chris Brown" userId="77a86164-88cc-4673-8d86-b96f4b66cc49" providerId="ADAL" clId="{E4B58990-3CDC-4918-9665-8A74B1671E23}" dt="2023-12-08T20:02:48.244" v="0" actId="6549"/>
        <pc:sldMkLst>
          <pc:docMk/>
          <pc:sldMk cId="3682507035" sldId="331"/>
        </pc:sldMkLst>
      </pc:sldChg>
      <pc:sldChg chg="modSp mod modNotesTx">
        <pc:chgData name="Chris Brown" userId="77a86164-88cc-4673-8d86-b96f4b66cc49" providerId="ADAL" clId="{E4B58990-3CDC-4918-9665-8A74B1671E23}" dt="2023-12-08T20:26:06.198" v="87" actId="207"/>
        <pc:sldMkLst>
          <pc:docMk/>
          <pc:sldMk cId="375445495" sldId="332"/>
        </pc:sldMkLst>
        <pc:spChg chg="mod">
          <ac:chgData name="Chris Brown" userId="77a86164-88cc-4673-8d86-b96f4b66cc49" providerId="ADAL" clId="{E4B58990-3CDC-4918-9665-8A74B1671E23}" dt="2023-12-08T20:26:06.198" v="87" actId="207"/>
          <ac:spMkLst>
            <pc:docMk/>
            <pc:sldMk cId="375445495" sldId="332"/>
            <ac:spMk id="12" creationId="{D9128A17-785D-6499-3A7F-9469B99C5AF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4D2E2AE4-EA93-F443-8C61-0622054CC71B}" type="datetimeFigureOut">
              <a:rPr lang="en-US" smtClean="0"/>
              <a:t>12/8/2023</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56DAC875-ADF3-6D46-9E84-19F97EAD1012}" type="slidenum">
              <a:rPr lang="en-US" smtClean="0"/>
              <a:t>‹#›</a:t>
            </a:fld>
            <a:endParaRPr lang="en-US"/>
          </a:p>
        </p:txBody>
      </p:sp>
    </p:spTree>
    <p:extLst>
      <p:ext uri="{BB962C8B-B14F-4D97-AF65-F5344CB8AC3E}">
        <p14:creationId xmlns:p14="http://schemas.microsoft.com/office/powerpoint/2010/main" val="917248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B7AE0-FD50-9244-BA5E-D7D8742AD13F}" type="slidenum">
              <a:rPr lang="en-US" smtClean="0"/>
              <a:t>2</a:t>
            </a:fld>
            <a:endParaRPr lang="en-US"/>
          </a:p>
        </p:txBody>
      </p:sp>
    </p:spTree>
    <p:extLst>
      <p:ext uri="{BB962C8B-B14F-4D97-AF65-F5344CB8AC3E}">
        <p14:creationId xmlns:p14="http://schemas.microsoft.com/office/powerpoint/2010/main" val="1735273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B7AE0-FD50-9244-BA5E-D7D8742AD13F}" type="slidenum">
              <a:rPr lang="en-US" smtClean="0"/>
              <a:t>11</a:t>
            </a:fld>
            <a:endParaRPr lang="en-US"/>
          </a:p>
        </p:txBody>
      </p:sp>
    </p:spTree>
    <p:extLst>
      <p:ext uri="{BB962C8B-B14F-4D97-AF65-F5344CB8AC3E}">
        <p14:creationId xmlns:p14="http://schemas.microsoft.com/office/powerpoint/2010/main" val="2142208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B7AE0-FD50-9244-BA5E-D7D8742AD13F}" type="slidenum">
              <a:rPr lang="en-US" smtClean="0"/>
              <a:t>12</a:t>
            </a:fld>
            <a:endParaRPr lang="en-US"/>
          </a:p>
        </p:txBody>
      </p:sp>
    </p:spTree>
    <p:extLst>
      <p:ext uri="{BB962C8B-B14F-4D97-AF65-F5344CB8AC3E}">
        <p14:creationId xmlns:p14="http://schemas.microsoft.com/office/powerpoint/2010/main" val="3121214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B7AE0-FD50-9244-BA5E-D7D8742AD13F}" type="slidenum">
              <a:rPr lang="en-US" smtClean="0"/>
              <a:t>13</a:t>
            </a:fld>
            <a:endParaRPr lang="en-US"/>
          </a:p>
        </p:txBody>
      </p:sp>
    </p:spTree>
    <p:extLst>
      <p:ext uri="{BB962C8B-B14F-4D97-AF65-F5344CB8AC3E}">
        <p14:creationId xmlns:p14="http://schemas.microsoft.com/office/powerpoint/2010/main" val="1828897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B7AE0-FD50-9244-BA5E-D7D8742AD13F}" type="slidenum">
              <a:rPr lang="en-US" smtClean="0"/>
              <a:t>14</a:t>
            </a:fld>
            <a:endParaRPr lang="en-US"/>
          </a:p>
        </p:txBody>
      </p:sp>
    </p:spTree>
    <p:extLst>
      <p:ext uri="{BB962C8B-B14F-4D97-AF65-F5344CB8AC3E}">
        <p14:creationId xmlns:p14="http://schemas.microsoft.com/office/powerpoint/2010/main" val="2953997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B7AE0-FD50-9244-BA5E-D7D8742AD13F}" type="slidenum">
              <a:rPr lang="en-US" smtClean="0"/>
              <a:t>15</a:t>
            </a:fld>
            <a:endParaRPr lang="en-US"/>
          </a:p>
        </p:txBody>
      </p:sp>
    </p:spTree>
    <p:extLst>
      <p:ext uri="{BB962C8B-B14F-4D97-AF65-F5344CB8AC3E}">
        <p14:creationId xmlns:p14="http://schemas.microsoft.com/office/powerpoint/2010/main" val="1683493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B7AE0-FD50-9244-BA5E-D7D8742AD13F}" type="slidenum">
              <a:rPr lang="en-US" smtClean="0"/>
              <a:t>16</a:t>
            </a:fld>
            <a:endParaRPr lang="en-US"/>
          </a:p>
        </p:txBody>
      </p:sp>
    </p:spTree>
    <p:extLst>
      <p:ext uri="{BB962C8B-B14F-4D97-AF65-F5344CB8AC3E}">
        <p14:creationId xmlns:p14="http://schemas.microsoft.com/office/powerpoint/2010/main" val="2985079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B7AE0-FD50-9244-BA5E-D7D8742AD13F}" type="slidenum">
              <a:rPr lang="en-US" smtClean="0"/>
              <a:t>17</a:t>
            </a:fld>
            <a:endParaRPr lang="en-US"/>
          </a:p>
        </p:txBody>
      </p:sp>
    </p:spTree>
    <p:extLst>
      <p:ext uri="{BB962C8B-B14F-4D97-AF65-F5344CB8AC3E}">
        <p14:creationId xmlns:p14="http://schemas.microsoft.com/office/powerpoint/2010/main" val="36253129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AC875-ADF3-6D46-9E84-19F97EAD1012}" type="slidenum">
              <a:rPr lang="en-US" smtClean="0"/>
              <a:t>18</a:t>
            </a:fld>
            <a:endParaRPr lang="en-US"/>
          </a:p>
        </p:txBody>
      </p:sp>
    </p:spTree>
    <p:extLst>
      <p:ext uri="{BB962C8B-B14F-4D97-AF65-F5344CB8AC3E}">
        <p14:creationId xmlns:p14="http://schemas.microsoft.com/office/powerpoint/2010/main" val="3074734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B7AE0-FD50-9244-BA5E-D7D8742AD13F}" type="slidenum">
              <a:rPr lang="en-US" smtClean="0"/>
              <a:t>3</a:t>
            </a:fld>
            <a:endParaRPr lang="en-US"/>
          </a:p>
        </p:txBody>
      </p:sp>
    </p:spTree>
    <p:extLst>
      <p:ext uri="{BB962C8B-B14F-4D97-AF65-F5344CB8AC3E}">
        <p14:creationId xmlns:p14="http://schemas.microsoft.com/office/powerpoint/2010/main" val="3016153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B7AE0-FD50-9244-BA5E-D7D8742AD13F}" type="slidenum">
              <a:rPr lang="en-US" smtClean="0"/>
              <a:t>4</a:t>
            </a:fld>
            <a:endParaRPr lang="en-US"/>
          </a:p>
        </p:txBody>
      </p:sp>
    </p:spTree>
    <p:extLst>
      <p:ext uri="{BB962C8B-B14F-4D97-AF65-F5344CB8AC3E}">
        <p14:creationId xmlns:p14="http://schemas.microsoft.com/office/powerpoint/2010/main" val="135950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B7AE0-FD50-9244-BA5E-D7D8742AD13F}" type="slidenum">
              <a:rPr lang="en-US" smtClean="0"/>
              <a:t>5</a:t>
            </a:fld>
            <a:endParaRPr lang="en-US"/>
          </a:p>
        </p:txBody>
      </p:sp>
    </p:spTree>
    <p:extLst>
      <p:ext uri="{BB962C8B-B14F-4D97-AF65-F5344CB8AC3E}">
        <p14:creationId xmlns:p14="http://schemas.microsoft.com/office/powerpoint/2010/main" val="3393042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B7AE0-FD50-9244-BA5E-D7D8742AD13F}" type="slidenum">
              <a:rPr lang="en-US" smtClean="0"/>
              <a:t>6</a:t>
            </a:fld>
            <a:endParaRPr lang="en-US"/>
          </a:p>
        </p:txBody>
      </p:sp>
    </p:spTree>
    <p:extLst>
      <p:ext uri="{BB962C8B-B14F-4D97-AF65-F5344CB8AC3E}">
        <p14:creationId xmlns:p14="http://schemas.microsoft.com/office/powerpoint/2010/main" val="3610846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B7AE0-FD50-9244-BA5E-D7D8742AD13F}" type="slidenum">
              <a:rPr lang="en-US" smtClean="0"/>
              <a:t>7</a:t>
            </a:fld>
            <a:endParaRPr lang="en-US"/>
          </a:p>
        </p:txBody>
      </p:sp>
    </p:spTree>
    <p:extLst>
      <p:ext uri="{BB962C8B-B14F-4D97-AF65-F5344CB8AC3E}">
        <p14:creationId xmlns:p14="http://schemas.microsoft.com/office/powerpoint/2010/main" val="2320899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B7AE0-FD50-9244-BA5E-D7D8742AD13F}" type="slidenum">
              <a:rPr lang="en-US" smtClean="0"/>
              <a:t>8</a:t>
            </a:fld>
            <a:endParaRPr lang="en-US"/>
          </a:p>
        </p:txBody>
      </p:sp>
    </p:spTree>
    <p:extLst>
      <p:ext uri="{BB962C8B-B14F-4D97-AF65-F5344CB8AC3E}">
        <p14:creationId xmlns:p14="http://schemas.microsoft.com/office/powerpoint/2010/main" val="3552994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B7AE0-FD50-9244-BA5E-D7D8742AD13F}" type="slidenum">
              <a:rPr lang="en-US" smtClean="0"/>
              <a:t>9</a:t>
            </a:fld>
            <a:endParaRPr lang="en-US"/>
          </a:p>
        </p:txBody>
      </p:sp>
    </p:spTree>
    <p:extLst>
      <p:ext uri="{BB962C8B-B14F-4D97-AF65-F5344CB8AC3E}">
        <p14:creationId xmlns:p14="http://schemas.microsoft.com/office/powerpoint/2010/main" val="693328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7B7AE0-FD50-9244-BA5E-D7D8742AD13F}" type="slidenum">
              <a:rPr lang="en-US" smtClean="0"/>
              <a:t>10</a:t>
            </a:fld>
            <a:endParaRPr lang="en-US"/>
          </a:p>
        </p:txBody>
      </p:sp>
    </p:spTree>
    <p:extLst>
      <p:ext uri="{BB962C8B-B14F-4D97-AF65-F5344CB8AC3E}">
        <p14:creationId xmlns:p14="http://schemas.microsoft.com/office/powerpoint/2010/main" val="1166478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3351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18297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07133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4506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59442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52891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80718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99724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482966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57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85532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181324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8AF0E49-E567-2141-B316-AC2B53BE146A}"/>
              </a:ext>
            </a:extLst>
          </p:cNvPr>
          <p:cNvSpPr txBox="1"/>
          <p:nvPr/>
        </p:nvSpPr>
        <p:spPr>
          <a:xfrm>
            <a:off x="1444935" y="2263636"/>
            <a:ext cx="9350260" cy="1600438"/>
          </a:xfrm>
          <a:prstGeom prst="rect">
            <a:avLst/>
          </a:prstGeom>
          <a:noFill/>
        </p:spPr>
        <p:txBody>
          <a:bodyPr wrap="square" lIns="91440" tIns="45720" rIns="91440" bIns="45720" rtlCol="0" anchor="t">
            <a:spAutoFit/>
          </a:bodyPr>
          <a:lstStyle/>
          <a:p>
            <a:pPr algn="ctr"/>
            <a:r>
              <a:rPr lang="en-US" sz="4000" b="1">
                <a:latin typeface="Verdana"/>
                <a:ea typeface="Verdana"/>
                <a:cs typeface="Verdana"/>
              </a:rPr>
              <a:t>The Colorado Budget </a:t>
            </a:r>
            <a:endParaRPr lang="en-US">
              <a:latin typeface="Calibri" panose="020F0502020204030204"/>
              <a:ea typeface="Verdana"/>
              <a:cs typeface="Calibri" panose="020F0502020204030204"/>
            </a:endParaRPr>
          </a:p>
          <a:p>
            <a:pPr algn="ctr"/>
            <a:r>
              <a:rPr lang="en-US" sz="4000" b="1">
                <a:latin typeface="Verdana"/>
                <a:ea typeface="Verdana"/>
                <a:cs typeface="Verdana"/>
              </a:rPr>
              <a:t>Then and Now</a:t>
            </a:r>
            <a:endParaRPr lang="en-US">
              <a:cs typeface="Calibri"/>
            </a:endParaRPr>
          </a:p>
          <a:p>
            <a:endParaRPr lang="en-US">
              <a:cs typeface="Calibri"/>
            </a:endParaRPr>
          </a:p>
        </p:txBody>
      </p:sp>
      <p:pic>
        <p:nvPicPr>
          <p:cNvPr id="6" name="Picture 5">
            <a:extLst>
              <a:ext uri="{FF2B5EF4-FFF2-40B4-BE49-F238E27FC236}">
                <a16:creationId xmlns:a16="http://schemas.microsoft.com/office/drawing/2014/main" id="{77028584-EFBA-8D41-87C1-220DE1A0C3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0093" y="725234"/>
            <a:ext cx="2128949" cy="135855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251B3405-C765-404E-8507-A80A8DA211D9}"/>
              </a:ext>
            </a:extLst>
          </p:cNvPr>
          <p:cNvSpPr txBox="1"/>
          <p:nvPr/>
        </p:nvSpPr>
        <p:spPr>
          <a:xfrm>
            <a:off x="2429837" y="3861409"/>
            <a:ext cx="7253555" cy="697627"/>
          </a:xfrm>
          <a:prstGeom prst="rect">
            <a:avLst/>
          </a:prstGeom>
          <a:noFill/>
        </p:spPr>
        <p:txBody>
          <a:bodyPr wrap="square" lIns="91440" tIns="45720" rIns="91440" bIns="45720" rtlCol="0" anchor="t">
            <a:spAutoFit/>
          </a:bodyPr>
          <a:lstStyle/>
          <a:p>
            <a:pPr algn="ctr"/>
            <a:endParaRPr lang="en-US" sz="2600" baseline="30000">
              <a:latin typeface="Verdana"/>
              <a:ea typeface="Verdana"/>
            </a:endParaRPr>
          </a:p>
          <a:p>
            <a:pPr algn="ctr"/>
            <a:r>
              <a:rPr lang="en-US" sz="3300" b="1" baseline="30000">
                <a:latin typeface="Verdana"/>
                <a:ea typeface="Verdana"/>
                <a:cs typeface="Verdana"/>
              </a:rPr>
              <a:t>December 2023 Annual Release </a:t>
            </a:r>
          </a:p>
        </p:txBody>
      </p:sp>
      <p:sp>
        <p:nvSpPr>
          <p:cNvPr id="9" name="Rectangle 8">
            <a:extLst>
              <a:ext uri="{FF2B5EF4-FFF2-40B4-BE49-F238E27FC236}">
                <a16:creationId xmlns:a16="http://schemas.microsoft.com/office/drawing/2014/main" id="{478C05F2-B66C-7944-A50A-53713CB780B7}"/>
              </a:ext>
            </a:extLst>
          </p:cNvPr>
          <p:cNvSpPr/>
          <p:nvPr/>
        </p:nvSpPr>
        <p:spPr>
          <a:xfrm>
            <a:off x="113847" y="6170220"/>
            <a:ext cx="11964302" cy="556668"/>
          </a:xfrm>
          <a:prstGeom prst="rect">
            <a:avLst/>
          </a:prstGeom>
          <a:solidFill>
            <a:srgbClr val="F2F5F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300" b="1">
                <a:solidFill>
                  <a:schemeClr val="tx1"/>
                </a:solidFill>
                <a:latin typeface="Verdana"/>
                <a:ea typeface="Verdana"/>
                <a:cs typeface="Verdana" panose="020B0604030504040204" pitchFamily="34" charset="0"/>
              </a:rPr>
              <a:t>www.commonsenseinstituteco.org</a:t>
            </a:r>
            <a:endParaRPr lang="en-US" sz="1300" b="1">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a:extLst>
              <a:ext uri="{FF2B5EF4-FFF2-40B4-BE49-F238E27FC236}">
                <a16:creationId xmlns:a16="http://schemas.microsoft.com/office/drawing/2014/main" id="{11049481-CF28-4C4B-8D0F-07859CED59E7}"/>
              </a:ext>
            </a:extLst>
          </p:cNvPr>
          <p:cNvSpPr/>
          <p:nvPr/>
        </p:nvSpPr>
        <p:spPr>
          <a:xfrm>
            <a:off x="113849" y="106990"/>
            <a:ext cx="11964302" cy="556668"/>
          </a:xfrm>
          <a:prstGeom prst="rect">
            <a:avLst/>
          </a:prstGeom>
          <a:solidFill>
            <a:srgbClr val="238DC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300" b="1">
                <a:solidFill>
                  <a:schemeClr val="bg1"/>
                </a:solidFill>
                <a:latin typeface="Verdana"/>
                <a:ea typeface="Verdana"/>
                <a:cs typeface="Verdana" panose="020B0604030504040204" pitchFamily="34" charset="0"/>
              </a:rPr>
              <a:t>COLORADO BUDGET: A SNAPSHOT OF STATE APPROPRIATIONS AND HOW THEY'VE CHANGED OVER TIME</a:t>
            </a:r>
          </a:p>
        </p:txBody>
      </p:sp>
    </p:spTree>
    <p:extLst>
      <p:ext uri="{BB962C8B-B14F-4D97-AF65-F5344CB8AC3E}">
        <p14:creationId xmlns:p14="http://schemas.microsoft.com/office/powerpoint/2010/main" val="3206290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6D2F426-207A-CE2D-1B50-FCDD0CADA6DA}"/>
              </a:ext>
            </a:extLst>
          </p:cNvPr>
          <p:cNvSpPr>
            <a:spLocks noGrp="1"/>
          </p:cNvSpPr>
          <p:nvPr>
            <p:ph type="title"/>
          </p:nvPr>
        </p:nvSpPr>
        <p:spPr>
          <a:xfrm>
            <a:off x="787401" y="202505"/>
            <a:ext cx="10515600" cy="624105"/>
          </a:xfrm>
        </p:spPr>
        <p:txBody>
          <a:bodyPr>
            <a:normAutofit fontScale="90000"/>
          </a:bodyPr>
          <a:lstStyle/>
          <a:p>
            <a:pPr>
              <a:lnSpc>
                <a:spcPct val="100000"/>
              </a:lnSpc>
              <a:spcBef>
                <a:spcPts val="0"/>
              </a:spcBef>
            </a:pPr>
            <a:r>
              <a:rPr lang="en-US" sz="2000" b="1">
                <a:latin typeface="Verdana"/>
                <a:ea typeface="Verdana"/>
                <a:cs typeface="+mn-lt"/>
              </a:rPr>
              <a:t>Annual Change in General Fund Appropriations by Department </a:t>
            </a:r>
            <a:endParaRPr lang="en-US" sz="2000">
              <a:latin typeface="Verdana"/>
              <a:ea typeface="Verdana"/>
              <a:cs typeface="+mn-lt"/>
            </a:endParaRPr>
          </a:p>
          <a:p>
            <a:pPr>
              <a:lnSpc>
                <a:spcPct val="100000"/>
              </a:lnSpc>
              <a:spcBef>
                <a:spcPts val="0"/>
              </a:spcBef>
            </a:pPr>
            <a:r>
              <a:rPr lang="en-US" sz="2000" b="1">
                <a:latin typeface="Verdana"/>
                <a:ea typeface="Verdana"/>
                <a:cs typeface="+mn-lt"/>
              </a:rPr>
              <a:t>From FY22 to the FY25 Governor's Budget Proposal – Units in Millions</a:t>
            </a:r>
            <a:endParaRPr lang="en-US" sz="2000">
              <a:ea typeface="Calibri Light" panose="020F0302020204030204"/>
              <a:cs typeface="Calibri Light" panose="020F0302020204030204"/>
            </a:endParaRPr>
          </a:p>
        </p:txBody>
      </p:sp>
      <p:sp>
        <p:nvSpPr>
          <p:cNvPr id="18" name="Slide Number Placeholder 17">
            <a:extLst>
              <a:ext uri="{FF2B5EF4-FFF2-40B4-BE49-F238E27FC236}">
                <a16:creationId xmlns:a16="http://schemas.microsoft.com/office/drawing/2014/main" id="{E9F5221D-ABC0-5ABC-80AB-1D5B44022A13}"/>
              </a:ext>
            </a:extLst>
          </p:cNvPr>
          <p:cNvSpPr>
            <a:spLocks noGrp="1"/>
          </p:cNvSpPr>
          <p:nvPr>
            <p:ph type="sldNum" sz="quarter" idx="12"/>
          </p:nvPr>
        </p:nvSpPr>
        <p:spPr/>
        <p:txBody>
          <a:bodyPr/>
          <a:lstStyle/>
          <a:p>
            <a:fld id="{E3BC78C7-DA6B-49D8-999D-7B3EF7DC6F94}" type="slidenum">
              <a:rPr lang="en-US" dirty="0" smtClean="0"/>
              <a:pPr/>
              <a:t>9</a:t>
            </a:fld>
            <a:endParaRPr lang="en-US"/>
          </a:p>
        </p:txBody>
      </p:sp>
      <p:sp>
        <p:nvSpPr>
          <p:cNvPr id="6" name="Rectangle 5">
            <a:extLst>
              <a:ext uri="{FF2B5EF4-FFF2-40B4-BE49-F238E27FC236}">
                <a16:creationId xmlns:a16="http://schemas.microsoft.com/office/drawing/2014/main" id="{63068998-B717-1869-B4D0-E0D731DD273D}"/>
              </a:ext>
            </a:extLst>
          </p:cNvPr>
          <p:cNvSpPr/>
          <p:nvPr/>
        </p:nvSpPr>
        <p:spPr>
          <a:xfrm>
            <a:off x="838199" y="5391149"/>
            <a:ext cx="10534651" cy="952501"/>
          </a:xfrm>
          <a:prstGeom prst="rect">
            <a:avLst/>
          </a:prstGeom>
          <a:solidFill>
            <a:schemeClr val="accent1">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45720" rIns="91440" bIns="45720" rtlCol="0" anchor="ctr"/>
          <a:lstStyle/>
          <a:p>
            <a:r>
              <a:rPr lang="en-US" sz="1200">
                <a:solidFill>
                  <a:schemeClr val="tx1"/>
                </a:solidFill>
                <a:latin typeface="Verdana"/>
                <a:ea typeface="Verdana"/>
                <a:cs typeface="+mn-lt"/>
              </a:rPr>
              <a:t>From FY22 to FY24, the General Fund's operating total grew by 23.4% from $12.2 billion to $15.1 billion. The Governor's budget request proposes to increase this value by another 6.5% to $16.1 billion in FY25. HCPF will receive an additional $440 million, which is the largest departmental share of this increase (equal to 44.9% of its total).</a:t>
            </a:r>
            <a:endParaRPr lang="en-US">
              <a:solidFill>
                <a:schemeClr val="tx1"/>
              </a:solidFill>
            </a:endParaRPr>
          </a:p>
        </p:txBody>
      </p:sp>
      <p:sp>
        <p:nvSpPr>
          <p:cNvPr id="9" name="Rectangle 8">
            <a:extLst>
              <a:ext uri="{FF2B5EF4-FFF2-40B4-BE49-F238E27FC236}">
                <a16:creationId xmlns:a16="http://schemas.microsoft.com/office/drawing/2014/main" id="{C8548E8F-34F3-5AB4-344B-E69711611EF9}"/>
              </a:ext>
            </a:extLst>
          </p:cNvPr>
          <p:cNvSpPr/>
          <p:nvPr/>
        </p:nvSpPr>
        <p:spPr>
          <a:xfrm>
            <a:off x="844789" y="5398096"/>
            <a:ext cx="52161" cy="94686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anual Input 1">
            <a:extLst>
              <a:ext uri="{FF2B5EF4-FFF2-40B4-BE49-F238E27FC236}">
                <a16:creationId xmlns:a16="http://schemas.microsoft.com/office/drawing/2014/main" id="{C2EC8A1B-59E6-440A-ECE9-4436097DDE91}"/>
              </a:ext>
            </a:extLst>
          </p:cNvPr>
          <p:cNvSpPr/>
          <p:nvPr/>
        </p:nvSpPr>
        <p:spPr>
          <a:xfrm rot="5400000" flipH="1">
            <a:off x="181778" y="159744"/>
            <a:ext cx="341523" cy="705080"/>
          </a:xfrm>
          <a:prstGeom prst="flowChartManualInput">
            <a:avLst/>
          </a:prstGeom>
          <a:solidFill>
            <a:srgbClr val="238D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16">
            <a:extLst>
              <a:ext uri="{FF2B5EF4-FFF2-40B4-BE49-F238E27FC236}">
                <a16:creationId xmlns:a16="http://schemas.microsoft.com/office/drawing/2014/main" id="{866711C8-B390-B489-AF76-4EBFD3111A66}"/>
              </a:ext>
            </a:extLst>
          </p:cNvPr>
          <p:cNvSpPr>
            <a:spLocks noGrp="1"/>
          </p:cNvSpPr>
          <p:nvPr/>
        </p:nvSpPr>
        <p:spPr>
          <a:xfrm>
            <a:off x="838200" y="63436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chemeClr val="accent3"/>
                </a:solidFill>
              </a:rPr>
              <a:t>Common Sense Institute :: </a:t>
            </a:r>
            <a:r>
              <a:rPr lang="en-US">
                <a:solidFill>
                  <a:schemeClr val="accent1"/>
                </a:solidFill>
              </a:rPr>
              <a:t>CommonSenseInstituteCO.org</a:t>
            </a:r>
          </a:p>
        </p:txBody>
      </p:sp>
      <p:pic>
        <p:nvPicPr>
          <p:cNvPr id="7" name="Picture 6">
            <a:extLst>
              <a:ext uri="{FF2B5EF4-FFF2-40B4-BE49-F238E27FC236}">
                <a16:creationId xmlns:a16="http://schemas.microsoft.com/office/drawing/2014/main" id="{5423591E-DD9B-DE72-D71F-9424248D1441}"/>
              </a:ext>
            </a:extLst>
          </p:cNvPr>
          <p:cNvPicPr>
            <a:picLocks noChangeAspect="1"/>
          </p:cNvPicPr>
          <p:nvPr/>
        </p:nvPicPr>
        <p:blipFill>
          <a:blip r:embed="rId3"/>
          <a:stretch>
            <a:fillRect/>
          </a:stretch>
        </p:blipFill>
        <p:spPr>
          <a:xfrm>
            <a:off x="1621905" y="1148921"/>
            <a:ext cx="8839199" cy="3740892"/>
          </a:xfrm>
          <a:prstGeom prst="rect">
            <a:avLst/>
          </a:prstGeom>
        </p:spPr>
      </p:pic>
      <p:sp>
        <p:nvSpPr>
          <p:cNvPr id="13" name="TextBox 12">
            <a:extLst>
              <a:ext uri="{FF2B5EF4-FFF2-40B4-BE49-F238E27FC236}">
                <a16:creationId xmlns:a16="http://schemas.microsoft.com/office/drawing/2014/main" id="{ABBC6F40-7209-0CAC-2B79-4D6F5F5CFB51}"/>
              </a:ext>
            </a:extLst>
          </p:cNvPr>
          <p:cNvSpPr txBox="1"/>
          <p:nvPr/>
        </p:nvSpPr>
        <p:spPr>
          <a:xfrm>
            <a:off x="871220" y="5072380"/>
            <a:ext cx="1012698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ea typeface="Verdana"/>
                <a:cs typeface="Calibri"/>
              </a:rPr>
              <a:t>Source</a:t>
            </a:r>
            <a:r>
              <a:rPr lang="en-US" sz="800">
                <a:latin typeface="Calibri"/>
                <a:ea typeface="Verdana"/>
                <a:cs typeface="Calibri"/>
              </a:rPr>
              <a:t>: Colorado JBC Annual Appropriations Report  Note: Data omit capital construction</a:t>
            </a:r>
            <a:endParaRPr lang="en-US">
              <a:cs typeface="Calibri" panose="020F0502020204030204"/>
            </a:endParaRPr>
          </a:p>
          <a:p>
            <a:pPr marL="171450" indent="-171450">
              <a:buFont typeface="Arial"/>
              <a:buChar char="•"/>
            </a:pPr>
            <a:endParaRPr lang="en-US" sz="1000">
              <a:ea typeface="Calibri"/>
              <a:cs typeface="Calibri"/>
            </a:endParaRPr>
          </a:p>
        </p:txBody>
      </p:sp>
    </p:spTree>
    <p:extLst>
      <p:ext uri="{BB962C8B-B14F-4D97-AF65-F5344CB8AC3E}">
        <p14:creationId xmlns:p14="http://schemas.microsoft.com/office/powerpoint/2010/main" val="3687484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6D2F426-207A-CE2D-1B50-FCDD0CADA6DA}"/>
              </a:ext>
            </a:extLst>
          </p:cNvPr>
          <p:cNvSpPr>
            <a:spLocks noGrp="1"/>
          </p:cNvSpPr>
          <p:nvPr>
            <p:ph type="title"/>
          </p:nvPr>
        </p:nvSpPr>
        <p:spPr>
          <a:xfrm>
            <a:off x="787401" y="202505"/>
            <a:ext cx="10515600" cy="624105"/>
          </a:xfrm>
        </p:spPr>
        <p:txBody>
          <a:bodyPr>
            <a:normAutofit/>
          </a:bodyPr>
          <a:lstStyle/>
          <a:p>
            <a:r>
              <a:rPr lang="en-US" sz="1800" b="1">
                <a:latin typeface="Verdana"/>
                <a:ea typeface="Verdana"/>
                <a:cs typeface="+mn-lt"/>
              </a:rPr>
              <a:t>Total Appropriation to Each Department in FY24 – Units in Millions</a:t>
            </a:r>
            <a:endParaRPr lang="en-US"/>
          </a:p>
        </p:txBody>
      </p:sp>
      <p:sp>
        <p:nvSpPr>
          <p:cNvPr id="18" name="Slide Number Placeholder 17">
            <a:extLst>
              <a:ext uri="{FF2B5EF4-FFF2-40B4-BE49-F238E27FC236}">
                <a16:creationId xmlns:a16="http://schemas.microsoft.com/office/drawing/2014/main" id="{E9F5221D-ABC0-5ABC-80AB-1D5B44022A13}"/>
              </a:ext>
            </a:extLst>
          </p:cNvPr>
          <p:cNvSpPr>
            <a:spLocks noGrp="1"/>
          </p:cNvSpPr>
          <p:nvPr>
            <p:ph type="sldNum" sz="quarter" idx="12"/>
          </p:nvPr>
        </p:nvSpPr>
        <p:spPr/>
        <p:txBody>
          <a:bodyPr/>
          <a:lstStyle/>
          <a:p>
            <a:fld id="{E3BC78C7-DA6B-49D8-999D-7B3EF7DC6F94}" type="slidenum">
              <a:rPr lang="en-US" dirty="0" smtClean="0"/>
              <a:pPr/>
              <a:t>10</a:t>
            </a:fld>
            <a:endParaRPr lang="en-US"/>
          </a:p>
        </p:txBody>
      </p:sp>
      <p:sp>
        <p:nvSpPr>
          <p:cNvPr id="6" name="Rectangle 5">
            <a:extLst>
              <a:ext uri="{FF2B5EF4-FFF2-40B4-BE49-F238E27FC236}">
                <a16:creationId xmlns:a16="http://schemas.microsoft.com/office/drawing/2014/main" id="{63068998-B717-1869-B4D0-E0D731DD273D}"/>
              </a:ext>
            </a:extLst>
          </p:cNvPr>
          <p:cNvSpPr/>
          <p:nvPr/>
        </p:nvSpPr>
        <p:spPr>
          <a:xfrm>
            <a:off x="838199" y="5391149"/>
            <a:ext cx="10534651" cy="952501"/>
          </a:xfrm>
          <a:prstGeom prst="rect">
            <a:avLst/>
          </a:prstGeom>
          <a:solidFill>
            <a:schemeClr val="accent1">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45720" rIns="91440" bIns="45720" rtlCol="0" anchor="ctr"/>
          <a:lstStyle/>
          <a:p>
            <a:r>
              <a:rPr lang="en-US" sz="1200" dirty="0">
                <a:solidFill>
                  <a:schemeClr val="tx1"/>
                </a:solidFill>
                <a:latin typeface="Verdana"/>
                <a:ea typeface="Verdana"/>
                <a:cs typeface="+mn-lt"/>
              </a:rPr>
              <a:t>The top five departments, HCPF, Education, Higher Education, Human Services, and Transportation, were appropriated 79.5% of the total budget in FY24. Nine departments, including Labor and Employment and Agriculture, received less than 1% each of the total appropriation. Under the Governor's FY25 budget request, these top five departments would receive about 83.4% of the total appropriation.  </a:t>
            </a:r>
            <a:endParaRPr lang="en-US" dirty="0">
              <a:solidFill>
                <a:schemeClr val="tx1"/>
              </a:solidFill>
            </a:endParaRPr>
          </a:p>
        </p:txBody>
      </p:sp>
      <p:sp>
        <p:nvSpPr>
          <p:cNvPr id="9" name="Rectangle 8">
            <a:extLst>
              <a:ext uri="{FF2B5EF4-FFF2-40B4-BE49-F238E27FC236}">
                <a16:creationId xmlns:a16="http://schemas.microsoft.com/office/drawing/2014/main" id="{C8548E8F-34F3-5AB4-344B-E69711611EF9}"/>
              </a:ext>
            </a:extLst>
          </p:cNvPr>
          <p:cNvSpPr/>
          <p:nvPr/>
        </p:nvSpPr>
        <p:spPr>
          <a:xfrm>
            <a:off x="844789" y="5398096"/>
            <a:ext cx="52161" cy="94686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anual Input 1">
            <a:extLst>
              <a:ext uri="{FF2B5EF4-FFF2-40B4-BE49-F238E27FC236}">
                <a16:creationId xmlns:a16="http://schemas.microsoft.com/office/drawing/2014/main" id="{C2EC8A1B-59E6-440A-ECE9-4436097DDE91}"/>
              </a:ext>
            </a:extLst>
          </p:cNvPr>
          <p:cNvSpPr/>
          <p:nvPr/>
        </p:nvSpPr>
        <p:spPr>
          <a:xfrm rot="5400000" flipH="1">
            <a:off x="181778" y="159744"/>
            <a:ext cx="341523" cy="705080"/>
          </a:xfrm>
          <a:prstGeom prst="flowChartManualInput">
            <a:avLst/>
          </a:prstGeom>
          <a:solidFill>
            <a:srgbClr val="238D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16">
            <a:extLst>
              <a:ext uri="{FF2B5EF4-FFF2-40B4-BE49-F238E27FC236}">
                <a16:creationId xmlns:a16="http://schemas.microsoft.com/office/drawing/2014/main" id="{866711C8-B390-B489-AF76-4EBFD3111A66}"/>
              </a:ext>
            </a:extLst>
          </p:cNvPr>
          <p:cNvSpPr>
            <a:spLocks noGrp="1"/>
          </p:cNvSpPr>
          <p:nvPr/>
        </p:nvSpPr>
        <p:spPr>
          <a:xfrm>
            <a:off x="838200" y="63436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chemeClr val="accent3"/>
                </a:solidFill>
              </a:rPr>
              <a:t>Common Sense Institute :: </a:t>
            </a:r>
            <a:r>
              <a:rPr lang="en-US">
                <a:solidFill>
                  <a:schemeClr val="accent1"/>
                </a:solidFill>
              </a:rPr>
              <a:t>CommonSenseInstituteCO.org</a:t>
            </a:r>
          </a:p>
        </p:txBody>
      </p:sp>
      <p:sp>
        <p:nvSpPr>
          <p:cNvPr id="12" name="TextBox 11">
            <a:extLst>
              <a:ext uri="{FF2B5EF4-FFF2-40B4-BE49-F238E27FC236}">
                <a16:creationId xmlns:a16="http://schemas.microsoft.com/office/drawing/2014/main" id="{ED26EA66-BEC3-6E73-93A6-AEE50A39AD4F}"/>
              </a:ext>
            </a:extLst>
          </p:cNvPr>
          <p:cNvSpPr txBox="1"/>
          <p:nvPr/>
        </p:nvSpPr>
        <p:spPr>
          <a:xfrm>
            <a:off x="891540" y="5011420"/>
            <a:ext cx="1109218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latin typeface="Calibri"/>
                <a:ea typeface="Verdana"/>
                <a:cs typeface="Calibri"/>
              </a:rPr>
              <a:t>Source: Colorado JBC Annual Appropriations Report</a:t>
            </a:r>
          </a:p>
          <a:p>
            <a:pPr marL="171450" indent="-171450">
              <a:buFont typeface="Arial"/>
              <a:buChar char="•"/>
            </a:pPr>
            <a:endParaRPr lang="en-US" sz="1000">
              <a:ea typeface="Calibri"/>
              <a:cs typeface="Calibri"/>
            </a:endParaRPr>
          </a:p>
        </p:txBody>
      </p:sp>
      <p:pic>
        <p:nvPicPr>
          <p:cNvPr id="4" name="Picture 3">
            <a:extLst>
              <a:ext uri="{FF2B5EF4-FFF2-40B4-BE49-F238E27FC236}">
                <a16:creationId xmlns:a16="http://schemas.microsoft.com/office/drawing/2014/main" id="{0B8991A6-02B4-FA54-F8DF-50915BBE55B1}"/>
              </a:ext>
            </a:extLst>
          </p:cNvPr>
          <p:cNvPicPr>
            <a:picLocks noChangeAspect="1"/>
          </p:cNvPicPr>
          <p:nvPr/>
        </p:nvPicPr>
        <p:blipFill>
          <a:blip r:embed="rId3"/>
          <a:stretch>
            <a:fillRect/>
          </a:stretch>
        </p:blipFill>
        <p:spPr>
          <a:xfrm>
            <a:off x="1056640" y="822397"/>
            <a:ext cx="9977120" cy="3953366"/>
          </a:xfrm>
          <a:prstGeom prst="rect">
            <a:avLst/>
          </a:prstGeom>
        </p:spPr>
      </p:pic>
    </p:spTree>
    <p:extLst>
      <p:ext uri="{BB962C8B-B14F-4D97-AF65-F5344CB8AC3E}">
        <p14:creationId xmlns:p14="http://schemas.microsoft.com/office/powerpoint/2010/main" val="3872324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6D2F426-207A-CE2D-1B50-FCDD0CADA6DA}"/>
              </a:ext>
            </a:extLst>
          </p:cNvPr>
          <p:cNvSpPr>
            <a:spLocks noGrp="1"/>
          </p:cNvSpPr>
          <p:nvPr>
            <p:ph type="title"/>
          </p:nvPr>
        </p:nvSpPr>
        <p:spPr>
          <a:xfrm>
            <a:off x="787401" y="202505"/>
            <a:ext cx="10515600" cy="624105"/>
          </a:xfrm>
        </p:spPr>
        <p:txBody>
          <a:bodyPr>
            <a:normAutofit/>
          </a:bodyPr>
          <a:lstStyle/>
          <a:p>
            <a:r>
              <a:rPr lang="en-US" sz="1800" b="1">
                <a:latin typeface="Verdana"/>
                <a:ea typeface="Verdana"/>
                <a:cs typeface="+mn-lt"/>
              </a:rPr>
              <a:t>General Fund Appropriation to Each Department in FY24 – Units in Millions</a:t>
            </a:r>
            <a:endParaRPr lang="en-US"/>
          </a:p>
        </p:txBody>
      </p:sp>
      <p:sp>
        <p:nvSpPr>
          <p:cNvPr id="18" name="Slide Number Placeholder 17">
            <a:extLst>
              <a:ext uri="{FF2B5EF4-FFF2-40B4-BE49-F238E27FC236}">
                <a16:creationId xmlns:a16="http://schemas.microsoft.com/office/drawing/2014/main" id="{E9F5221D-ABC0-5ABC-80AB-1D5B44022A13}"/>
              </a:ext>
            </a:extLst>
          </p:cNvPr>
          <p:cNvSpPr>
            <a:spLocks noGrp="1"/>
          </p:cNvSpPr>
          <p:nvPr>
            <p:ph type="sldNum" sz="quarter" idx="12"/>
          </p:nvPr>
        </p:nvSpPr>
        <p:spPr/>
        <p:txBody>
          <a:bodyPr/>
          <a:lstStyle/>
          <a:p>
            <a:fld id="{E3BC78C7-DA6B-49D8-999D-7B3EF7DC6F94}" type="slidenum">
              <a:rPr lang="en-US" dirty="0" smtClean="0"/>
              <a:pPr/>
              <a:t>11</a:t>
            </a:fld>
            <a:endParaRPr lang="en-US"/>
          </a:p>
        </p:txBody>
      </p:sp>
      <p:sp>
        <p:nvSpPr>
          <p:cNvPr id="6" name="Rectangle 5">
            <a:extLst>
              <a:ext uri="{FF2B5EF4-FFF2-40B4-BE49-F238E27FC236}">
                <a16:creationId xmlns:a16="http://schemas.microsoft.com/office/drawing/2014/main" id="{63068998-B717-1869-B4D0-E0D731DD273D}"/>
              </a:ext>
            </a:extLst>
          </p:cNvPr>
          <p:cNvSpPr/>
          <p:nvPr/>
        </p:nvSpPr>
        <p:spPr>
          <a:xfrm>
            <a:off x="838199" y="5391149"/>
            <a:ext cx="10534651" cy="952501"/>
          </a:xfrm>
          <a:prstGeom prst="rect">
            <a:avLst/>
          </a:prstGeom>
          <a:solidFill>
            <a:schemeClr val="accent1">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45720" rIns="91440" bIns="45720" rtlCol="0" anchor="ctr"/>
          <a:lstStyle/>
          <a:p>
            <a:r>
              <a:rPr lang="en-US" sz="1200">
                <a:solidFill>
                  <a:schemeClr val="tx1"/>
                </a:solidFill>
                <a:latin typeface="Verdana"/>
                <a:ea typeface="Verdana"/>
                <a:cs typeface="+mn-lt"/>
              </a:rPr>
              <a:t>The departments of Education, Corrections, HCPF, Higher Education, Human Services, and the Judicial branch together received 89.5% of General Fund appropriations in FY24. Money is often transferred from the General Fund to the Highway Trust Fund to be used for transportation projects, but such transfers are not counted as appropriations. </a:t>
            </a:r>
            <a:endParaRPr lang="en-US">
              <a:solidFill>
                <a:schemeClr val="tx1"/>
              </a:solidFill>
            </a:endParaRPr>
          </a:p>
        </p:txBody>
      </p:sp>
      <p:sp>
        <p:nvSpPr>
          <p:cNvPr id="9" name="Rectangle 8">
            <a:extLst>
              <a:ext uri="{FF2B5EF4-FFF2-40B4-BE49-F238E27FC236}">
                <a16:creationId xmlns:a16="http://schemas.microsoft.com/office/drawing/2014/main" id="{C8548E8F-34F3-5AB4-344B-E69711611EF9}"/>
              </a:ext>
            </a:extLst>
          </p:cNvPr>
          <p:cNvSpPr/>
          <p:nvPr/>
        </p:nvSpPr>
        <p:spPr>
          <a:xfrm>
            <a:off x="844789" y="5398096"/>
            <a:ext cx="52161" cy="94686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anual Input 1">
            <a:extLst>
              <a:ext uri="{FF2B5EF4-FFF2-40B4-BE49-F238E27FC236}">
                <a16:creationId xmlns:a16="http://schemas.microsoft.com/office/drawing/2014/main" id="{C2EC8A1B-59E6-440A-ECE9-4436097DDE91}"/>
              </a:ext>
            </a:extLst>
          </p:cNvPr>
          <p:cNvSpPr/>
          <p:nvPr/>
        </p:nvSpPr>
        <p:spPr>
          <a:xfrm rot="5400000" flipH="1">
            <a:off x="181778" y="159744"/>
            <a:ext cx="341523" cy="705080"/>
          </a:xfrm>
          <a:prstGeom prst="flowChartManualInput">
            <a:avLst/>
          </a:prstGeom>
          <a:solidFill>
            <a:srgbClr val="238D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16">
            <a:extLst>
              <a:ext uri="{FF2B5EF4-FFF2-40B4-BE49-F238E27FC236}">
                <a16:creationId xmlns:a16="http://schemas.microsoft.com/office/drawing/2014/main" id="{866711C8-B390-B489-AF76-4EBFD3111A66}"/>
              </a:ext>
            </a:extLst>
          </p:cNvPr>
          <p:cNvSpPr>
            <a:spLocks noGrp="1"/>
          </p:cNvSpPr>
          <p:nvPr/>
        </p:nvSpPr>
        <p:spPr>
          <a:xfrm>
            <a:off x="838200" y="63436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chemeClr val="accent3"/>
                </a:solidFill>
              </a:rPr>
              <a:t>Common Sense Institute :: </a:t>
            </a:r>
            <a:r>
              <a:rPr lang="en-US">
                <a:solidFill>
                  <a:schemeClr val="accent1"/>
                </a:solidFill>
              </a:rPr>
              <a:t>CommonSenseInstituteCO.org</a:t>
            </a:r>
          </a:p>
        </p:txBody>
      </p:sp>
      <p:sp>
        <p:nvSpPr>
          <p:cNvPr id="14" name="TextBox 13">
            <a:extLst>
              <a:ext uri="{FF2B5EF4-FFF2-40B4-BE49-F238E27FC236}">
                <a16:creationId xmlns:a16="http://schemas.microsoft.com/office/drawing/2014/main" id="{6A1CEF51-B6E0-4421-61F4-14737E8F0593}"/>
              </a:ext>
            </a:extLst>
          </p:cNvPr>
          <p:cNvSpPr txBox="1"/>
          <p:nvPr/>
        </p:nvSpPr>
        <p:spPr>
          <a:xfrm>
            <a:off x="911860" y="5031740"/>
            <a:ext cx="1109218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ea typeface="Verdana"/>
                <a:cs typeface="Calibri"/>
              </a:rPr>
              <a:t>Source</a:t>
            </a:r>
            <a:r>
              <a:rPr lang="en-US" sz="800">
                <a:latin typeface="Calibri"/>
                <a:ea typeface="Verdana"/>
                <a:cs typeface="Calibri"/>
              </a:rPr>
              <a:t>: Colorado JBC Annual Appropriations Report</a:t>
            </a:r>
            <a:endParaRPr lang="en-US">
              <a:cs typeface="Calibri" panose="020F0502020204030204"/>
            </a:endParaRPr>
          </a:p>
          <a:p>
            <a:pPr marL="171450" indent="-171450">
              <a:buFont typeface="Arial"/>
              <a:buChar char="•"/>
            </a:pPr>
            <a:endParaRPr lang="en-US" sz="1000">
              <a:ea typeface="Calibri"/>
              <a:cs typeface="Calibri"/>
            </a:endParaRPr>
          </a:p>
        </p:txBody>
      </p:sp>
      <p:pic>
        <p:nvPicPr>
          <p:cNvPr id="4" name="Picture 3" descr="A graph with numbers and a bar chart&#10;&#10;Description automatically generated">
            <a:extLst>
              <a:ext uri="{FF2B5EF4-FFF2-40B4-BE49-F238E27FC236}">
                <a16:creationId xmlns:a16="http://schemas.microsoft.com/office/drawing/2014/main" id="{DD951744-28C7-B60C-AF5F-C3C9C55A7B09}"/>
              </a:ext>
            </a:extLst>
          </p:cNvPr>
          <p:cNvPicPr>
            <a:picLocks noChangeAspect="1"/>
          </p:cNvPicPr>
          <p:nvPr/>
        </p:nvPicPr>
        <p:blipFill>
          <a:blip r:embed="rId3"/>
          <a:stretch>
            <a:fillRect/>
          </a:stretch>
        </p:blipFill>
        <p:spPr>
          <a:xfrm>
            <a:off x="914400" y="846494"/>
            <a:ext cx="10363200" cy="4179492"/>
          </a:xfrm>
          <a:prstGeom prst="rect">
            <a:avLst/>
          </a:prstGeom>
        </p:spPr>
      </p:pic>
    </p:spTree>
    <p:extLst>
      <p:ext uri="{BB962C8B-B14F-4D97-AF65-F5344CB8AC3E}">
        <p14:creationId xmlns:p14="http://schemas.microsoft.com/office/powerpoint/2010/main" val="3219220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6D2F426-207A-CE2D-1B50-FCDD0CADA6DA}"/>
              </a:ext>
            </a:extLst>
          </p:cNvPr>
          <p:cNvSpPr>
            <a:spLocks noGrp="1"/>
          </p:cNvSpPr>
          <p:nvPr>
            <p:ph type="title"/>
          </p:nvPr>
        </p:nvSpPr>
        <p:spPr>
          <a:xfrm>
            <a:off x="787401" y="202505"/>
            <a:ext cx="10515600" cy="624105"/>
          </a:xfrm>
        </p:spPr>
        <p:txBody>
          <a:bodyPr>
            <a:normAutofit/>
          </a:bodyPr>
          <a:lstStyle/>
          <a:p>
            <a:r>
              <a:rPr lang="en-US" sz="1800" b="1">
                <a:latin typeface="Verdana"/>
                <a:ea typeface="Verdana"/>
                <a:cs typeface="+mn-lt"/>
              </a:rPr>
              <a:t>Total Appropriations by Department in FY04 and FY24 – Units in Millions</a:t>
            </a:r>
            <a:endParaRPr lang="en-US"/>
          </a:p>
        </p:txBody>
      </p:sp>
      <p:sp>
        <p:nvSpPr>
          <p:cNvPr id="18" name="Slide Number Placeholder 17">
            <a:extLst>
              <a:ext uri="{FF2B5EF4-FFF2-40B4-BE49-F238E27FC236}">
                <a16:creationId xmlns:a16="http://schemas.microsoft.com/office/drawing/2014/main" id="{E9F5221D-ABC0-5ABC-80AB-1D5B44022A13}"/>
              </a:ext>
            </a:extLst>
          </p:cNvPr>
          <p:cNvSpPr>
            <a:spLocks noGrp="1"/>
          </p:cNvSpPr>
          <p:nvPr>
            <p:ph type="sldNum" sz="quarter" idx="12"/>
          </p:nvPr>
        </p:nvSpPr>
        <p:spPr/>
        <p:txBody>
          <a:bodyPr/>
          <a:lstStyle/>
          <a:p>
            <a:fld id="{E3BC78C7-DA6B-49D8-999D-7B3EF7DC6F94}" type="slidenum">
              <a:rPr lang="en-US" dirty="0" smtClean="0"/>
              <a:pPr/>
              <a:t>12</a:t>
            </a:fld>
            <a:endParaRPr lang="en-US"/>
          </a:p>
        </p:txBody>
      </p:sp>
      <p:sp>
        <p:nvSpPr>
          <p:cNvPr id="6" name="Rectangle 5">
            <a:extLst>
              <a:ext uri="{FF2B5EF4-FFF2-40B4-BE49-F238E27FC236}">
                <a16:creationId xmlns:a16="http://schemas.microsoft.com/office/drawing/2014/main" id="{63068998-B717-1869-B4D0-E0D731DD273D}"/>
              </a:ext>
            </a:extLst>
          </p:cNvPr>
          <p:cNvSpPr/>
          <p:nvPr/>
        </p:nvSpPr>
        <p:spPr>
          <a:xfrm>
            <a:off x="838199" y="5391149"/>
            <a:ext cx="10534651" cy="952501"/>
          </a:xfrm>
          <a:prstGeom prst="rect">
            <a:avLst/>
          </a:prstGeom>
          <a:solidFill>
            <a:schemeClr val="accent1">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45720" rIns="91440" bIns="45720" rtlCol="0" anchor="ctr"/>
          <a:lstStyle/>
          <a:p>
            <a:r>
              <a:rPr lang="en-US" sz="1200">
                <a:solidFill>
                  <a:schemeClr val="tx1"/>
                </a:solidFill>
                <a:latin typeface="Verdana"/>
                <a:ea typeface="Verdana"/>
                <a:cs typeface="+mn-lt"/>
              </a:rPr>
              <a:t>In the last 20 years, the Department of Health Care Policy and Financing's share of total appropriations has increased by 15.6 percentage points. The next-fastest</a:t>
            </a:r>
            <a:r>
              <a:rPr lang="en-US" sz="1200">
                <a:solidFill>
                  <a:schemeClr val="tx1"/>
                </a:solidFill>
                <a:latin typeface="Verdana"/>
                <a:ea typeface="+mn-lt"/>
                <a:cs typeface="+mn-lt"/>
              </a:rPr>
              <a:t>–</a:t>
            </a:r>
            <a:r>
              <a:rPr lang="en-US" sz="1200">
                <a:solidFill>
                  <a:schemeClr val="tx1"/>
                </a:solidFill>
                <a:latin typeface="Verdana"/>
                <a:ea typeface="Verdana"/>
                <a:cs typeface="+mn-lt"/>
              </a:rPr>
              <a:t>growing share, that of the Department of Higher Education, rose by only 2 percentage points during the same period. The Department of Human Services' share, inversely, fell by 7.9 percentage points. </a:t>
            </a:r>
            <a:endParaRPr lang="en-US" sz="1200">
              <a:solidFill>
                <a:schemeClr val="tx1"/>
              </a:solidFill>
              <a:latin typeface="Verdana"/>
              <a:ea typeface="Verdana"/>
              <a:cs typeface="Calibri" panose="020F0502020204030204"/>
            </a:endParaRPr>
          </a:p>
        </p:txBody>
      </p:sp>
      <p:sp>
        <p:nvSpPr>
          <p:cNvPr id="9" name="Rectangle 8">
            <a:extLst>
              <a:ext uri="{FF2B5EF4-FFF2-40B4-BE49-F238E27FC236}">
                <a16:creationId xmlns:a16="http://schemas.microsoft.com/office/drawing/2014/main" id="{C8548E8F-34F3-5AB4-344B-E69711611EF9}"/>
              </a:ext>
            </a:extLst>
          </p:cNvPr>
          <p:cNvSpPr/>
          <p:nvPr/>
        </p:nvSpPr>
        <p:spPr>
          <a:xfrm>
            <a:off x="844789" y="5398096"/>
            <a:ext cx="52161" cy="94686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anual Input 1">
            <a:extLst>
              <a:ext uri="{FF2B5EF4-FFF2-40B4-BE49-F238E27FC236}">
                <a16:creationId xmlns:a16="http://schemas.microsoft.com/office/drawing/2014/main" id="{C2EC8A1B-59E6-440A-ECE9-4436097DDE91}"/>
              </a:ext>
            </a:extLst>
          </p:cNvPr>
          <p:cNvSpPr/>
          <p:nvPr/>
        </p:nvSpPr>
        <p:spPr>
          <a:xfrm rot="5400000" flipH="1">
            <a:off x="181778" y="159744"/>
            <a:ext cx="341523" cy="705080"/>
          </a:xfrm>
          <a:prstGeom prst="flowChartManualInput">
            <a:avLst/>
          </a:prstGeom>
          <a:solidFill>
            <a:srgbClr val="238D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16">
            <a:extLst>
              <a:ext uri="{FF2B5EF4-FFF2-40B4-BE49-F238E27FC236}">
                <a16:creationId xmlns:a16="http://schemas.microsoft.com/office/drawing/2014/main" id="{866711C8-B390-B489-AF76-4EBFD3111A66}"/>
              </a:ext>
            </a:extLst>
          </p:cNvPr>
          <p:cNvSpPr>
            <a:spLocks noGrp="1"/>
          </p:cNvSpPr>
          <p:nvPr/>
        </p:nvSpPr>
        <p:spPr>
          <a:xfrm>
            <a:off x="838200" y="63436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chemeClr val="accent3"/>
                </a:solidFill>
              </a:rPr>
              <a:t>Common Sense Institute :: </a:t>
            </a:r>
            <a:r>
              <a:rPr lang="en-US">
                <a:solidFill>
                  <a:schemeClr val="accent1"/>
                </a:solidFill>
              </a:rPr>
              <a:t>CommonSenseInstituteCO.org</a:t>
            </a:r>
          </a:p>
        </p:txBody>
      </p:sp>
      <p:pic>
        <p:nvPicPr>
          <p:cNvPr id="10" name="Picture 9" descr="A graph with numbers and a bar&#10;&#10;Description automatically generated">
            <a:extLst>
              <a:ext uri="{FF2B5EF4-FFF2-40B4-BE49-F238E27FC236}">
                <a16:creationId xmlns:a16="http://schemas.microsoft.com/office/drawing/2014/main" id="{B0F617E1-9769-CBF8-015F-C34CB93EE06A}"/>
              </a:ext>
            </a:extLst>
          </p:cNvPr>
          <p:cNvPicPr>
            <a:picLocks noChangeAspect="1"/>
          </p:cNvPicPr>
          <p:nvPr/>
        </p:nvPicPr>
        <p:blipFill>
          <a:blip r:embed="rId3"/>
          <a:stretch>
            <a:fillRect/>
          </a:stretch>
        </p:blipFill>
        <p:spPr>
          <a:xfrm>
            <a:off x="512619" y="1276490"/>
            <a:ext cx="11166762" cy="3556873"/>
          </a:xfrm>
          <a:prstGeom prst="rect">
            <a:avLst/>
          </a:prstGeom>
        </p:spPr>
      </p:pic>
      <p:sp>
        <p:nvSpPr>
          <p:cNvPr id="12" name="TextBox 11">
            <a:extLst>
              <a:ext uri="{FF2B5EF4-FFF2-40B4-BE49-F238E27FC236}">
                <a16:creationId xmlns:a16="http://schemas.microsoft.com/office/drawing/2014/main" id="{5DB16FB5-6D83-3A0E-07B1-EF89C44DC07D}"/>
              </a:ext>
            </a:extLst>
          </p:cNvPr>
          <p:cNvSpPr txBox="1"/>
          <p:nvPr/>
        </p:nvSpPr>
        <p:spPr>
          <a:xfrm>
            <a:off x="865676" y="5032019"/>
            <a:ext cx="11964302" cy="215444"/>
          </a:xfrm>
          <a:prstGeom prst="rect">
            <a:avLst/>
          </a:prstGeom>
          <a:noFill/>
        </p:spPr>
        <p:txBody>
          <a:bodyPr wrap="square" lIns="91440" tIns="45720" rIns="91440" bIns="45720" rtlCol="0" anchor="t">
            <a:spAutoFit/>
          </a:bodyPr>
          <a:lstStyle/>
          <a:p>
            <a:r>
              <a:rPr lang="en-US" sz="800">
                <a:latin typeface="Verdana"/>
                <a:ea typeface="Verdana"/>
                <a:cs typeface="Verdana" panose="020B0604030504040204" pitchFamily="34" charset="0"/>
              </a:rPr>
              <a:t>Source: Colorado JBC Annual Appropriations Report</a:t>
            </a:r>
            <a:endParaRPr lang="en-US">
              <a:cs typeface="Calibri" panose="020F0502020204030204"/>
            </a:endParaRPr>
          </a:p>
        </p:txBody>
      </p:sp>
    </p:spTree>
    <p:extLst>
      <p:ext uri="{BB962C8B-B14F-4D97-AF65-F5344CB8AC3E}">
        <p14:creationId xmlns:p14="http://schemas.microsoft.com/office/powerpoint/2010/main" val="1765215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6D2F426-207A-CE2D-1B50-FCDD0CADA6DA}"/>
              </a:ext>
            </a:extLst>
          </p:cNvPr>
          <p:cNvSpPr>
            <a:spLocks noGrp="1"/>
          </p:cNvSpPr>
          <p:nvPr>
            <p:ph type="title"/>
          </p:nvPr>
        </p:nvSpPr>
        <p:spPr>
          <a:xfrm>
            <a:off x="787401" y="202505"/>
            <a:ext cx="10515600" cy="624105"/>
          </a:xfrm>
        </p:spPr>
        <p:txBody>
          <a:bodyPr>
            <a:normAutofit/>
          </a:bodyPr>
          <a:lstStyle/>
          <a:p>
            <a:r>
              <a:rPr lang="en-US" sz="1800" b="1">
                <a:latin typeface="Verdana"/>
                <a:ea typeface="Verdana"/>
                <a:cs typeface="+mn-lt"/>
              </a:rPr>
              <a:t>General Fund Appropriations by Department in FY04 and FY24 – Units in Millions</a:t>
            </a:r>
            <a:endParaRPr lang="en-US"/>
          </a:p>
        </p:txBody>
      </p:sp>
      <p:sp>
        <p:nvSpPr>
          <p:cNvPr id="18" name="Slide Number Placeholder 17">
            <a:extLst>
              <a:ext uri="{FF2B5EF4-FFF2-40B4-BE49-F238E27FC236}">
                <a16:creationId xmlns:a16="http://schemas.microsoft.com/office/drawing/2014/main" id="{E9F5221D-ABC0-5ABC-80AB-1D5B44022A13}"/>
              </a:ext>
            </a:extLst>
          </p:cNvPr>
          <p:cNvSpPr>
            <a:spLocks noGrp="1"/>
          </p:cNvSpPr>
          <p:nvPr>
            <p:ph type="sldNum" sz="quarter" idx="12"/>
          </p:nvPr>
        </p:nvSpPr>
        <p:spPr/>
        <p:txBody>
          <a:bodyPr/>
          <a:lstStyle/>
          <a:p>
            <a:fld id="{E3BC78C7-DA6B-49D8-999D-7B3EF7DC6F94}" type="slidenum">
              <a:rPr lang="en-US" dirty="0" smtClean="0"/>
              <a:pPr/>
              <a:t>13</a:t>
            </a:fld>
            <a:endParaRPr lang="en-US"/>
          </a:p>
        </p:txBody>
      </p:sp>
      <p:sp>
        <p:nvSpPr>
          <p:cNvPr id="6" name="Rectangle 5">
            <a:extLst>
              <a:ext uri="{FF2B5EF4-FFF2-40B4-BE49-F238E27FC236}">
                <a16:creationId xmlns:a16="http://schemas.microsoft.com/office/drawing/2014/main" id="{63068998-B717-1869-B4D0-E0D731DD273D}"/>
              </a:ext>
            </a:extLst>
          </p:cNvPr>
          <p:cNvSpPr/>
          <p:nvPr/>
        </p:nvSpPr>
        <p:spPr>
          <a:xfrm>
            <a:off x="838199" y="5391149"/>
            <a:ext cx="10534651" cy="952501"/>
          </a:xfrm>
          <a:prstGeom prst="rect">
            <a:avLst/>
          </a:prstGeom>
          <a:solidFill>
            <a:schemeClr val="accent1">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45720" rIns="91440" bIns="45720" rtlCol="0" anchor="ctr"/>
          <a:lstStyle/>
          <a:p>
            <a:r>
              <a:rPr lang="en-US" sz="1200">
                <a:solidFill>
                  <a:schemeClr val="tx1"/>
                </a:solidFill>
                <a:latin typeface="Verdana"/>
                <a:ea typeface="Verdana"/>
                <a:cs typeface="+mn-lt"/>
              </a:rPr>
              <a:t>Although General Fund appropriations increased for all departments between FY04 and FY24, some departments' shares of the total budget decreased even while their appropriations increased. The General Fund's appropriations to the Department of Education and HCPF grew by 93% and 265% between FY04 and FY24, respectively. Because of this disparity, HCPF’s share of General Fund appropriations grew from 22% to 30% while Education’s shrank from 43% to 31%. </a:t>
            </a:r>
            <a:endParaRPr lang="en-US">
              <a:solidFill>
                <a:schemeClr val="tx1"/>
              </a:solidFill>
            </a:endParaRPr>
          </a:p>
        </p:txBody>
      </p:sp>
      <p:sp>
        <p:nvSpPr>
          <p:cNvPr id="9" name="Rectangle 8">
            <a:extLst>
              <a:ext uri="{FF2B5EF4-FFF2-40B4-BE49-F238E27FC236}">
                <a16:creationId xmlns:a16="http://schemas.microsoft.com/office/drawing/2014/main" id="{C8548E8F-34F3-5AB4-344B-E69711611EF9}"/>
              </a:ext>
            </a:extLst>
          </p:cNvPr>
          <p:cNvSpPr/>
          <p:nvPr/>
        </p:nvSpPr>
        <p:spPr>
          <a:xfrm>
            <a:off x="844789" y="5398096"/>
            <a:ext cx="52161" cy="94686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anual Input 1">
            <a:extLst>
              <a:ext uri="{FF2B5EF4-FFF2-40B4-BE49-F238E27FC236}">
                <a16:creationId xmlns:a16="http://schemas.microsoft.com/office/drawing/2014/main" id="{C2EC8A1B-59E6-440A-ECE9-4436097DDE91}"/>
              </a:ext>
            </a:extLst>
          </p:cNvPr>
          <p:cNvSpPr/>
          <p:nvPr/>
        </p:nvSpPr>
        <p:spPr>
          <a:xfrm rot="5400000" flipH="1">
            <a:off x="181778" y="159744"/>
            <a:ext cx="341523" cy="705080"/>
          </a:xfrm>
          <a:prstGeom prst="flowChartManualInput">
            <a:avLst/>
          </a:prstGeom>
          <a:solidFill>
            <a:srgbClr val="238D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16">
            <a:extLst>
              <a:ext uri="{FF2B5EF4-FFF2-40B4-BE49-F238E27FC236}">
                <a16:creationId xmlns:a16="http://schemas.microsoft.com/office/drawing/2014/main" id="{866711C8-B390-B489-AF76-4EBFD3111A66}"/>
              </a:ext>
            </a:extLst>
          </p:cNvPr>
          <p:cNvSpPr>
            <a:spLocks noGrp="1"/>
          </p:cNvSpPr>
          <p:nvPr/>
        </p:nvSpPr>
        <p:spPr>
          <a:xfrm>
            <a:off x="838200" y="63436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chemeClr val="accent3"/>
                </a:solidFill>
              </a:rPr>
              <a:t>Common Sense Institute :: </a:t>
            </a:r>
            <a:r>
              <a:rPr lang="en-US">
                <a:solidFill>
                  <a:schemeClr val="accent1"/>
                </a:solidFill>
              </a:rPr>
              <a:t>CommonSenseInstituteCO.org</a:t>
            </a:r>
          </a:p>
        </p:txBody>
      </p:sp>
      <p:pic>
        <p:nvPicPr>
          <p:cNvPr id="10" name="Picture 9" descr="A graph with numbers and a bar&#10;&#10;Description automatically generated">
            <a:extLst>
              <a:ext uri="{FF2B5EF4-FFF2-40B4-BE49-F238E27FC236}">
                <a16:creationId xmlns:a16="http://schemas.microsoft.com/office/drawing/2014/main" id="{9406B824-EA19-FD69-F2F9-A73928C50014}"/>
              </a:ext>
            </a:extLst>
          </p:cNvPr>
          <p:cNvPicPr>
            <a:picLocks noChangeAspect="1"/>
          </p:cNvPicPr>
          <p:nvPr/>
        </p:nvPicPr>
        <p:blipFill>
          <a:blip r:embed="rId3"/>
          <a:stretch>
            <a:fillRect/>
          </a:stretch>
        </p:blipFill>
        <p:spPr>
          <a:xfrm>
            <a:off x="296486" y="1434748"/>
            <a:ext cx="11596253" cy="3572868"/>
          </a:xfrm>
          <a:prstGeom prst="rect">
            <a:avLst/>
          </a:prstGeom>
        </p:spPr>
      </p:pic>
      <p:sp>
        <p:nvSpPr>
          <p:cNvPr id="12" name="TextBox 11">
            <a:extLst>
              <a:ext uri="{FF2B5EF4-FFF2-40B4-BE49-F238E27FC236}">
                <a16:creationId xmlns:a16="http://schemas.microsoft.com/office/drawing/2014/main" id="{56C737CA-1321-778F-D696-5BF120B44888}"/>
              </a:ext>
            </a:extLst>
          </p:cNvPr>
          <p:cNvSpPr txBox="1"/>
          <p:nvPr/>
        </p:nvSpPr>
        <p:spPr>
          <a:xfrm>
            <a:off x="865676" y="5092979"/>
            <a:ext cx="11964302" cy="215444"/>
          </a:xfrm>
          <a:prstGeom prst="rect">
            <a:avLst/>
          </a:prstGeom>
          <a:noFill/>
        </p:spPr>
        <p:txBody>
          <a:bodyPr wrap="square" lIns="91440" tIns="45720" rIns="91440" bIns="45720" rtlCol="0" anchor="t">
            <a:spAutoFit/>
          </a:bodyPr>
          <a:lstStyle/>
          <a:p>
            <a:r>
              <a:rPr lang="en-US" sz="800" dirty="0">
                <a:latin typeface="Verdana"/>
                <a:ea typeface="Verdana"/>
                <a:cs typeface="Verdana" panose="020B0604030504040204" pitchFamily="34" charset="0"/>
              </a:rPr>
              <a:t>Source: Colorado JBC Annual Appropriations Report</a:t>
            </a:r>
            <a:endParaRPr lang="en-US" dirty="0">
              <a:cs typeface="Calibri"/>
            </a:endParaRPr>
          </a:p>
        </p:txBody>
      </p:sp>
    </p:spTree>
    <p:extLst>
      <p:ext uri="{BB962C8B-B14F-4D97-AF65-F5344CB8AC3E}">
        <p14:creationId xmlns:p14="http://schemas.microsoft.com/office/powerpoint/2010/main" val="3131455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6D2F426-207A-CE2D-1B50-FCDD0CADA6DA}"/>
              </a:ext>
            </a:extLst>
          </p:cNvPr>
          <p:cNvSpPr>
            <a:spLocks noGrp="1"/>
          </p:cNvSpPr>
          <p:nvPr>
            <p:ph type="title"/>
          </p:nvPr>
        </p:nvSpPr>
        <p:spPr>
          <a:xfrm>
            <a:off x="787401" y="202505"/>
            <a:ext cx="7701280" cy="624105"/>
          </a:xfrm>
        </p:spPr>
        <p:txBody>
          <a:bodyPr>
            <a:normAutofit/>
          </a:bodyPr>
          <a:lstStyle/>
          <a:p>
            <a:r>
              <a:rPr lang="en-US" sz="1800" b="1">
                <a:latin typeface="Verdana"/>
                <a:ea typeface="Verdana"/>
                <a:cs typeface="+mn-lt"/>
              </a:rPr>
              <a:t>Colorado Full Time Employment(FTE) Growth by Department - Top and Bottom Four</a:t>
            </a:r>
            <a:endParaRPr lang="en-US" sz="1800">
              <a:latin typeface="Verdana"/>
              <a:ea typeface="Verdana"/>
              <a:cs typeface="+mn-lt"/>
            </a:endParaRPr>
          </a:p>
          <a:p>
            <a:endParaRPr lang="en-US" sz="1400" b="1">
              <a:solidFill>
                <a:srgbClr val="000000"/>
              </a:solidFill>
              <a:latin typeface="Verdana"/>
              <a:ea typeface="Calibri"/>
              <a:cs typeface="Calibri"/>
            </a:endParaRPr>
          </a:p>
        </p:txBody>
      </p:sp>
      <p:sp>
        <p:nvSpPr>
          <p:cNvPr id="18" name="Slide Number Placeholder 17">
            <a:extLst>
              <a:ext uri="{FF2B5EF4-FFF2-40B4-BE49-F238E27FC236}">
                <a16:creationId xmlns:a16="http://schemas.microsoft.com/office/drawing/2014/main" id="{E9F5221D-ABC0-5ABC-80AB-1D5B44022A13}"/>
              </a:ext>
            </a:extLst>
          </p:cNvPr>
          <p:cNvSpPr>
            <a:spLocks noGrp="1"/>
          </p:cNvSpPr>
          <p:nvPr>
            <p:ph type="sldNum" sz="quarter" idx="12"/>
          </p:nvPr>
        </p:nvSpPr>
        <p:spPr/>
        <p:txBody>
          <a:bodyPr/>
          <a:lstStyle/>
          <a:p>
            <a:fld id="{E3BC78C7-DA6B-49D8-999D-7B3EF7DC6F94}" type="slidenum">
              <a:rPr lang="en-US" dirty="0" smtClean="0"/>
              <a:pPr/>
              <a:t>14</a:t>
            </a:fld>
            <a:endParaRPr lang="en-US"/>
          </a:p>
        </p:txBody>
      </p:sp>
      <p:sp>
        <p:nvSpPr>
          <p:cNvPr id="6" name="Rectangle 5">
            <a:extLst>
              <a:ext uri="{FF2B5EF4-FFF2-40B4-BE49-F238E27FC236}">
                <a16:creationId xmlns:a16="http://schemas.microsoft.com/office/drawing/2014/main" id="{63068998-B717-1869-B4D0-E0D731DD273D}"/>
              </a:ext>
            </a:extLst>
          </p:cNvPr>
          <p:cNvSpPr/>
          <p:nvPr/>
        </p:nvSpPr>
        <p:spPr>
          <a:xfrm>
            <a:off x="838199" y="5391149"/>
            <a:ext cx="10534651" cy="952501"/>
          </a:xfrm>
          <a:prstGeom prst="rect">
            <a:avLst/>
          </a:prstGeom>
          <a:solidFill>
            <a:schemeClr val="accent1">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45720" rIns="91440" bIns="45720" rtlCol="0" anchor="ctr"/>
          <a:lstStyle/>
          <a:p>
            <a:r>
              <a:rPr lang="en-US" sz="1200">
                <a:solidFill>
                  <a:schemeClr val="tx1"/>
                </a:solidFill>
                <a:latin typeface="Verdana"/>
                <a:ea typeface="Verdana"/>
                <a:cs typeface="+mn-lt"/>
              </a:rPr>
              <a:t>Over the last 10 years, Colorado state-government FTE has grown from 55,000 to 65,510</a:t>
            </a:r>
            <a:r>
              <a:rPr lang="en-US" sz="1200">
                <a:solidFill>
                  <a:schemeClr val="tx1"/>
                </a:solidFill>
                <a:latin typeface="Verdana"/>
                <a:ea typeface="+mn-lt"/>
                <a:cs typeface="+mn-lt"/>
              </a:rPr>
              <a:t>—</a:t>
            </a:r>
            <a:r>
              <a:rPr lang="en-US" sz="1200">
                <a:solidFill>
                  <a:schemeClr val="tx1"/>
                </a:solidFill>
                <a:latin typeface="Verdana"/>
                <a:ea typeface="Verdana"/>
                <a:cs typeface="+mn-lt"/>
              </a:rPr>
              <a:t>a 19.1% increase. The Department of Health Care Policy &amp; Financing's FTE has grown the fastest (124% since FY15). Employment in the Department of Transportation has remained almost completely static; the department added zero new FTE in FY25 and grew by only 0.5% over the last decade.</a:t>
            </a:r>
            <a:endParaRPr lang="en-US" sz="1200">
              <a:solidFill>
                <a:schemeClr val="tx1"/>
              </a:solidFill>
              <a:ea typeface="Verdana"/>
            </a:endParaRPr>
          </a:p>
        </p:txBody>
      </p:sp>
      <p:sp>
        <p:nvSpPr>
          <p:cNvPr id="9" name="Rectangle 8">
            <a:extLst>
              <a:ext uri="{FF2B5EF4-FFF2-40B4-BE49-F238E27FC236}">
                <a16:creationId xmlns:a16="http://schemas.microsoft.com/office/drawing/2014/main" id="{C8548E8F-34F3-5AB4-344B-E69711611EF9}"/>
              </a:ext>
            </a:extLst>
          </p:cNvPr>
          <p:cNvSpPr/>
          <p:nvPr/>
        </p:nvSpPr>
        <p:spPr>
          <a:xfrm>
            <a:off x="844789" y="5398096"/>
            <a:ext cx="52161" cy="94686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anual Input 1">
            <a:extLst>
              <a:ext uri="{FF2B5EF4-FFF2-40B4-BE49-F238E27FC236}">
                <a16:creationId xmlns:a16="http://schemas.microsoft.com/office/drawing/2014/main" id="{C2EC8A1B-59E6-440A-ECE9-4436097DDE91}"/>
              </a:ext>
            </a:extLst>
          </p:cNvPr>
          <p:cNvSpPr/>
          <p:nvPr/>
        </p:nvSpPr>
        <p:spPr>
          <a:xfrm rot="5400000" flipH="1">
            <a:off x="181778" y="159744"/>
            <a:ext cx="341523" cy="705080"/>
          </a:xfrm>
          <a:prstGeom prst="flowChartManualInput">
            <a:avLst/>
          </a:prstGeom>
          <a:solidFill>
            <a:srgbClr val="238D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16">
            <a:extLst>
              <a:ext uri="{FF2B5EF4-FFF2-40B4-BE49-F238E27FC236}">
                <a16:creationId xmlns:a16="http://schemas.microsoft.com/office/drawing/2014/main" id="{866711C8-B390-B489-AF76-4EBFD3111A66}"/>
              </a:ext>
            </a:extLst>
          </p:cNvPr>
          <p:cNvSpPr>
            <a:spLocks noGrp="1"/>
          </p:cNvSpPr>
          <p:nvPr/>
        </p:nvSpPr>
        <p:spPr>
          <a:xfrm>
            <a:off x="838200" y="63436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chemeClr val="accent3"/>
                </a:solidFill>
              </a:rPr>
              <a:t>Common Sense Institute :: </a:t>
            </a:r>
            <a:r>
              <a:rPr lang="en-US">
                <a:solidFill>
                  <a:schemeClr val="accent1"/>
                </a:solidFill>
              </a:rPr>
              <a:t>CommonSenseInstituteCO.org</a:t>
            </a:r>
          </a:p>
        </p:txBody>
      </p:sp>
      <p:pic>
        <p:nvPicPr>
          <p:cNvPr id="10" name="Picture 9" descr="A graph of different colored lines&#10;&#10;Description automatically generated">
            <a:extLst>
              <a:ext uri="{FF2B5EF4-FFF2-40B4-BE49-F238E27FC236}">
                <a16:creationId xmlns:a16="http://schemas.microsoft.com/office/drawing/2014/main" id="{ABC335C9-9064-9EAD-688B-3C251817F832}"/>
              </a:ext>
            </a:extLst>
          </p:cNvPr>
          <p:cNvPicPr>
            <a:picLocks noChangeAspect="1"/>
          </p:cNvPicPr>
          <p:nvPr/>
        </p:nvPicPr>
        <p:blipFill>
          <a:blip r:embed="rId3"/>
          <a:stretch>
            <a:fillRect/>
          </a:stretch>
        </p:blipFill>
        <p:spPr>
          <a:xfrm>
            <a:off x="1166552" y="767091"/>
            <a:ext cx="9268690" cy="4534110"/>
          </a:xfrm>
          <a:prstGeom prst="rect">
            <a:avLst/>
          </a:prstGeom>
        </p:spPr>
      </p:pic>
    </p:spTree>
    <p:extLst>
      <p:ext uri="{BB962C8B-B14F-4D97-AF65-F5344CB8AC3E}">
        <p14:creationId xmlns:p14="http://schemas.microsoft.com/office/powerpoint/2010/main" val="770267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6D2F426-207A-CE2D-1B50-FCDD0CADA6DA}"/>
              </a:ext>
            </a:extLst>
          </p:cNvPr>
          <p:cNvSpPr>
            <a:spLocks noGrp="1"/>
          </p:cNvSpPr>
          <p:nvPr>
            <p:ph type="title"/>
          </p:nvPr>
        </p:nvSpPr>
        <p:spPr>
          <a:xfrm>
            <a:off x="787401" y="202505"/>
            <a:ext cx="10515600" cy="624105"/>
          </a:xfrm>
        </p:spPr>
        <p:txBody>
          <a:bodyPr>
            <a:normAutofit/>
          </a:bodyPr>
          <a:lstStyle/>
          <a:p>
            <a:r>
              <a:rPr lang="en-US" sz="1800" b="1">
                <a:latin typeface="Verdana"/>
                <a:ea typeface="Verdana"/>
                <a:cs typeface="+mn-lt"/>
              </a:rPr>
              <a:t>The Differences in the Share of Colorado's Total Appropriations</a:t>
            </a:r>
            <a:endParaRPr lang="en-US" sz="1800">
              <a:latin typeface="Verdana"/>
              <a:ea typeface="Verdana"/>
              <a:cs typeface="+mn-lt"/>
            </a:endParaRPr>
          </a:p>
          <a:p>
            <a:endParaRPr lang="en-US" sz="1400" b="1">
              <a:solidFill>
                <a:srgbClr val="000000"/>
              </a:solidFill>
              <a:latin typeface="Verdana"/>
              <a:ea typeface="Calibri"/>
              <a:cs typeface="Calibri"/>
            </a:endParaRPr>
          </a:p>
        </p:txBody>
      </p:sp>
      <p:sp>
        <p:nvSpPr>
          <p:cNvPr id="18" name="Slide Number Placeholder 17">
            <a:extLst>
              <a:ext uri="{FF2B5EF4-FFF2-40B4-BE49-F238E27FC236}">
                <a16:creationId xmlns:a16="http://schemas.microsoft.com/office/drawing/2014/main" id="{E9F5221D-ABC0-5ABC-80AB-1D5B44022A13}"/>
              </a:ext>
            </a:extLst>
          </p:cNvPr>
          <p:cNvSpPr>
            <a:spLocks noGrp="1"/>
          </p:cNvSpPr>
          <p:nvPr>
            <p:ph type="sldNum" sz="quarter" idx="12"/>
          </p:nvPr>
        </p:nvSpPr>
        <p:spPr/>
        <p:txBody>
          <a:bodyPr/>
          <a:lstStyle/>
          <a:p>
            <a:fld id="{E3BC78C7-DA6B-49D8-999D-7B3EF7DC6F94}" type="slidenum">
              <a:rPr lang="en-US" dirty="0" smtClean="0"/>
              <a:pPr/>
              <a:t>15</a:t>
            </a:fld>
            <a:endParaRPr lang="en-US"/>
          </a:p>
        </p:txBody>
      </p:sp>
      <p:sp>
        <p:nvSpPr>
          <p:cNvPr id="6" name="Rectangle 5">
            <a:extLst>
              <a:ext uri="{FF2B5EF4-FFF2-40B4-BE49-F238E27FC236}">
                <a16:creationId xmlns:a16="http://schemas.microsoft.com/office/drawing/2014/main" id="{63068998-B717-1869-B4D0-E0D731DD273D}"/>
              </a:ext>
            </a:extLst>
          </p:cNvPr>
          <p:cNvSpPr/>
          <p:nvPr/>
        </p:nvSpPr>
        <p:spPr>
          <a:xfrm>
            <a:off x="838199" y="5391149"/>
            <a:ext cx="10534651" cy="952501"/>
          </a:xfrm>
          <a:prstGeom prst="rect">
            <a:avLst/>
          </a:prstGeom>
          <a:solidFill>
            <a:schemeClr val="accent1">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45720" rIns="91440" bIns="45720" rtlCol="0" anchor="ctr"/>
          <a:lstStyle/>
          <a:p>
            <a:r>
              <a:rPr lang="en-US" sz="1200">
                <a:solidFill>
                  <a:schemeClr val="tx1"/>
                </a:solidFill>
                <a:latin typeface="Verdana"/>
                <a:ea typeface="Verdana"/>
                <a:cs typeface="+mn-lt"/>
              </a:rPr>
              <a:t>From FY14 to FY24, HCPF and Higher Education were the only major departments to increase their shares of total appropriations. Between FY04 and FY24, HCPF's share of total appropriations grew by 15.65 percentage points; this growth accelerated particularly between FY14 and FY24. During that same period, Education's share decreased by 6.03 percentage points.</a:t>
            </a:r>
            <a:endParaRPr lang="en-US" sz="1200">
              <a:solidFill>
                <a:schemeClr val="tx1"/>
              </a:solidFill>
              <a:ea typeface="Verdana"/>
            </a:endParaRPr>
          </a:p>
        </p:txBody>
      </p:sp>
      <p:sp>
        <p:nvSpPr>
          <p:cNvPr id="9" name="Rectangle 8">
            <a:extLst>
              <a:ext uri="{FF2B5EF4-FFF2-40B4-BE49-F238E27FC236}">
                <a16:creationId xmlns:a16="http://schemas.microsoft.com/office/drawing/2014/main" id="{C8548E8F-34F3-5AB4-344B-E69711611EF9}"/>
              </a:ext>
            </a:extLst>
          </p:cNvPr>
          <p:cNvSpPr/>
          <p:nvPr/>
        </p:nvSpPr>
        <p:spPr>
          <a:xfrm>
            <a:off x="844789" y="5398096"/>
            <a:ext cx="52161" cy="94686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anual Input 1">
            <a:extLst>
              <a:ext uri="{FF2B5EF4-FFF2-40B4-BE49-F238E27FC236}">
                <a16:creationId xmlns:a16="http://schemas.microsoft.com/office/drawing/2014/main" id="{C2EC8A1B-59E6-440A-ECE9-4436097DDE91}"/>
              </a:ext>
            </a:extLst>
          </p:cNvPr>
          <p:cNvSpPr/>
          <p:nvPr/>
        </p:nvSpPr>
        <p:spPr>
          <a:xfrm rot="5400000" flipH="1">
            <a:off x="181778" y="159744"/>
            <a:ext cx="341523" cy="705080"/>
          </a:xfrm>
          <a:prstGeom prst="flowChartManualInput">
            <a:avLst/>
          </a:prstGeom>
          <a:solidFill>
            <a:srgbClr val="238D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16">
            <a:extLst>
              <a:ext uri="{FF2B5EF4-FFF2-40B4-BE49-F238E27FC236}">
                <a16:creationId xmlns:a16="http://schemas.microsoft.com/office/drawing/2014/main" id="{866711C8-B390-B489-AF76-4EBFD3111A66}"/>
              </a:ext>
            </a:extLst>
          </p:cNvPr>
          <p:cNvSpPr>
            <a:spLocks noGrp="1"/>
          </p:cNvSpPr>
          <p:nvPr/>
        </p:nvSpPr>
        <p:spPr>
          <a:xfrm>
            <a:off x="838200" y="63436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chemeClr val="accent3"/>
                </a:solidFill>
              </a:rPr>
              <a:t>Common Sense Institute :: </a:t>
            </a:r>
            <a:r>
              <a:rPr lang="en-US">
                <a:solidFill>
                  <a:schemeClr val="accent1"/>
                </a:solidFill>
              </a:rPr>
              <a:t>CommonSenseInstituteCO.org</a:t>
            </a:r>
          </a:p>
        </p:txBody>
      </p:sp>
      <p:pic>
        <p:nvPicPr>
          <p:cNvPr id="10" name="Picture 9" descr="A graph with numbers and symbols&#10;&#10;Description automatically generated">
            <a:extLst>
              <a:ext uri="{FF2B5EF4-FFF2-40B4-BE49-F238E27FC236}">
                <a16:creationId xmlns:a16="http://schemas.microsoft.com/office/drawing/2014/main" id="{E0885560-04F6-2A2F-E42F-27178A7905DE}"/>
              </a:ext>
            </a:extLst>
          </p:cNvPr>
          <p:cNvPicPr>
            <a:picLocks noChangeAspect="1"/>
          </p:cNvPicPr>
          <p:nvPr/>
        </p:nvPicPr>
        <p:blipFill>
          <a:blip r:embed="rId3"/>
          <a:stretch>
            <a:fillRect/>
          </a:stretch>
        </p:blipFill>
        <p:spPr>
          <a:xfrm>
            <a:off x="986444" y="1439862"/>
            <a:ext cx="9961418" cy="3757528"/>
          </a:xfrm>
          <a:prstGeom prst="rect">
            <a:avLst/>
          </a:prstGeom>
        </p:spPr>
      </p:pic>
      <p:sp>
        <p:nvSpPr>
          <p:cNvPr id="12" name="TextBox 11">
            <a:extLst>
              <a:ext uri="{FF2B5EF4-FFF2-40B4-BE49-F238E27FC236}">
                <a16:creationId xmlns:a16="http://schemas.microsoft.com/office/drawing/2014/main" id="{01FFE7C3-74F6-B4E6-6E73-18D75B24C9AA}"/>
              </a:ext>
            </a:extLst>
          </p:cNvPr>
          <p:cNvSpPr txBox="1"/>
          <p:nvPr/>
        </p:nvSpPr>
        <p:spPr>
          <a:xfrm>
            <a:off x="1554990" y="869841"/>
            <a:ext cx="9083488" cy="461665"/>
          </a:xfrm>
          <a:prstGeom prst="rect">
            <a:avLst/>
          </a:prstGeom>
          <a:noFill/>
        </p:spPr>
        <p:txBody>
          <a:bodyPr wrap="square" lIns="91440" tIns="45720" rIns="91440" bIns="45720" rtlCol="0" anchor="t">
            <a:spAutoFit/>
          </a:bodyPr>
          <a:lstStyle/>
          <a:p>
            <a:pPr algn="ctr"/>
            <a:r>
              <a:rPr lang="en-US" sz="1200">
                <a:latin typeface="Verdana"/>
                <a:ea typeface="Verdana"/>
                <a:cs typeface="Verdana" panose="020B0604030504040204" pitchFamily="34" charset="0"/>
              </a:rPr>
              <a:t>The values are the difference in dollars as a percentage change between FY04 to FY14, and FY14 to FY24. A positive value indicates that the share increased over this period and a negative value indicates a declining share.</a:t>
            </a:r>
            <a:endParaRPr lang="en-US" sz="1200">
              <a:latin typeface="Verdana"/>
              <a:ea typeface="Verdana"/>
              <a:cs typeface="+mn-lt"/>
            </a:endParaRPr>
          </a:p>
        </p:txBody>
      </p:sp>
    </p:spTree>
    <p:extLst>
      <p:ext uri="{BB962C8B-B14F-4D97-AF65-F5344CB8AC3E}">
        <p14:creationId xmlns:p14="http://schemas.microsoft.com/office/powerpoint/2010/main" val="387242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6D2F426-207A-CE2D-1B50-FCDD0CADA6DA}"/>
              </a:ext>
            </a:extLst>
          </p:cNvPr>
          <p:cNvSpPr>
            <a:spLocks noGrp="1"/>
          </p:cNvSpPr>
          <p:nvPr>
            <p:ph type="title"/>
          </p:nvPr>
        </p:nvSpPr>
        <p:spPr>
          <a:xfrm>
            <a:off x="787401" y="304105"/>
            <a:ext cx="10515600" cy="624105"/>
          </a:xfrm>
        </p:spPr>
        <p:txBody>
          <a:bodyPr>
            <a:normAutofit/>
          </a:bodyPr>
          <a:lstStyle/>
          <a:p>
            <a:r>
              <a:rPr lang="en-US" sz="1800" b="1" dirty="0">
                <a:latin typeface="Verdana"/>
                <a:ea typeface="Verdana"/>
                <a:cs typeface="+mn-lt"/>
              </a:rPr>
              <a:t>The Differences in the Share of Colorado's General Fund Appropriations</a:t>
            </a:r>
            <a:endParaRPr lang="en-US" sz="1800" dirty="0">
              <a:latin typeface="Verdana"/>
              <a:ea typeface="Verdana"/>
              <a:cs typeface="+mn-lt"/>
            </a:endParaRPr>
          </a:p>
          <a:p>
            <a:endParaRPr lang="en-US" sz="1800" b="1" dirty="0">
              <a:latin typeface="Verdana"/>
              <a:ea typeface="Verdana"/>
              <a:cs typeface="+mn-lt"/>
            </a:endParaRPr>
          </a:p>
          <a:p>
            <a:endParaRPr lang="en-US" sz="1400" b="1" dirty="0">
              <a:solidFill>
                <a:srgbClr val="000000"/>
              </a:solidFill>
              <a:latin typeface="Verdana"/>
              <a:ea typeface="Calibri"/>
              <a:cs typeface="Calibri"/>
            </a:endParaRPr>
          </a:p>
        </p:txBody>
      </p:sp>
      <p:sp>
        <p:nvSpPr>
          <p:cNvPr id="18" name="Slide Number Placeholder 17">
            <a:extLst>
              <a:ext uri="{FF2B5EF4-FFF2-40B4-BE49-F238E27FC236}">
                <a16:creationId xmlns:a16="http://schemas.microsoft.com/office/drawing/2014/main" id="{E9F5221D-ABC0-5ABC-80AB-1D5B44022A13}"/>
              </a:ext>
            </a:extLst>
          </p:cNvPr>
          <p:cNvSpPr>
            <a:spLocks noGrp="1"/>
          </p:cNvSpPr>
          <p:nvPr>
            <p:ph type="sldNum" sz="quarter" idx="12"/>
          </p:nvPr>
        </p:nvSpPr>
        <p:spPr/>
        <p:txBody>
          <a:bodyPr/>
          <a:lstStyle/>
          <a:p>
            <a:fld id="{E3BC78C7-DA6B-49D8-999D-7B3EF7DC6F94}" type="slidenum">
              <a:rPr lang="en-US" dirty="0" smtClean="0"/>
              <a:pPr/>
              <a:t>16</a:t>
            </a:fld>
            <a:endParaRPr lang="en-US"/>
          </a:p>
        </p:txBody>
      </p:sp>
      <p:sp>
        <p:nvSpPr>
          <p:cNvPr id="6" name="Rectangle 5">
            <a:extLst>
              <a:ext uri="{FF2B5EF4-FFF2-40B4-BE49-F238E27FC236}">
                <a16:creationId xmlns:a16="http://schemas.microsoft.com/office/drawing/2014/main" id="{63068998-B717-1869-B4D0-E0D731DD273D}"/>
              </a:ext>
            </a:extLst>
          </p:cNvPr>
          <p:cNvSpPr/>
          <p:nvPr/>
        </p:nvSpPr>
        <p:spPr>
          <a:xfrm>
            <a:off x="838199" y="5391149"/>
            <a:ext cx="10534651" cy="952501"/>
          </a:xfrm>
          <a:prstGeom prst="rect">
            <a:avLst/>
          </a:prstGeom>
          <a:solidFill>
            <a:schemeClr val="accent1">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45720" rIns="91440" bIns="45720" rtlCol="0" anchor="ctr"/>
          <a:lstStyle/>
          <a:p>
            <a:r>
              <a:rPr lang="en-US" sz="1200">
                <a:solidFill>
                  <a:schemeClr val="tx1"/>
                </a:solidFill>
                <a:latin typeface="Verdana"/>
                <a:ea typeface="Verdana"/>
                <a:cs typeface="+mn-lt"/>
              </a:rPr>
              <a:t>As a share of total General Fund appropriations, Colorado's Department of Education lost a cumulative 11.95 percentage points between FY04 and FY24, the largest loss of any department. By contrast, HCPF's share grew by 7.97 points over this same period. Colorado established the Department of Early Childhood in July of 2022, which now accounts for 2.03% of all General Fund appropriations. </a:t>
            </a:r>
            <a:endParaRPr lang="en-US">
              <a:solidFill>
                <a:schemeClr val="tx1"/>
              </a:solidFill>
            </a:endParaRPr>
          </a:p>
        </p:txBody>
      </p:sp>
      <p:sp>
        <p:nvSpPr>
          <p:cNvPr id="9" name="Rectangle 8">
            <a:extLst>
              <a:ext uri="{FF2B5EF4-FFF2-40B4-BE49-F238E27FC236}">
                <a16:creationId xmlns:a16="http://schemas.microsoft.com/office/drawing/2014/main" id="{C8548E8F-34F3-5AB4-344B-E69711611EF9}"/>
              </a:ext>
            </a:extLst>
          </p:cNvPr>
          <p:cNvSpPr/>
          <p:nvPr/>
        </p:nvSpPr>
        <p:spPr>
          <a:xfrm>
            <a:off x="844789" y="5398096"/>
            <a:ext cx="52161" cy="94686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anual Input 1">
            <a:extLst>
              <a:ext uri="{FF2B5EF4-FFF2-40B4-BE49-F238E27FC236}">
                <a16:creationId xmlns:a16="http://schemas.microsoft.com/office/drawing/2014/main" id="{C2EC8A1B-59E6-440A-ECE9-4436097DDE91}"/>
              </a:ext>
            </a:extLst>
          </p:cNvPr>
          <p:cNvSpPr/>
          <p:nvPr/>
        </p:nvSpPr>
        <p:spPr>
          <a:xfrm rot="5400000" flipH="1">
            <a:off x="181778" y="159744"/>
            <a:ext cx="341523" cy="705080"/>
          </a:xfrm>
          <a:prstGeom prst="flowChartManualInput">
            <a:avLst/>
          </a:prstGeom>
          <a:solidFill>
            <a:srgbClr val="238D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16">
            <a:extLst>
              <a:ext uri="{FF2B5EF4-FFF2-40B4-BE49-F238E27FC236}">
                <a16:creationId xmlns:a16="http://schemas.microsoft.com/office/drawing/2014/main" id="{866711C8-B390-B489-AF76-4EBFD3111A66}"/>
              </a:ext>
            </a:extLst>
          </p:cNvPr>
          <p:cNvSpPr>
            <a:spLocks noGrp="1"/>
          </p:cNvSpPr>
          <p:nvPr/>
        </p:nvSpPr>
        <p:spPr>
          <a:xfrm>
            <a:off x="838200" y="63436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chemeClr val="accent3"/>
                </a:solidFill>
              </a:rPr>
              <a:t>Common Sense Institute :: </a:t>
            </a:r>
            <a:r>
              <a:rPr lang="en-US">
                <a:solidFill>
                  <a:schemeClr val="accent1"/>
                </a:solidFill>
              </a:rPr>
              <a:t>CommonSenseInstituteCO.org</a:t>
            </a:r>
          </a:p>
        </p:txBody>
      </p:sp>
      <p:sp>
        <p:nvSpPr>
          <p:cNvPr id="12" name="TextBox 11">
            <a:extLst>
              <a:ext uri="{FF2B5EF4-FFF2-40B4-BE49-F238E27FC236}">
                <a16:creationId xmlns:a16="http://schemas.microsoft.com/office/drawing/2014/main" id="{01FFE7C3-74F6-B4E6-6E73-18D75B24C9AA}"/>
              </a:ext>
            </a:extLst>
          </p:cNvPr>
          <p:cNvSpPr txBox="1"/>
          <p:nvPr/>
        </p:nvSpPr>
        <p:spPr>
          <a:xfrm>
            <a:off x="1554990" y="869841"/>
            <a:ext cx="9083488" cy="461665"/>
          </a:xfrm>
          <a:prstGeom prst="rect">
            <a:avLst/>
          </a:prstGeom>
          <a:noFill/>
        </p:spPr>
        <p:txBody>
          <a:bodyPr wrap="square" lIns="91440" tIns="45720" rIns="91440" bIns="45720" rtlCol="0" anchor="t">
            <a:spAutoFit/>
          </a:bodyPr>
          <a:lstStyle/>
          <a:p>
            <a:pPr algn="ctr"/>
            <a:r>
              <a:rPr lang="en-US" sz="1200" dirty="0">
                <a:latin typeface="Verdana"/>
                <a:ea typeface="Verdana"/>
                <a:cs typeface="Verdana" panose="020B0604030504040204" pitchFamily="34" charset="0"/>
              </a:rPr>
              <a:t>The values are the difference in dollars as a percentage change between FY04 to FY14, and FY14 to FY24. A positive value indicates that the share increased over this period and a negative value indicates a declining share.</a:t>
            </a:r>
            <a:endParaRPr lang="en-US" sz="1200" dirty="0">
              <a:latin typeface="Verdana"/>
              <a:ea typeface="Verdana"/>
              <a:cs typeface="+mn-lt"/>
            </a:endParaRPr>
          </a:p>
        </p:txBody>
      </p:sp>
      <p:pic>
        <p:nvPicPr>
          <p:cNvPr id="7" name="Picture 6">
            <a:extLst>
              <a:ext uri="{FF2B5EF4-FFF2-40B4-BE49-F238E27FC236}">
                <a16:creationId xmlns:a16="http://schemas.microsoft.com/office/drawing/2014/main" id="{DFDEAEF7-4900-A4F2-B977-243E915673B3}"/>
              </a:ext>
            </a:extLst>
          </p:cNvPr>
          <p:cNvPicPr>
            <a:picLocks noChangeAspect="1"/>
          </p:cNvPicPr>
          <p:nvPr/>
        </p:nvPicPr>
        <p:blipFill>
          <a:blip r:embed="rId3"/>
          <a:stretch>
            <a:fillRect/>
          </a:stretch>
        </p:blipFill>
        <p:spPr>
          <a:xfrm>
            <a:off x="540328" y="1464255"/>
            <a:ext cx="11111344" cy="3450643"/>
          </a:xfrm>
          <a:prstGeom prst="rect">
            <a:avLst/>
          </a:prstGeom>
        </p:spPr>
      </p:pic>
      <p:sp>
        <p:nvSpPr>
          <p:cNvPr id="4" name="TextBox 3">
            <a:extLst>
              <a:ext uri="{FF2B5EF4-FFF2-40B4-BE49-F238E27FC236}">
                <a16:creationId xmlns:a16="http://schemas.microsoft.com/office/drawing/2014/main" id="{71D8908E-A875-4748-A150-33CB10875BA5}"/>
              </a:ext>
            </a:extLst>
          </p:cNvPr>
          <p:cNvSpPr txBox="1"/>
          <p:nvPr/>
        </p:nvSpPr>
        <p:spPr>
          <a:xfrm>
            <a:off x="838199" y="4989084"/>
            <a:ext cx="4387182" cy="215444"/>
          </a:xfrm>
          <a:prstGeom prst="rect">
            <a:avLst/>
          </a:prstGeom>
          <a:noFill/>
        </p:spPr>
        <p:txBody>
          <a:bodyPr wrap="square" rtlCol="0">
            <a:spAutoFit/>
          </a:bodyPr>
          <a:lstStyle/>
          <a:p>
            <a:r>
              <a:rPr lang="en-US" sz="800" dirty="0">
                <a:latin typeface="Verdana" panose="020B0604030504040204" pitchFamily="34" charset="0"/>
                <a:ea typeface="Verdana" panose="020B0604030504040204" pitchFamily="34" charset="0"/>
              </a:rPr>
              <a:t>*Department established in 2022</a:t>
            </a:r>
          </a:p>
        </p:txBody>
      </p:sp>
    </p:spTree>
    <p:extLst>
      <p:ext uri="{BB962C8B-B14F-4D97-AF65-F5344CB8AC3E}">
        <p14:creationId xmlns:p14="http://schemas.microsoft.com/office/powerpoint/2010/main" val="872972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6D2F426-207A-CE2D-1B50-FCDD0CADA6DA}"/>
              </a:ext>
            </a:extLst>
          </p:cNvPr>
          <p:cNvSpPr>
            <a:spLocks noGrp="1"/>
          </p:cNvSpPr>
          <p:nvPr>
            <p:ph type="title"/>
          </p:nvPr>
        </p:nvSpPr>
        <p:spPr>
          <a:xfrm>
            <a:off x="787401" y="365065"/>
            <a:ext cx="10515600" cy="624105"/>
          </a:xfrm>
        </p:spPr>
        <p:txBody>
          <a:bodyPr>
            <a:normAutofit/>
          </a:bodyPr>
          <a:lstStyle/>
          <a:p>
            <a:pPr>
              <a:lnSpc>
                <a:spcPct val="100000"/>
              </a:lnSpc>
              <a:spcBef>
                <a:spcPts val="0"/>
              </a:spcBef>
            </a:pPr>
            <a:r>
              <a:rPr lang="en-US" sz="1800" b="1">
                <a:latin typeface="Verdana"/>
                <a:ea typeface="Verdana"/>
                <a:cs typeface="+mn-lt"/>
              </a:rPr>
              <a:t>Total State Appropriations per Coloradan </a:t>
            </a:r>
            <a:endParaRPr lang="en-US" sz="1800">
              <a:latin typeface="Verdana"/>
              <a:ea typeface="Verdana"/>
              <a:cs typeface="+mn-lt"/>
            </a:endParaRPr>
          </a:p>
          <a:p>
            <a:pPr>
              <a:lnSpc>
                <a:spcPct val="100000"/>
              </a:lnSpc>
              <a:spcBef>
                <a:spcPts val="0"/>
              </a:spcBef>
            </a:pPr>
            <a:r>
              <a:rPr lang="en-US" sz="1400">
                <a:latin typeface="Verdana"/>
                <a:ea typeface="Verdana"/>
                <a:cs typeface="+mn-lt"/>
              </a:rPr>
              <a:t>Appropriations are adjusted for population and inflation</a:t>
            </a:r>
          </a:p>
          <a:p>
            <a:endParaRPr lang="en-US" sz="1800" b="1">
              <a:latin typeface="Verdana"/>
              <a:ea typeface="Verdana"/>
              <a:cs typeface="+mn-lt"/>
            </a:endParaRPr>
          </a:p>
          <a:p>
            <a:endParaRPr lang="en-US" sz="1400" b="1">
              <a:solidFill>
                <a:srgbClr val="000000"/>
              </a:solidFill>
              <a:latin typeface="Verdana"/>
              <a:ea typeface="Calibri"/>
              <a:cs typeface="Calibri"/>
            </a:endParaRPr>
          </a:p>
        </p:txBody>
      </p:sp>
      <p:sp>
        <p:nvSpPr>
          <p:cNvPr id="18" name="Slide Number Placeholder 17">
            <a:extLst>
              <a:ext uri="{FF2B5EF4-FFF2-40B4-BE49-F238E27FC236}">
                <a16:creationId xmlns:a16="http://schemas.microsoft.com/office/drawing/2014/main" id="{E9F5221D-ABC0-5ABC-80AB-1D5B44022A13}"/>
              </a:ext>
            </a:extLst>
          </p:cNvPr>
          <p:cNvSpPr>
            <a:spLocks noGrp="1"/>
          </p:cNvSpPr>
          <p:nvPr>
            <p:ph type="sldNum" sz="quarter" idx="12"/>
          </p:nvPr>
        </p:nvSpPr>
        <p:spPr/>
        <p:txBody>
          <a:bodyPr/>
          <a:lstStyle/>
          <a:p>
            <a:fld id="{E3BC78C7-DA6B-49D8-999D-7B3EF7DC6F94}" type="slidenum">
              <a:rPr lang="en-US" dirty="0" smtClean="0"/>
              <a:pPr/>
              <a:t>17</a:t>
            </a:fld>
            <a:endParaRPr lang="en-US"/>
          </a:p>
        </p:txBody>
      </p:sp>
      <p:sp>
        <p:nvSpPr>
          <p:cNvPr id="6" name="Rectangle 5">
            <a:extLst>
              <a:ext uri="{FF2B5EF4-FFF2-40B4-BE49-F238E27FC236}">
                <a16:creationId xmlns:a16="http://schemas.microsoft.com/office/drawing/2014/main" id="{63068998-B717-1869-B4D0-E0D731DD273D}"/>
              </a:ext>
            </a:extLst>
          </p:cNvPr>
          <p:cNvSpPr/>
          <p:nvPr/>
        </p:nvSpPr>
        <p:spPr>
          <a:xfrm>
            <a:off x="838199" y="5391149"/>
            <a:ext cx="10534651" cy="952501"/>
          </a:xfrm>
          <a:prstGeom prst="rect">
            <a:avLst/>
          </a:prstGeom>
          <a:solidFill>
            <a:schemeClr val="accent1">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45720" rIns="91440" bIns="45720" rtlCol="0" anchor="ctr"/>
          <a:lstStyle/>
          <a:p>
            <a:r>
              <a:rPr lang="en-US" sz="1200">
                <a:solidFill>
                  <a:schemeClr val="tx1"/>
                </a:solidFill>
                <a:latin typeface="Verdana"/>
                <a:ea typeface="Verdana"/>
                <a:cs typeface="+mn-lt"/>
              </a:rPr>
              <a:t>Adjusted for inflation and population growth, total state government appropriations per Coloradan increased by 26% from FY04 to FY24 and by 22% between FY14 and FY24. Population estimates come from the Colorado Demographer's Office and inflation is derived from the Denver MSA CPI published by BLS.</a:t>
            </a:r>
            <a:endParaRPr lang="en-US" sz="1200">
              <a:solidFill>
                <a:schemeClr val="tx1"/>
              </a:solidFill>
              <a:ea typeface="Verdana"/>
            </a:endParaRPr>
          </a:p>
        </p:txBody>
      </p:sp>
      <p:sp>
        <p:nvSpPr>
          <p:cNvPr id="9" name="Rectangle 8">
            <a:extLst>
              <a:ext uri="{FF2B5EF4-FFF2-40B4-BE49-F238E27FC236}">
                <a16:creationId xmlns:a16="http://schemas.microsoft.com/office/drawing/2014/main" id="{C8548E8F-34F3-5AB4-344B-E69711611EF9}"/>
              </a:ext>
            </a:extLst>
          </p:cNvPr>
          <p:cNvSpPr/>
          <p:nvPr/>
        </p:nvSpPr>
        <p:spPr>
          <a:xfrm>
            <a:off x="844789" y="5398096"/>
            <a:ext cx="52161" cy="94686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anual Input 1">
            <a:extLst>
              <a:ext uri="{FF2B5EF4-FFF2-40B4-BE49-F238E27FC236}">
                <a16:creationId xmlns:a16="http://schemas.microsoft.com/office/drawing/2014/main" id="{C2EC8A1B-59E6-440A-ECE9-4436097DDE91}"/>
              </a:ext>
            </a:extLst>
          </p:cNvPr>
          <p:cNvSpPr/>
          <p:nvPr/>
        </p:nvSpPr>
        <p:spPr>
          <a:xfrm rot="5400000" flipH="1">
            <a:off x="181778" y="159744"/>
            <a:ext cx="341523" cy="705080"/>
          </a:xfrm>
          <a:prstGeom prst="flowChartManualInput">
            <a:avLst/>
          </a:prstGeom>
          <a:solidFill>
            <a:srgbClr val="238D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16">
            <a:extLst>
              <a:ext uri="{FF2B5EF4-FFF2-40B4-BE49-F238E27FC236}">
                <a16:creationId xmlns:a16="http://schemas.microsoft.com/office/drawing/2014/main" id="{866711C8-B390-B489-AF76-4EBFD3111A66}"/>
              </a:ext>
            </a:extLst>
          </p:cNvPr>
          <p:cNvSpPr>
            <a:spLocks noGrp="1"/>
          </p:cNvSpPr>
          <p:nvPr/>
        </p:nvSpPr>
        <p:spPr>
          <a:xfrm>
            <a:off x="838200" y="63436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chemeClr val="accent3"/>
                </a:solidFill>
              </a:rPr>
              <a:t>Common Sense Institute :: </a:t>
            </a:r>
            <a:r>
              <a:rPr lang="en-US">
                <a:solidFill>
                  <a:schemeClr val="accent1"/>
                </a:solidFill>
              </a:rPr>
              <a:t>CommonSenseInstituteCO.org</a:t>
            </a:r>
          </a:p>
        </p:txBody>
      </p:sp>
      <p:pic>
        <p:nvPicPr>
          <p:cNvPr id="7" name="Picture 6" descr="A colorful pie chart with numbers&#10;&#10;Description automatically generated">
            <a:extLst>
              <a:ext uri="{FF2B5EF4-FFF2-40B4-BE49-F238E27FC236}">
                <a16:creationId xmlns:a16="http://schemas.microsoft.com/office/drawing/2014/main" id="{EA297E24-D6AE-C76E-068B-D9175337F581}"/>
              </a:ext>
            </a:extLst>
          </p:cNvPr>
          <p:cNvPicPr>
            <a:picLocks noChangeAspect="1"/>
          </p:cNvPicPr>
          <p:nvPr/>
        </p:nvPicPr>
        <p:blipFill>
          <a:blip r:embed="rId3"/>
          <a:stretch>
            <a:fillRect/>
          </a:stretch>
        </p:blipFill>
        <p:spPr>
          <a:xfrm>
            <a:off x="1122218" y="1741083"/>
            <a:ext cx="9947563" cy="3348125"/>
          </a:xfrm>
          <a:prstGeom prst="rect">
            <a:avLst/>
          </a:prstGeom>
        </p:spPr>
      </p:pic>
      <p:sp>
        <p:nvSpPr>
          <p:cNvPr id="13" name="TextBox 12">
            <a:extLst>
              <a:ext uri="{FF2B5EF4-FFF2-40B4-BE49-F238E27FC236}">
                <a16:creationId xmlns:a16="http://schemas.microsoft.com/office/drawing/2014/main" id="{955EFFF7-DCF5-96D0-BCD7-6B317F1D9541}"/>
              </a:ext>
            </a:extLst>
          </p:cNvPr>
          <p:cNvSpPr txBox="1"/>
          <p:nvPr/>
        </p:nvSpPr>
        <p:spPr>
          <a:xfrm>
            <a:off x="2303375" y="1550501"/>
            <a:ext cx="1190326" cy="338554"/>
          </a:xfrm>
          <a:prstGeom prst="rect">
            <a:avLst/>
          </a:prstGeom>
          <a:noFill/>
        </p:spPr>
        <p:txBody>
          <a:bodyPr wrap="square" lIns="91440" tIns="45720" rIns="91440" bIns="45720" rtlCol="0" anchor="t">
            <a:spAutoFit/>
          </a:bodyPr>
          <a:lstStyle/>
          <a:p>
            <a:r>
              <a:rPr lang="en-US" sz="1600" b="1">
                <a:latin typeface="Verdana"/>
                <a:ea typeface="Verdana"/>
                <a:cs typeface="Verdana" panose="020B0604030504040204" pitchFamily="34" charset="0"/>
              </a:rPr>
              <a:t>FY04</a:t>
            </a:r>
            <a:endParaRPr lang="en-US" sz="1600" b="1">
              <a:latin typeface="Verdana" panose="020B0604030504040204" pitchFamily="34" charset="0"/>
              <a:ea typeface="Verdana" panose="020B0604030504040204" pitchFamily="34" charset="0"/>
              <a:cs typeface="Verdana" panose="020B0604030504040204" pitchFamily="34" charset="0"/>
            </a:endParaRPr>
          </a:p>
        </p:txBody>
      </p:sp>
      <p:sp>
        <p:nvSpPr>
          <p:cNvPr id="15" name="TextBox 14">
            <a:extLst>
              <a:ext uri="{FF2B5EF4-FFF2-40B4-BE49-F238E27FC236}">
                <a16:creationId xmlns:a16="http://schemas.microsoft.com/office/drawing/2014/main" id="{BEEF469E-C319-3EE0-1966-D9EF14724942}"/>
              </a:ext>
            </a:extLst>
          </p:cNvPr>
          <p:cNvSpPr txBox="1"/>
          <p:nvPr/>
        </p:nvSpPr>
        <p:spPr>
          <a:xfrm>
            <a:off x="5720343" y="1549443"/>
            <a:ext cx="1190326" cy="338554"/>
          </a:xfrm>
          <a:prstGeom prst="rect">
            <a:avLst/>
          </a:prstGeom>
          <a:noFill/>
        </p:spPr>
        <p:txBody>
          <a:bodyPr wrap="square" lIns="91440" tIns="45720" rIns="91440" bIns="45720" rtlCol="0" anchor="t">
            <a:spAutoFit/>
          </a:bodyPr>
          <a:lstStyle/>
          <a:p>
            <a:r>
              <a:rPr lang="en-US" sz="1600" b="1">
                <a:latin typeface="Verdana"/>
                <a:ea typeface="Verdana"/>
                <a:cs typeface="Verdana" panose="020B0604030504040204" pitchFamily="34" charset="0"/>
              </a:rPr>
              <a:t>FY14</a:t>
            </a:r>
            <a:endParaRPr lang="en-US" sz="1200" b="1">
              <a:latin typeface="Verdana" panose="020B0604030504040204" pitchFamily="34" charset="0"/>
              <a:ea typeface="Verdana" panose="020B0604030504040204" pitchFamily="34" charset="0"/>
              <a:cs typeface="Verdana" panose="020B0604030504040204" pitchFamily="34" charset="0"/>
            </a:endParaRPr>
          </a:p>
        </p:txBody>
      </p:sp>
      <p:sp>
        <p:nvSpPr>
          <p:cNvPr id="17" name="TextBox 16">
            <a:extLst>
              <a:ext uri="{FF2B5EF4-FFF2-40B4-BE49-F238E27FC236}">
                <a16:creationId xmlns:a16="http://schemas.microsoft.com/office/drawing/2014/main" id="{76565D25-9869-0899-FABE-A9AF623F3508}"/>
              </a:ext>
            </a:extLst>
          </p:cNvPr>
          <p:cNvSpPr txBox="1"/>
          <p:nvPr/>
        </p:nvSpPr>
        <p:spPr>
          <a:xfrm>
            <a:off x="9046848" y="1544629"/>
            <a:ext cx="1190326" cy="338554"/>
          </a:xfrm>
          <a:prstGeom prst="rect">
            <a:avLst/>
          </a:prstGeom>
          <a:noFill/>
        </p:spPr>
        <p:txBody>
          <a:bodyPr wrap="square" lIns="91440" tIns="45720" rIns="91440" bIns="45720" rtlCol="0" anchor="t">
            <a:spAutoFit/>
          </a:bodyPr>
          <a:lstStyle/>
          <a:p>
            <a:r>
              <a:rPr lang="en-US" sz="1600" b="1">
                <a:latin typeface="Verdana"/>
                <a:ea typeface="Verdana"/>
                <a:cs typeface="Verdana" panose="020B0604030504040204" pitchFamily="34" charset="0"/>
              </a:rPr>
              <a:t>FY24</a:t>
            </a:r>
            <a:endParaRPr lang="en-US" sz="1200" b="1">
              <a:latin typeface="Verdana" panose="020B0604030504040204" pitchFamily="34" charset="0"/>
              <a:ea typeface="Verdana" panose="020B0604030504040204" pitchFamily="34" charset="0"/>
              <a:cs typeface="Verdana" panose="020B0604030504040204" pitchFamily="34" charset="0"/>
            </a:endParaRPr>
          </a:p>
        </p:txBody>
      </p:sp>
      <p:sp>
        <p:nvSpPr>
          <p:cNvPr id="20" name="TextBox 19">
            <a:extLst>
              <a:ext uri="{FF2B5EF4-FFF2-40B4-BE49-F238E27FC236}">
                <a16:creationId xmlns:a16="http://schemas.microsoft.com/office/drawing/2014/main" id="{026214ED-FF4B-45C6-A635-75BDC066FF87}"/>
              </a:ext>
            </a:extLst>
          </p:cNvPr>
          <p:cNvSpPr txBox="1"/>
          <p:nvPr/>
        </p:nvSpPr>
        <p:spPr>
          <a:xfrm>
            <a:off x="2234208" y="3412932"/>
            <a:ext cx="1190326" cy="338554"/>
          </a:xfrm>
          <a:prstGeom prst="rect">
            <a:avLst/>
          </a:prstGeom>
          <a:noFill/>
        </p:spPr>
        <p:txBody>
          <a:bodyPr wrap="square" lIns="91440" tIns="45720" rIns="91440" bIns="45720" rtlCol="0" anchor="t">
            <a:spAutoFit/>
          </a:bodyPr>
          <a:lstStyle/>
          <a:p>
            <a:r>
              <a:rPr lang="en-US" sz="1600" b="1">
                <a:latin typeface="Verdana"/>
                <a:ea typeface="Verdana"/>
                <a:cs typeface="Verdana" panose="020B0604030504040204" pitchFamily="34" charset="0"/>
              </a:rPr>
              <a:t>$5,244</a:t>
            </a:r>
            <a:endParaRPr lang="en-US" sz="1600" b="1">
              <a:latin typeface="Verdana" panose="020B0604030504040204" pitchFamily="34" charset="0"/>
              <a:ea typeface="Verdana" panose="020B0604030504040204" pitchFamily="34" charset="0"/>
              <a:cs typeface="Verdana" panose="020B0604030504040204" pitchFamily="34" charset="0"/>
            </a:endParaRPr>
          </a:p>
        </p:txBody>
      </p:sp>
      <p:sp>
        <p:nvSpPr>
          <p:cNvPr id="22" name="TextBox 21">
            <a:extLst>
              <a:ext uri="{FF2B5EF4-FFF2-40B4-BE49-F238E27FC236}">
                <a16:creationId xmlns:a16="http://schemas.microsoft.com/office/drawing/2014/main" id="{7D861DAF-AD8F-71B9-66EA-F26049CCFF36}"/>
              </a:ext>
            </a:extLst>
          </p:cNvPr>
          <p:cNvSpPr txBox="1"/>
          <p:nvPr/>
        </p:nvSpPr>
        <p:spPr>
          <a:xfrm>
            <a:off x="5602060" y="3431362"/>
            <a:ext cx="1190326" cy="338554"/>
          </a:xfrm>
          <a:prstGeom prst="rect">
            <a:avLst/>
          </a:prstGeom>
          <a:noFill/>
        </p:spPr>
        <p:txBody>
          <a:bodyPr wrap="square" lIns="91440" tIns="45720" rIns="91440" bIns="45720" rtlCol="0" anchor="t">
            <a:spAutoFit/>
          </a:bodyPr>
          <a:lstStyle/>
          <a:p>
            <a:r>
              <a:rPr lang="en-US" sz="1600" b="1">
                <a:latin typeface="Verdana"/>
                <a:ea typeface="Verdana"/>
                <a:cs typeface="Verdana" panose="020B0604030504040204" pitchFamily="34" charset="0"/>
              </a:rPr>
              <a:t>$5,400</a:t>
            </a:r>
            <a:endParaRPr lang="en-US" sz="1600" b="1">
              <a:latin typeface="Verdana" panose="020B0604030504040204" pitchFamily="34" charset="0"/>
              <a:ea typeface="Verdana" panose="020B0604030504040204" pitchFamily="34" charset="0"/>
              <a:cs typeface="Verdana" panose="020B0604030504040204" pitchFamily="34" charset="0"/>
            </a:endParaRPr>
          </a:p>
        </p:txBody>
      </p:sp>
      <p:sp>
        <p:nvSpPr>
          <p:cNvPr id="24" name="TextBox 23">
            <a:extLst>
              <a:ext uri="{FF2B5EF4-FFF2-40B4-BE49-F238E27FC236}">
                <a16:creationId xmlns:a16="http://schemas.microsoft.com/office/drawing/2014/main" id="{E47AB7E7-7863-97E1-20D7-37574E2847ED}"/>
              </a:ext>
            </a:extLst>
          </p:cNvPr>
          <p:cNvSpPr txBox="1"/>
          <p:nvPr/>
        </p:nvSpPr>
        <p:spPr>
          <a:xfrm>
            <a:off x="9006858" y="3431360"/>
            <a:ext cx="1190326" cy="338554"/>
          </a:xfrm>
          <a:prstGeom prst="rect">
            <a:avLst/>
          </a:prstGeom>
          <a:noFill/>
        </p:spPr>
        <p:txBody>
          <a:bodyPr wrap="square" lIns="91440" tIns="45720" rIns="91440" bIns="45720" rtlCol="0" anchor="t">
            <a:spAutoFit/>
          </a:bodyPr>
          <a:lstStyle/>
          <a:p>
            <a:r>
              <a:rPr lang="en-US" sz="1600" b="1">
                <a:latin typeface="Verdana"/>
                <a:ea typeface="Verdana"/>
                <a:cs typeface="Verdana" panose="020B0604030504040204" pitchFamily="34" charset="0"/>
              </a:rPr>
              <a:t>$6,594</a:t>
            </a:r>
            <a:endParaRPr lang="en-US" sz="1600" b="1">
              <a:latin typeface="Verdana" panose="020B0604030504040204" pitchFamily="34" charset="0"/>
              <a:ea typeface="Verdana" panose="020B0604030504040204" pitchFamily="34" charset="0"/>
              <a:cs typeface="Verdana" panose="020B0604030504040204" pitchFamily="34" charset="0"/>
            </a:endParaRPr>
          </a:p>
        </p:txBody>
      </p:sp>
      <p:pic>
        <p:nvPicPr>
          <p:cNvPr id="26" name="Picture 25" descr="A close up of a logo&#10;&#10;Description automatically generated">
            <a:extLst>
              <a:ext uri="{FF2B5EF4-FFF2-40B4-BE49-F238E27FC236}">
                <a16:creationId xmlns:a16="http://schemas.microsoft.com/office/drawing/2014/main" id="{0AB04C0B-2512-EB46-FE24-C0BEED9419E1}"/>
              </a:ext>
            </a:extLst>
          </p:cNvPr>
          <p:cNvPicPr>
            <a:picLocks noChangeAspect="1"/>
          </p:cNvPicPr>
          <p:nvPr/>
        </p:nvPicPr>
        <p:blipFill>
          <a:blip r:embed="rId4"/>
          <a:stretch>
            <a:fillRect/>
          </a:stretch>
        </p:blipFill>
        <p:spPr>
          <a:xfrm>
            <a:off x="2900619" y="916937"/>
            <a:ext cx="5638560" cy="538609"/>
          </a:xfrm>
          <a:prstGeom prst="rect">
            <a:avLst/>
          </a:prstGeom>
        </p:spPr>
      </p:pic>
      <p:sp>
        <p:nvSpPr>
          <p:cNvPr id="5" name="TextBox 4">
            <a:extLst>
              <a:ext uri="{FF2B5EF4-FFF2-40B4-BE49-F238E27FC236}">
                <a16:creationId xmlns:a16="http://schemas.microsoft.com/office/drawing/2014/main" id="{2CA9A9FD-1B4B-6FC4-842E-3D0F1201BDFB}"/>
              </a:ext>
            </a:extLst>
          </p:cNvPr>
          <p:cNvSpPr txBox="1"/>
          <p:nvPr/>
        </p:nvSpPr>
        <p:spPr>
          <a:xfrm>
            <a:off x="865676" y="5092979"/>
            <a:ext cx="11964302" cy="215444"/>
          </a:xfrm>
          <a:prstGeom prst="rect">
            <a:avLst/>
          </a:prstGeom>
          <a:noFill/>
        </p:spPr>
        <p:txBody>
          <a:bodyPr wrap="square" lIns="91440" tIns="45720" rIns="91440" bIns="45720" rtlCol="0" anchor="t">
            <a:spAutoFit/>
          </a:bodyPr>
          <a:lstStyle/>
          <a:p>
            <a:r>
              <a:rPr lang="en-US" sz="800">
                <a:latin typeface="Verdana"/>
                <a:ea typeface="Verdana"/>
                <a:cs typeface="Verdana" panose="020B0604030504040204" pitchFamily="34" charset="0"/>
              </a:rPr>
              <a:t>Source: Colorado JBC Annual Appropriations Report</a:t>
            </a:r>
            <a:endParaRPr lang="en-US">
              <a:cs typeface="Calibri"/>
            </a:endParaRPr>
          </a:p>
        </p:txBody>
      </p:sp>
    </p:spTree>
    <p:extLst>
      <p:ext uri="{BB962C8B-B14F-4D97-AF65-F5344CB8AC3E}">
        <p14:creationId xmlns:p14="http://schemas.microsoft.com/office/powerpoint/2010/main" val="3618768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A92233DB-BF63-CB42-A191-FEF748929E8E}"/>
              </a:ext>
            </a:extLst>
          </p:cNvPr>
          <p:cNvPicPr>
            <a:picLocks noChangeAspect="1"/>
          </p:cNvPicPr>
          <p:nvPr/>
        </p:nvPicPr>
        <p:blipFill>
          <a:blip r:embed="rId3"/>
          <a:stretch>
            <a:fillRect/>
          </a:stretch>
        </p:blipFill>
        <p:spPr>
          <a:xfrm>
            <a:off x="1658937" y="622300"/>
            <a:ext cx="7112000" cy="3060700"/>
          </a:xfrm>
          <a:prstGeom prst="rect">
            <a:avLst/>
          </a:prstGeom>
        </p:spPr>
      </p:pic>
      <p:grpSp>
        <p:nvGrpSpPr>
          <p:cNvPr id="5" name="Group 4">
            <a:extLst>
              <a:ext uri="{FF2B5EF4-FFF2-40B4-BE49-F238E27FC236}">
                <a16:creationId xmlns:a16="http://schemas.microsoft.com/office/drawing/2014/main" id="{803DDE06-EA8E-B54E-AF3E-8D3552939565}"/>
              </a:ext>
            </a:extLst>
          </p:cNvPr>
          <p:cNvGrpSpPr/>
          <p:nvPr/>
        </p:nvGrpSpPr>
        <p:grpSpPr>
          <a:xfrm>
            <a:off x="137617" y="4407563"/>
            <a:ext cx="11748907" cy="1704925"/>
            <a:chOff x="10026" y="4386298"/>
            <a:chExt cx="11748907" cy="1704925"/>
          </a:xfrm>
          <a:solidFill>
            <a:srgbClr val="238DC1"/>
          </a:solidFill>
        </p:grpSpPr>
        <p:sp>
          <p:nvSpPr>
            <p:cNvPr id="6" name="Rectangle 5">
              <a:extLst>
                <a:ext uri="{FF2B5EF4-FFF2-40B4-BE49-F238E27FC236}">
                  <a16:creationId xmlns:a16="http://schemas.microsoft.com/office/drawing/2014/main" id="{563C334C-D48B-814D-AF41-E4C890339985}"/>
                </a:ext>
              </a:extLst>
            </p:cNvPr>
            <p:cNvSpPr/>
            <p:nvPr/>
          </p:nvSpPr>
          <p:spPr>
            <a:xfrm>
              <a:off x="10026" y="4386298"/>
              <a:ext cx="10429875" cy="17049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a:extLst>
                <a:ext uri="{FF2B5EF4-FFF2-40B4-BE49-F238E27FC236}">
                  <a16:creationId xmlns:a16="http://schemas.microsoft.com/office/drawing/2014/main" id="{CB38A0D2-CFBD-5942-8596-396E3BB12140}"/>
                </a:ext>
              </a:extLst>
            </p:cNvPr>
            <p:cNvSpPr/>
            <p:nvPr/>
          </p:nvSpPr>
          <p:spPr>
            <a:xfrm>
              <a:off x="10429875" y="4386298"/>
              <a:ext cx="1329058" cy="1704925"/>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itle 1">
            <a:extLst>
              <a:ext uri="{FF2B5EF4-FFF2-40B4-BE49-F238E27FC236}">
                <a16:creationId xmlns:a16="http://schemas.microsoft.com/office/drawing/2014/main" id="{ADBD1FDB-454A-3F4E-AADA-F055702076EC}"/>
              </a:ext>
            </a:extLst>
          </p:cNvPr>
          <p:cNvSpPr txBox="1">
            <a:spLocks/>
          </p:cNvSpPr>
          <p:nvPr/>
        </p:nvSpPr>
        <p:spPr>
          <a:xfrm>
            <a:off x="5148" y="4669473"/>
            <a:ext cx="10424727" cy="11437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a:solidFill>
                  <a:schemeClr val="bg1"/>
                </a:solidFill>
                <a:latin typeface="Verdana"/>
                <a:ea typeface="Verdana"/>
                <a:cs typeface="Verdana"/>
              </a:rPr>
              <a:t>Colorado Budget Then and Now </a:t>
            </a:r>
            <a:endParaRPr lang="en-US" sz="4000" b="1">
              <a:solidFill>
                <a:schemeClr val="bg1"/>
              </a:solidFill>
              <a:latin typeface="Verdana" panose="020B0604030504040204" pitchFamily="34" charset="0"/>
              <a:ea typeface="Verdana" panose="020B0604030504040204" pitchFamily="34" charset="0"/>
              <a:cs typeface="Verdana"/>
            </a:endParaRPr>
          </a:p>
        </p:txBody>
      </p:sp>
      <p:sp>
        <p:nvSpPr>
          <p:cNvPr id="9" name="TextBox 8">
            <a:extLst>
              <a:ext uri="{FF2B5EF4-FFF2-40B4-BE49-F238E27FC236}">
                <a16:creationId xmlns:a16="http://schemas.microsoft.com/office/drawing/2014/main" id="{23959B04-B52D-6945-A4DD-B7ECAC1889C6}"/>
              </a:ext>
            </a:extLst>
          </p:cNvPr>
          <p:cNvSpPr txBox="1"/>
          <p:nvPr/>
        </p:nvSpPr>
        <p:spPr>
          <a:xfrm>
            <a:off x="2234351" y="6246313"/>
            <a:ext cx="6178294" cy="461665"/>
          </a:xfrm>
          <a:prstGeom prst="rect">
            <a:avLst/>
          </a:prstGeom>
          <a:noFill/>
        </p:spPr>
        <p:txBody>
          <a:bodyPr wrap="none" lIns="91440" tIns="45720" rIns="91440" bIns="45720" rtlCol="0" anchor="t">
            <a:spAutoFit/>
          </a:bodyPr>
          <a:lstStyle/>
          <a:p>
            <a:r>
              <a:rPr lang="en-US" sz="2400" b="1">
                <a:latin typeface="Verdana"/>
                <a:ea typeface="Verdana"/>
                <a:cs typeface="Verdana"/>
              </a:rPr>
              <a:t>Email us at </a:t>
            </a:r>
            <a:r>
              <a:rPr lang="en-US" sz="2400" b="1">
                <a:solidFill>
                  <a:srgbClr val="CF3339"/>
                </a:solidFill>
                <a:latin typeface="Verdana"/>
                <a:ea typeface="Verdana"/>
                <a:cs typeface="Verdana"/>
              </a:rPr>
              <a:t>info@csinstituteco.org</a:t>
            </a:r>
          </a:p>
        </p:txBody>
      </p:sp>
    </p:spTree>
    <p:extLst>
      <p:ext uri="{BB962C8B-B14F-4D97-AF65-F5344CB8AC3E}">
        <p14:creationId xmlns:p14="http://schemas.microsoft.com/office/powerpoint/2010/main" val="2387548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E4B5747-C14B-D14D-AD9C-08ED26F768C1}"/>
              </a:ext>
            </a:extLst>
          </p:cNvPr>
          <p:cNvSpPr txBox="1"/>
          <p:nvPr/>
        </p:nvSpPr>
        <p:spPr>
          <a:xfrm>
            <a:off x="113849" y="1106411"/>
            <a:ext cx="11964302" cy="446276"/>
          </a:xfrm>
          <a:prstGeom prst="rect">
            <a:avLst/>
          </a:prstGeom>
          <a:noFill/>
        </p:spPr>
        <p:txBody>
          <a:bodyPr wrap="square" lIns="91440" tIns="45720" rIns="91440" bIns="45720" rtlCol="0" anchor="t">
            <a:spAutoFit/>
          </a:bodyPr>
          <a:lstStyle/>
          <a:p>
            <a:pPr algn="ctr"/>
            <a:r>
              <a:rPr lang="en-US" sz="2300" b="1">
                <a:latin typeface="Verdana"/>
                <a:ea typeface="Verdana"/>
                <a:cs typeface="Verdana" panose="020B0604030504040204" pitchFamily="34" charset="0"/>
              </a:rPr>
              <a:t>Seventh Annual Release: The Colorado Budget Then and Now</a:t>
            </a:r>
          </a:p>
        </p:txBody>
      </p:sp>
      <p:sp>
        <p:nvSpPr>
          <p:cNvPr id="11" name="Rectangle 10">
            <a:extLst>
              <a:ext uri="{FF2B5EF4-FFF2-40B4-BE49-F238E27FC236}">
                <a16:creationId xmlns:a16="http://schemas.microsoft.com/office/drawing/2014/main" id="{1060C884-541E-0C4C-AA6A-1F86549C371F}"/>
              </a:ext>
            </a:extLst>
          </p:cNvPr>
          <p:cNvSpPr/>
          <p:nvPr/>
        </p:nvSpPr>
        <p:spPr>
          <a:xfrm>
            <a:off x="113849" y="5668517"/>
            <a:ext cx="11964302" cy="1140485"/>
          </a:xfrm>
          <a:prstGeom prst="rect">
            <a:avLst/>
          </a:prstGeom>
          <a:solidFill>
            <a:srgbClr val="F2F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1100" b="1">
                <a:solidFill>
                  <a:schemeClr val="tx1"/>
                </a:solidFill>
                <a:latin typeface="Verdana" panose="020B0604030504040204" pitchFamily="34" charset="0"/>
                <a:ea typeface="Verdana" panose="020B0604030504040204" pitchFamily="34" charset="0"/>
                <a:cs typeface="Verdana" panose="020B0604030504040204" pitchFamily="34" charset="0"/>
              </a:rPr>
              <a:t>Common Sense Institute (CSI)</a:t>
            </a:r>
            <a:r>
              <a:rPr lang="en-US" sz="1100" b="1" i="1">
                <a:solidFill>
                  <a:schemeClr val="tx1"/>
                </a:solidFill>
                <a:latin typeface="Verdana" panose="020B0604030504040204" pitchFamily="34" charset="0"/>
                <a:ea typeface="Verdana" panose="020B0604030504040204" pitchFamily="34" charset="0"/>
                <a:cs typeface="Verdana" panose="020B0604030504040204" pitchFamily="34" charset="0"/>
              </a:rPr>
              <a:t> is a non-profit free-enterprise think tank dedicated to the </a:t>
            </a:r>
          </a:p>
          <a:p>
            <a:pPr algn="ctr" fontAlgn="base"/>
            <a:r>
              <a:rPr lang="en-US" sz="1100" b="1" i="1">
                <a:solidFill>
                  <a:schemeClr val="tx1"/>
                </a:solidFill>
                <a:latin typeface="Verdana" panose="020B0604030504040204" pitchFamily="34" charset="0"/>
                <a:ea typeface="Verdana" panose="020B0604030504040204" pitchFamily="34" charset="0"/>
                <a:cs typeface="Verdana" panose="020B0604030504040204" pitchFamily="34" charset="0"/>
              </a:rPr>
              <a:t>protection and promotion of Colorado’s economy. </a:t>
            </a:r>
          </a:p>
          <a:p>
            <a:pPr algn="ctr" fontAlgn="base"/>
            <a:endParaRPr lang="en-US" sz="1100" b="1" i="1">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fontAlgn="base"/>
            <a:r>
              <a:rPr lang="en-US" sz="900" b="1" i="1">
                <a:solidFill>
                  <a:schemeClr val="tx1"/>
                </a:solidFill>
                <a:latin typeface="Verdana" panose="020B0604030504040204" pitchFamily="34" charset="0"/>
                <a:ea typeface="Verdana" panose="020B0604030504040204" pitchFamily="34" charset="0"/>
                <a:cs typeface="Verdana" panose="020B0604030504040204" pitchFamily="34" charset="0"/>
              </a:rPr>
              <a:t>We believe sound fiscal and economic research is essential to uphold Colorado’s economic vitality, future, and individual opportunity.</a:t>
            </a:r>
            <a:endParaRPr lang="en-US" sz="120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Rectangle 11">
            <a:extLst>
              <a:ext uri="{FF2B5EF4-FFF2-40B4-BE49-F238E27FC236}">
                <a16:creationId xmlns:a16="http://schemas.microsoft.com/office/drawing/2014/main" id="{EB9B62CA-BB1F-0F41-BD93-75B4289F4D8E}"/>
              </a:ext>
            </a:extLst>
          </p:cNvPr>
          <p:cNvSpPr/>
          <p:nvPr/>
        </p:nvSpPr>
        <p:spPr>
          <a:xfrm>
            <a:off x="1361877" y="1859339"/>
            <a:ext cx="9405944" cy="2585323"/>
          </a:xfrm>
          <a:prstGeom prst="rect">
            <a:avLst/>
          </a:prstGeom>
        </p:spPr>
        <p:txBody>
          <a:bodyPr wrap="square" lIns="91440" tIns="45720" rIns="91440" bIns="45720" anchor="t">
            <a:spAutoFit/>
          </a:bodyPr>
          <a:lstStyle/>
          <a:p>
            <a:pPr algn="ctr"/>
            <a:endParaRPr lang="en-US">
              <a:latin typeface="Verdana" panose="020B0604030504040204" pitchFamily="34" charset="0"/>
              <a:ea typeface="Verdana" panose="020B0604030504040204" pitchFamily="34" charset="0"/>
              <a:cs typeface="Verdana" panose="020B0604030504040204" pitchFamily="34" charset="0"/>
            </a:endParaRPr>
          </a:p>
          <a:p>
            <a:pPr algn="ctr"/>
            <a:r>
              <a:rPr lang="en-US" i="1">
                <a:latin typeface="Verdana"/>
                <a:ea typeface="Verdana"/>
                <a:cs typeface="Verdana" panose="020B0604030504040204" pitchFamily="34" charset="0"/>
              </a:rPr>
              <a:t>Colorado Budget Then and Now </a:t>
            </a:r>
            <a:r>
              <a:rPr lang="en-US">
                <a:latin typeface="Verdana"/>
                <a:ea typeface="Verdana"/>
                <a:cs typeface="Verdana" panose="020B0604030504040204" pitchFamily="34" charset="0"/>
              </a:rPr>
              <a:t>illuminates the changes in Colorado state budget appropriations over the last twenty years. </a:t>
            </a:r>
            <a:endParaRPr lang="en-US">
              <a:latin typeface="Verdana" panose="020B0604030504040204" pitchFamily="34" charset="0"/>
              <a:ea typeface="Verdana" panose="020B0604030504040204" pitchFamily="34" charset="0"/>
              <a:cs typeface="Verdana" panose="020B0604030504040204" pitchFamily="34" charset="0"/>
            </a:endParaRPr>
          </a:p>
          <a:p>
            <a:pPr algn="ctr"/>
            <a:endParaRPr lang="en-US">
              <a:latin typeface="Verdana"/>
              <a:ea typeface="Verdana"/>
              <a:cs typeface="Verdana" panose="020B0604030504040204" pitchFamily="34" charset="0"/>
            </a:endParaRPr>
          </a:p>
          <a:p>
            <a:pPr algn="ctr"/>
            <a:r>
              <a:rPr lang="en-US">
                <a:latin typeface="Verdana"/>
                <a:ea typeface="Verdana"/>
                <a:cs typeface="Verdana" panose="020B0604030504040204" pitchFamily="34" charset="0"/>
              </a:rPr>
              <a:t>The following figures provide an overview of revenue allocated to state departments through the legislative budgeting process. The trends in appropriations reflect the shifting priorities brought on as a direct result of the laws and budgets passed each legislative session. </a:t>
            </a:r>
            <a:endParaRPr lang="en-US">
              <a:latin typeface="Verdana" panose="020B0604030504040204" pitchFamily="34" charset="0"/>
              <a:ea typeface="Verdana" panose="020B0604030504040204" pitchFamily="34" charset="0"/>
              <a:cs typeface="Verdana" panose="020B0604030504040204" pitchFamily="34" charset="0"/>
            </a:endParaRPr>
          </a:p>
          <a:p>
            <a:pPr algn="ctr"/>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8" name="Slide Number Placeholder 5">
            <a:extLst>
              <a:ext uri="{FF2B5EF4-FFF2-40B4-BE49-F238E27FC236}">
                <a16:creationId xmlns:a16="http://schemas.microsoft.com/office/drawing/2014/main" id="{47F3BBF3-C73D-6C43-B1C7-CC75727D7E13}"/>
              </a:ext>
            </a:extLst>
          </p:cNvPr>
          <p:cNvSpPr txBox="1">
            <a:spLocks/>
          </p:cNvSpPr>
          <p:nvPr/>
        </p:nvSpPr>
        <p:spPr>
          <a:xfrm>
            <a:off x="9026236" y="6494896"/>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rgbClr val="898989"/>
                </a:solidFill>
              </a:rPr>
              <a:t>1</a:t>
            </a:r>
            <a:endParaRPr lang="en-US"/>
          </a:p>
        </p:txBody>
      </p:sp>
      <p:sp>
        <p:nvSpPr>
          <p:cNvPr id="10" name="Rectangle 9">
            <a:extLst>
              <a:ext uri="{FF2B5EF4-FFF2-40B4-BE49-F238E27FC236}">
                <a16:creationId xmlns:a16="http://schemas.microsoft.com/office/drawing/2014/main" id="{1A14AA59-442E-8743-894B-3CB4B3262576}"/>
              </a:ext>
            </a:extLst>
          </p:cNvPr>
          <p:cNvSpPr/>
          <p:nvPr/>
        </p:nvSpPr>
        <p:spPr>
          <a:xfrm>
            <a:off x="113849" y="106990"/>
            <a:ext cx="11964302" cy="556668"/>
          </a:xfrm>
          <a:prstGeom prst="rect">
            <a:avLst/>
          </a:prstGeom>
          <a:solidFill>
            <a:srgbClr val="238DC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300" b="1">
                <a:latin typeface="Verdana"/>
                <a:ea typeface="Verdana"/>
                <a:cs typeface="Verdana" panose="020B0604030504040204" pitchFamily="34" charset="0"/>
              </a:rPr>
              <a:t>COLORADO BUDGET: A SNAPSHOT OF STATE APPROPRIATIONS AND HOW </a:t>
            </a:r>
            <a:r>
              <a:rPr lang="en-US" sz="1300" b="1">
                <a:solidFill>
                  <a:schemeClr val="bg1"/>
                </a:solidFill>
                <a:latin typeface="Verdana"/>
                <a:ea typeface="Verdana"/>
                <a:cs typeface="Verdana" panose="020B0604030504040204" pitchFamily="34" charset="0"/>
              </a:rPr>
              <a:t>THEY'VE </a:t>
            </a:r>
            <a:r>
              <a:rPr lang="en-US" sz="1300" b="1">
                <a:latin typeface="Verdana"/>
                <a:ea typeface="Verdana"/>
                <a:cs typeface="Verdana" panose="020B0604030504040204" pitchFamily="34" charset="0"/>
              </a:rPr>
              <a:t>CHANGED OVER TIME</a:t>
            </a:r>
          </a:p>
        </p:txBody>
      </p:sp>
      <p:pic>
        <p:nvPicPr>
          <p:cNvPr id="3" name="Picture 2" descr="A logo for a company&#10;&#10;Description automatically generated">
            <a:extLst>
              <a:ext uri="{FF2B5EF4-FFF2-40B4-BE49-F238E27FC236}">
                <a16:creationId xmlns:a16="http://schemas.microsoft.com/office/drawing/2014/main" id="{E7FE4393-5851-0963-8C1F-94F9A8D8F3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75453" y="4992434"/>
            <a:ext cx="869109" cy="545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7129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8554E7-B900-200B-E8C4-E28CBFE16AD2}"/>
              </a:ext>
            </a:extLst>
          </p:cNvPr>
          <p:cNvSpPr/>
          <p:nvPr/>
        </p:nvSpPr>
        <p:spPr>
          <a:xfrm>
            <a:off x="144328" y="4936996"/>
            <a:ext cx="11974462" cy="1211605"/>
          </a:xfrm>
          <a:prstGeom prst="rect">
            <a:avLst/>
          </a:prstGeom>
          <a:solidFill>
            <a:srgbClr val="F2F5F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fontAlgn="base"/>
            <a:endParaRPr lang="en-US" sz="1100" b="1" i="1">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a:extLst>
              <a:ext uri="{FF2B5EF4-FFF2-40B4-BE49-F238E27FC236}">
                <a16:creationId xmlns:a16="http://schemas.microsoft.com/office/drawing/2014/main" id="{EA5B17C4-CBFC-AF41-6F91-E39B468101BF}"/>
              </a:ext>
            </a:extLst>
          </p:cNvPr>
          <p:cNvSpPr/>
          <p:nvPr/>
        </p:nvSpPr>
        <p:spPr>
          <a:xfrm>
            <a:off x="144328" y="2671316"/>
            <a:ext cx="11964302" cy="2166645"/>
          </a:xfrm>
          <a:prstGeom prst="rect">
            <a:avLst/>
          </a:prstGeom>
          <a:solidFill>
            <a:srgbClr val="F2F5F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fontAlgn="base"/>
            <a:endParaRPr lang="en-US" sz="1100" b="1" i="1">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a:extLst>
              <a:ext uri="{FF2B5EF4-FFF2-40B4-BE49-F238E27FC236}">
                <a16:creationId xmlns:a16="http://schemas.microsoft.com/office/drawing/2014/main" id="{91800AA1-34EE-B15B-5B76-A33390020234}"/>
              </a:ext>
            </a:extLst>
          </p:cNvPr>
          <p:cNvSpPr/>
          <p:nvPr/>
        </p:nvSpPr>
        <p:spPr>
          <a:xfrm>
            <a:off x="144329" y="872997"/>
            <a:ext cx="11964302" cy="1607845"/>
          </a:xfrm>
          <a:prstGeom prst="rect">
            <a:avLst/>
          </a:prstGeom>
          <a:solidFill>
            <a:srgbClr val="F2F5F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fontAlgn="base"/>
            <a:endParaRPr lang="en-US" sz="1100" b="1" i="1">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Title 7">
            <a:extLst>
              <a:ext uri="{FF2B5EF4-FFF2-40B4-BE49-F238E27FC236}">
                <a16:creationId xmlns:a16="http://schemas.microsoft.com/office/drawing/2014/main" id="{66D2F426-207A-CE2D-1B50-FCDD0CADA6DA}"/>
              </a:ext>
            </a:extLst>
          </p:cNvPr>
          <p:cNvSpPr>
            <a:spLocks noGrp="1"/>
          </p:cNvSpPr>
          <p:nvPr>
            <p:ph type="title"/>
          </p:nvPr>
        </p:nvSpPr>
        <p:spPr>
          <a:xfrm>
            <a:off x="802972" y="202505"/>
            <a:ext cx="10515600" cy="624105"/>
          </a:xfrm>
        </p:spPr>
        <p:txBody>
          <a:bodyPr>
            <a:normAutofit/>
          </a:bodyPr>
          <a:lstStyle/>
          <a:p>
            <a:r>
              <a:rPr lang="en-US" sz="2300" b="1">
                <a:latin typeface="Verdana"/>
                <a:ea typeface="Verdana"/>
              </a:rPr>
              <a:t>Methodology</a:t>
            </a:r>
            <a:r>
              <a:rPr lang="en-US" sz="2300" b="1">
                <a:solidFill>
                  <a:srgbClr val="000000"/>
                </a:solidFill>
                <a:latin typeface="Verdana"/>
                <a:ea typeface="Verdana"/>
              </a:rPr>
              <a:t> </a:t>
            </a:r>
            <a:r>
              <a:rPr lang="en-US" sz="1400">
                <a:solidFill>
                  <a:schemeClr val="bg1"/>
                </a:solidFill>
                <a:latin typeface="Verdana"/>
                <a:ea typeface="Verdana"/>
              </a:rPr>
              <a:t>T </a:t>
            </a:r>
            <a:r>
              <a:rPr lang="en-US" sz="1400" b="1">
                <a:solidFill>
                  <a:schemeClr val="bg1"/>
                </a:solidFill>
                <a:latin typeface="Verdana"/>
                <a:ea typeface="Verdana"/>
              </a:rPr>
              <a:t>HAS CHANGED</a:t>
            </a:r>
            <a:endParaRPr lang="en-US" sz="1400">
              <a:solidFill>
                <a:schemeClr val="bg1"/>
              </a:solidFill>
              <a:cs typeface="Calibri Light"/>
            </a:endParaRPr>
          </a:p>
        </p:txBody>
      </p:sp>
      <p:sp>
        <p:nvSpPr>
          <p:cNvPr id="3" name="Manual Input 2">
            <a:extLst>
              <a:ext uri="{FF2B5EF4-FFF2-40B4-BE49-F238E27FC236}">
                <a16:creationId xmlns:a16="http://schemas.microsoft.com/office/drawing/2014/main" id="{DA43BCC6-E1B7-4939-ED56-BC9D1ECE92D5}"/>
              </a:ext>
            </a:extLst>
          </p:cNvPr>
          <p:cNvSpPr/>
          <p:nvPr/>
        </p:nvSpPr>
        <p:spPr>
          <a:xfrm rot="5400000" flipH="1">
            <a:off x="181778" y="159744"/>
            <a:ext cx="341523" cy="705080"/>
          </a:xfrm>
          <a:prstGeom prst="flowChartManualInput">
            <a:avLst/>
          </a:prstGeom>
          <a:solidFill>
            <a:srgbClr val="238D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9128A17-785D-6499-3A7F-9469B99C5AF0}"/>
              </a:ext>
            </a:extLst>
          </p:cNvPr>
          <p:cNvSpPr txBox="1"/>
          <p:nvPr/>
        </p:nvSpPr>
        <p:spPr>
          <a:xfrm>
            <a:off x="208279" y="876300"/>
            <a:ext cx="11785600" cy="57631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lnSpc>
                <a:spcPct val="150000"/>
              </a:lnSpc>
            </a:pPr>
            <a:r>
              <a:rPr lang="en-US" sz="1100">
                <a:latin typeface="Verdana"/>
                <a:ea typeface="Verdana"/>
              </a:rPr>
              <a:t>The findings of this report are generated from the annual appropriations reports compiled by the Colorado Joint Budget Committee Staff. These reports draw from the state's budget packages, which are drafted by the Governor's office then revised and approved during each year's legislative session. They include appropriations to each of the state government's departments from all funds including the General Fund, Cash Funds, Federal Funds, Reappropriated Funds, and Capital Construction Funds. The report considers appropriations in FY 2023 final because the fiscal year during which they were allocated has ended. FY 2024 appropriations are considered initial because they reflect amounts authorized by the legislature that may change over course of the fiscal year. FY 2025 appropriations are from the Governor’s proposal and have yet to be reviewed by the state legislature.</a:t>
            </a:r>
          </a:p>
          <a:p>
            <a:pPr algn="just">
              <a:lnSpc>
                <a:spcPct val="150000"/>
              </a:lnSpc>
            </a:pPr>
            <a:endParaRPr lang="en-US" sz="1100">
              <a:latin typeface="Verdana"/>
              <a:ea typeface="Verdana"/>
            </a:endParaRPr>
          </a:p>
          <a:p>
            <a:pPr algn="just">
              <a:lnSpc>
                <a:spcPct val="150000"/>
              </a:lnSpc>
            </a:pPr>
            <a:r>
              <a:rPr lang="en-US" sz="1100" b="1">
                <a:latin typeface="Verdana"/>
                <a:ea typeface="Verdana"/>
              </a:rPr>
              <a:t>General Funds</a:t>
            </a:r>
            <a:r>
              <a:rPr lang="en-US" sz="1100">
                <a:latin typeface="Verdana"/>
                <a:ea typeface="Verdana"/>
              </a:rPr>
              <a:t>: General-purpose revenue is deposited into the General Fund and used for the state’s core programs, such as education, health care, human services, corrections, and general government (</a:t>
            </a:r>
            <a:r>
              <a:rPr lang="en-US" sz="1100" i="1">
                <a:latin typeface="Verdana"/>
                <a:ea typeface="Verdana"/>
              </a:rPr>
              <a:t>e.g.,</a:t>
            </a:r>
            <a:r>
              <a:rPr lang="en-US" sz="1100">
                <a:latin typeface="Verdana"/>
                <a:ea typeface="Verdana"/>
              </a:rPr>
              <a:t> the legislature and Governor’s office). General Fund revenue is the only major state revenue source available to fund capital construction projects which is further appropriated from the GF.</a:t>
            </a:r>
          </a:p>
          <a:p>
            <a:pPr algn="just">
              <a:lnSpc>
                <a:spcPct val="150000"/>
              </a:lnSpc>
            </a:pPr>
            <a:r>
              <a:rPr lang="en-US" sz="1100" b="1">
                <a:latin typeface="Verdana"/>
                <a:ea typeface="Verdana"/>
              </a:rPr>
              <a:t>Cash Funds</a:t>
            </a:r>
            <a:r>
              <a:rPr lang="en-US" sz="1100">
                <a:latin typeface="Verdana"/>
                <a:ea typeface="Verdana"/>
              </a:rPr>
              <a:t> are special-purpose funds that exist outside of the General Fund. They are funded by taxes, user fees, and fines earmarked for specific purposes and programs. Other large categories of cash fund revenue include revenue to TABOR enterprises, employee pension contributions and interest income, voter-approved revenue, property sales, damage awards, and gifts.  </a:t>
            </a:r>
          </a:p>
          <a:p>
            <a:pPr algn="just">
              <a:lnSpc>
                <a:spcPct val="150000"/>
              </a:lnSpc>
            </a:pPr>
            <a:r>
              <a:rPr lang="en-US" sz="1100" b="1">
                <a:latin typeface="Verdana"/>
                <a:ea typeface="Verdana"/>
              </a:rPr>
              <a:t>Federal Funds</a:t>
            </a:r>
            <a:r>
              <a:rPr lang="en-US" sz="1100">
                <a:latin typeface="Verdana"/>
                <a:ea typeface="Verdana"/>
              </a:rPr>
              <a:t> are moneys received from the federal government to support specific purposes and programs. For some programs, such as Medicaid, state funding is matched with federal funding.</a:t>
            </a:r>
          </a:p>
          <a:p>
            <a:pPr algn="just">
              <a:lnSpc>
                <a:spcPct val="150000"/>
              </a:lnSpc>
            </a:pPr>
            <a:endParaRPr lang="en-US" sz="1100">
              <a:latin typeface="Verdana"/>
              <a:ea typeface="Verdana"/>
            </a:endParaRPr>
          </a:p>
          <a:p>
            <a:pPr algn="just">
              <a:lnSpc>
                <a:spcPct val="150000"/>
              </a:lnSpc>
            </a:pPr>
            <a:r>
              <a:rPr lang="en-US" sz="1100" b="1">
                <a:latin typeface="Verdana"/>
                <a:ea typeface="Verdana"/>
              </a:rPr>
              <a:t>Reappropriated Funds</a:t>
            </a:r>
            <a:r>
              <a:rPr lang="en-US" sz="1100">
                <a:latin typeface="Verdana"/>
                <a:ea typeface="Verdana"/>
              </a:rPr>
              <a:t> are transfers of money between departments apart from initial appropriations. To avoid double-counting, reappropriated funds are not included in this report's all-agency totals. Individual departments' totals include reappropriated funds so as to best represent the relative size of each department. Capital Construction Funds are excluded from totals specified as "operating appropriations."</a:t>
            </a:r>
          </a:p>
          <a:p>
            <a:pPr algn="just">
              <a:lnSpc>
                <a:spcPct val="200000"/>
              </a:lnSpc>
            </a:pPr>
            <a:r>
              <a:rPr lang="en-US" sz="1100">
                <a:latin typeface="Verdana"/>
                <a:ea typeface="Verdana"/>
              </a:rPr>
              <a:t>Fund transfers and other obligations are not included in totals except where noted. </a:t>
            </a:r>
          </a:p>
          <a:p>
            <a:pPr algn="ctr"/>
            <a:endParaRPr lang="en-US" sz="1100">
              <a:latin typeface="Verdana"/>
              <a:ea typeface="Verdana"/>
            </a:endParaRPr>
          </a:p>
          <a:p>
            <a:pPr algn="ctr"/>
            <a:endParaRPr lang="en-US" sz="1100">
              <a:latin typeface="Verdana"/>
              <a:ea typeface="Verdana"/>
            </a:endParaRPr>
          </a:p>
          <a:p>
            <a:pPr algn="l"/>
            <a:endParaRPr lang="en-US" sz="1100">
              <a:cs typeface="Calibri"/>
            </a:endParaRPr>
          </a:p>
        </p:txBody>
      </p:sp>
      <p:sp>
        <p:nvSpPr>
          <p:cNvPr id="4" name="Slide Number Placeholder 17">
            <a:extLst>
              <a:ext uri="{FF2B5EF4-FFF2-40B4-BE49-F238E27FC236}">
                <a16:creationId xmlns:a16="http://schemas.microsoft.com/office/drawing/2014/main" id="{E678860E-973F-993C-4346-92B6080CB941}"/>
              </a:ext>
            </a:extLst>
          </p:cNvPr>
          <p:cNvSpPr>
            <a:spLocks noGrp="1"/>
          </p:cNvSpPr>
          <p:nvPr>
            <p:ph type="sldNum" sz="quarter" idx="12"/>
          </p:nvPr>
        </p:nvSpPr>
        <p:spPr>
          <a:xfrm>
            <a:off x="8610600" y="6356350"/>
            <a:ext cx="2743200" cy="365125"/>
          </a:xfrm>
        </p:spPr>
        <p:txBody>
          <a:bodyPr/>
          <a:lstStyle/>
          <a:p>
            <a:fld id="{E3BC78C7-DA6B-49D8-999D-7B3EF7DC6F94}" type="slidenum">
              <a:rPr lang="en-US" dirty="0" smtClean="0"/>
              <a:pPr/>
              <a:t>2</a:t>
            </a:fld>
            <a:endParaRPr lang="en-US"/>
          </a:p>
        </p:txBody>
      </p:sp>
    </p:spTree>
    <p:extLst>
      <p:ext uri="{BB962C8B-B14F-4D97-AF65-F5344CB8AC3E}">
        <p14:creationId xmlns:p14="http://schemas.microsoft.com/office/powerpoint/2010/main" val="3682507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A6A2840-7AED-9DD6-03A9-BD859404E11D}"/>
              </a:ext>
            </a:extLst>
          </p:cNvPr>
          <p:cNvSpPr/>
          <p:nvPr/>
        </p:nvSpPr>
        <p:spPr>
          <a:xfrm>
            <a:off x="78385" y="4920682"/>
            <a:ext cx="12037571" cy="1287416"/>
          </a:xfrm>
          <a:prstGeom prst="rect">
            <a:avLst/>
          </a:prstGeom>
          <a:solidFill>
            <a:srgbClr val="F2F5F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fontAlgn="base"/>
            <a:endParaRPr lang="en-US" sz="1100" b="1" i="1">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6E040811-0516-1DC7-BF22-D9F514623AC0}"/>
              </a:ext>
            </a:extLst>
          </p:cNvPr>
          <p:cNvSpPr/>
          <p:nvPr/>
        </p:nvSpPr>
        <p:spPr>
          <a:xfrm>
            <a:off x="78386" y="3506585"/>
            <a:ext cx="12037571" cy="1324049"/>
          </a:xfrm>
          <a:prstGeom prst="rect">
            <a:avLst/>
          </a:prstGeom>
          <a:solidFill>
            <a:srgbClr val="F2F5F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fontAlgn="base"/>
            <a:endParaRPr lang="en-US" sz="1100" b="1" i="1">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a:extLst>
              <a:ext uri="{FF2B5EF4-FFF2-40B4-BE49-F238E27FC236}">
                <a16:creationId xmlns:a16="http://schemas.microsoft.com/office/drawing/2014/main" id="{DE46BAA5-F839-E4BF-7969-C5D910FFCD78}"/>
              </a:ext>
            </a:extLst>
          </p:cNvPr>
          <p:cNvSpPr/>
          <p:nvPr/>
        </p:nvSpPr>
        <p:spPr>
          <a:xfrm>
            <a:off x="78386" y="1982585"/>
            <a:ext cx="12037571" cy="1448607"/>
          </a:xfrm>
          <a:prstGeom prst="rect">
            <a:avLst/>
          </a:prstGeom>
          <a:solidFill>
            <a:srgbClr val="F2F5F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fontAlgn="base"/>
            <a:endParaRPr lang="en-US" sz="1100" b="1" i="1">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a:extLst>
              <a:ext uri="{FF2B5EF4-FFF2-40B4-BE49-F238E27FC236}">
                <a16:creationId xmlns:a16="http://schemas.microsoft.com/office/drawing/2014/main" id="{E3E4B9A4-B64F-F173-DDEF-4BCF1E58102E}"/>
              </a:ext>
            </a:extLst>
          </p:cNvPr>
          <p:cNvSpPr/>
          <p:nvPr/>
        </p:nvSpPr>
        <p:spPr>
          <a:xfrm>
            <a:off x="78386" y="846912"/>
            <a:ext cx="12037571" cy="1045626"/>
          </a:xfrm>
          <a:prstGeom prst="rect">
            <a:avLst/>
          </a:prstGeom>
          <a:solidFill>
            <a:srgbClr val="F2F5F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fontAlgn="base"/>
            <a:endParaRPr lang="en-US" sz="1100" b="1" i="1">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Title 7">
            <a:extLst>
              <a:ext uri="{FF2B5EF4-FFF2-40B4-BE49-F238E27FC236}">
                <a16:creationId xmlns:a16="http://schemas.microsoft.com/office/drawing/2014/main" id="{66D2F426-207A-CE2D-1B50-FCDD0CADA6DA}"/>
              </a:ext>
            </a:extLst>
          </p:cNvPr>
          <p:cNvSpPr>
            <a:spLocks noGrp="1"/>
          </p:cNvSpPr>
          <p:nvPr>
            <p:ph type="title"/>
          </p:nvPr>
        </p:nvSpPr>
        <p:spPr>
          <a:xfrm>
            <a:off x="802972" y="202505"/>
            <a:ext cx="10515600" cy="624105"/>
          </a:xfrm>
        </p:spPr>
        <p:txBody>
          <a:bodyPr>
            <a:normAutofit/>
          </a:bodyPr>
          <a:lstStyle/>
          <a:p>
            <a:r>
              <a:rPr lang="en-US" sz="2300" b="1">
                <a:latin typeface="Verdana"/>
                <a:ea typeface="Verdana"/>
              </a:rPr>
              <a:t>Key Findings</a:t>
            </a:r>
            <a:endParaRPr lang="en-US" sz="1400" b="1">
              <a:solidFill>
                <a:schemeClr val="bg1"/>
              </a:solidFill>
              <a:latin typeface="Verdana"/>
              <a:ea typeface="Verdana"/>
              <a:cs typeface="Calibri Light"/>
            </a:endParaRPr>
          </a:p>
        </p:txBody>
      </p:sp>
      <p:sp>
        <p:nvSpPr>
          <p:cNvPr id="3" name="Manual Input 2">
            <a:extLst>
              <a:ext uri="{FF2B5EF4-FFF2-40B4-BE49-F238E27FC236}">
                <a16:creationId xmlns:a16="http://schemas.microsoft.com/office/drawing/2014/main" id="{DA43BCC6-E1B7-4939-ED56-BC9D1ECE92D5}"/>
              </a:ext>
            </a:extLst>
          </p:cNvPr>
          <p:cNvSpPr/>
          <p:nvPr/>
        </p:nvSpPr>
        <p:spPr>
          <a:xfrm rot="5400000" flipH="1">
            <a:off x="181778" y="159744"/>
            <a:ext cx="341523" cy="705080"/>
          </a:xfrm>
          <a:prstGeom prst="flowChartManualInput">
            <a:avLst/>
          </a:prstGeom>
          <a:solidFill>
            <a:srgbClr val="238D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9128A17-785D-6499-3A7F-9469B99C5AF0}"/>
              </a:ext>
            </a:extLst>
          </p:cNvPr>
          <p:cNvSpPr txBox="1"/>
          <p:nvPr/>
        </p:nvSpPr>
        <p:spPr>
          <a:xfrm>
            <a:off x="350519" y="876300"/>
            <a:ext cx="11765280" cy="64633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US" b="1" dirty="0">
                <a:latin typeface="Verdana"/>
                <a:ea typeface="Verdana"/>
                <a:cs typeface="Arial"/>
              </a:rPr>
              <a:t>Government spending has outpaced inflation and population growth in recent years</a:t>
            </a:r>
            <a:r>
              <a:rPr lang="en-US" dirty="0">
                <a:latin typeface="Verdana"/>
                <a:ea typeface="Verdana"/>
                <a:cs typeface="Arial"/>
              </a:rPr>
              <a:t> - adjusted for inflation, total state government appropriations per Coloradan increased by 26% over the last 20 years, from $5,244 to $6,594, </a:t>
            </a:r>
            <a:r>
              <a:rPr lang="en-US" b="1" dirty="0">
                <a:solidFill>
                  <a:srgbClr val="238DC1"/>
                </a:solidFill>
                <a:latin typeface="Verdana"/>
                <a:ea typeface="Verdana"/>
                <a:cs typeface="Arial"/>
              </a:rPr>
              <a:t>rising 22% in just the last 10 years.</a:t>
            </a:r>
            <a:endParaRPr lang="en-US" dirty="0">
              <a:solidFill>
                <a:srgbClr val="238DC1"/>
              </a:solidFill>
              <a:latin typeface="Verdana"/>
              <a:ea typeface="Verdana"/>
              <a:cs typeface="Arial"/>
            </a:endParaRPr>
          </a:p>
          <a:p>
            <a:pPr marL="285750" indent="-285750">
              <a:buFont typeface="Arial,Sans-Serif"/>
              <a:buChar char="•"/>
            </a:pPr>
            <a:endParaRPr lang="en-US" dirty="0">
              <a:solidFill>
                <a:srgbClr val="238DC1"/>
              </a:solidFill>
              <a:latin typeface="Verdana"/>
              <a:ea typeface="Verdana"/>
              <a:cs typeface="Arial"/>
            </a:endParaRPr>
          </a:p>
          <a:p>
            <a:pPr marL="285750" indent="-285750">
              <a:buFont typeface="Arial"/>
              <a:buChar char="•"/>
            </a:pPr>
            <a:r>
              <a:rPr lang="en-US" b="1" dirty="0">
                <a:latin typeface="Verdana"/>
                <a:ea typeface="Verdana"/>
                <a:cs typeface="Arial"/>
              </a:rPr>
              <a:t>Health care has dominated budget growth in recent years while education's share has declined</a:t>
            </a:r>
            <a:r>
              <a:rPr lang="en-US" dirty="0">
                <a:latin typeface="Verdana"/>
                <a:ea typeface="Verdana"/>
                <a:cs typeface="Arial"/>
              </a:rPr>
              <a:t> - In the last 20 years, the Department of Health Care Policy and Financing's (HCPF) budget increased by 425% from $3 billion to $15.5 billion and its share of the total budget rose from 22% to 37%. </a:t>
            </a:r>
            <a:r>
              <a:rPr lang="en-US" b="1" dirty="0">
                <a:solidFill>
                  <a:srgbClr val="238DC1"/>
                </a:solidFill>
                <a:latin typeface="Verdana"/>
                <a:ea typeface="Verdana"/>
                <a:cs typeface="Arial"/>
              </a:rPr>
              <a:t>HCPF accounts for 68% of the General Fund appropriation increase in FY24 and 45% of the proposed FY25 increase.</a:t>
            </a:r>
          </a:p>
          <a:p>
            <a:pPr marL="285750" indent="-285750">
              <a:buFont typeface="Arial,Sans-Serif"/>
              <a:buChar char="•"/>
            </a:pPr>
            <a:endParaRPr lang="en-US" dirty="0">
              <a:solidFill>
                <a:srgbClr val="000000"/>
              </a:solidFill>
              <a:latin typeface="Verdana"/>
              <a:ea typeface="Verdana"/>
              <a:cs typeface="Arial"/>
            </a:endParaRPr>
          </a:p>
          <a:p>
            <a:pPr marL="285750" indent="-285750">
              <a:buFont typeface="Arial,Sans-Serif"/>
              <a:buChar char="•"/>
            </a:pPr>
            <a:r>
              <a:rPr lang="en-US" b="1" dirty="0">
                <a:latin typeface="Verdana"/>
                <a:ea typeface="Verdana"/>
                <a:cs typeface="Arial"/>
              </a:rPr>
              <a:t>Conversely, the Department of Education's budget grew by only 129% and its share of the total budget decreased from 24% to 18%. </a:t>
            </a:r>
            <a:r>
              <a:rPr lang="en-US" dirty="0">
                <a:latin typeface="Verdana"/>
                <a:ea typeface="Verdana"/>
                <a:cs typeface="Arial"/>
              </a:rPr>
              <a:t>Its share of the General Fund declined from 42% to 31% over the past 20 years. </a:t>
            </a:r>
            <a:r>
              <a:rPr lang="en-US" b="1" dirty="0">
                <a:solidFill>
                  <a:srgbClr val="238DC1"/>
                </a:solidFill>
                <a:latin typeface="Verdana"/>
                <a:ea typeface="Verdana"/>
                <a:cs typeface="Arial"/>
              </a:rPr>
              <a:t>If Education had maintained the same share, its FY24 appropriation would have been $1.8 billion higher.</a:t>
            </a:r>
          </a:p>
          <a:p>
            <a:pPr marL="285750" indent="-285750">
              <a:buFont typeface="Arial,Sans-Serif"/>
              <a:buChar char="•"/>
            </a:pPr>
            <a:endParaRPr lang="en-US" b="1" dirty="0">
              <a:solidFill>
                <a:srgbClr val="238DC1"/>
              </a:solidFill>
              <a:latin typeface="Verdana"/>
              <a:ea typeface="Verdana"/>
              <a:cs typeface="Arial"/>
            </a:endParaRPr>
          </a:p>
          <a:p>
            <a:pPr marL="285750" indent="-285750">
              <a:buFont typeface="Arial,Sans-Serif"/>
              <a:buChar char="•"/>
            </a:pPr>
            <a:r>
              <a:rPr lang="en-US" dirty="0">
                <a:latin typeface="Verdana"/>
                <a:ea typeface="Verdana"/>
                <a:cs typeface="Arial"/>
              </a:rPr>
              <a:t>Over the four years </a:t>
            </a:r>
            <a:r>
              <a:rPr lang="en-US" b="1" dirty="0">
                <a:latin typeface="Verdana"/>
                <a:ea typeface="Verdana"/>
                <a:cs typeface="Arial"/>
              </a:rPr>
              <a:t>from FY23 through FY26, there is a projected $9.3B in TABOR surplus revenue available for refunds.</a:t>
            </a:r>
            <a:r>
              <a:rPr lang="en-US" dirty="0">
                <a:latin typeface="Verdana"/>
                <a:ea typeface="Verdana"/>
                <a:cs typeface="Arial"/>
              </a:rPr>
              <a:t> Over the same period, revenue subject to TABOR, available to be spent by the state, is projected to grow from </a:t>
            </a:r>
            <a:r>
              <a:rPr lang="en-US" b="1" dirty="0">
                <a:solidFill>
                  <a:srgbClr val="238DC1"/>
                </a:solidFill>
                <a:latin typeface="Verdana"/>
                <a:ea typeface="Verdana"/>
                <a:cs typeface="Arial"/>
              </a:rPr>
              <a:t>$16.657B to $19.943B</a:t>
            </a:r>
            <a:r>
              <a:rPr lang="en-US" b="1" dirty="0">
                <a:solidFill>
                  <a:srgbClr val="238DC1"/>
                </a:solidFill>
                <a:latin typeface="Verdana"/>
                <a:ea typeface="+mn-lt"/>
                <a:cs typeface="+mn-lt"/>
              </a:rPr>
              <a:t>—</a:t>
            </a:r>
            <a:r>
              <a:rPr lang="en-US" b="1" dirty="0">
                <a:solidFill>
                  <a:srgbClr val="238DC1"/>
                </a:solidFill>
                <a:latin typeface="Verdana"/>
                <a:ea typeface="Verdana"/>
                <a:cs typeface="Arial"/>
              </a:rPr>
              <a:t>by 6.6% per year, on average.</a:t>
            </a:r>
            <a:endParaRPr lang="en-US" dirty="0">
              <a:solidFill>
                <a:srgbClr val="000000"/>
              </a:solidFill>
              <a:latin typeface="Verdana"/>
              <a:ea typeface="Verdana"/>
              <a:cs typeface="Arial"/>
            </a:endParaRPr>
          </a:p>
          <a:p>
            <a:pPr algn="just">
              <a:lnSpc>
                <a:spcPct val="150000"/>
              </a:lnSpc>
            </a:pPr>
            <a:endParaRPr lang="en-US" sz="1200" dirty="0">
              <a:latin typeface="Verdana"/>
              <a:ea typeface="Verdana"/>
            </a:endParaRPr>
          </a:p>
          <a:p>
            <a:pPr algn="ctr"/>
            <a:endParaRPr lang="en-US" dirty="0">
              <a:latin typeface="Verdana"/>
              <a:ea typeface="Verdana"/>
            </a:endParaRPr>
          </a:p>
          <a:p>
            <a:pPr algn="ctr"/>
            <a:endParaRPr lang="en-US" dirty="0">
              <a:latin typeface="Verdana"/>
              <a:ea typeface="Verdana"/>
            </a:endParaRPr>
          </a:p>
          <a:p>
            <a:pPr algn="l"/>
            <a:endParaRPr lang="en-US" dirty="0">
              <a:cs typeface="Calibri"/>
            </a:endParaRPr>
          </a:p>
        </p:txBody>
      </p:sp>
      <p:sp>
        <p:nvSpPr>
          <p:cNvPr id="4" name="Slide Number Placeholder 17">
            <a:extLst>
              <a:ext uri="{FF2B5EF4-FFF2-40B4-BE49-F238E27FC236}">
                <a16:creationId xmlns:a16="http://schemas.microsoft.com/office/drawing/2014/main" id="{B3440713-C0BB-369D-68E9-71CE5AA91682}"/>
              </a:ext>
            </a:extLst>
          </p:cNvPr>
          <p:cNvSpPr>
            <a:spLocks noGrp="1"/>
          </p:cNvSpPr>
          <p:nvPr>
            <p:ph type="sldNum" sz="quarter" idx="12"/>
          </p:nvPr>
        </p:nvSpPr>
        <p:spPr>
          <a:xfrm>
            <a:off x="8610600" y="6356350"/>
            <a:ext cx="2743200" cy="365125"/>
          </a:xfrm>
        </p:spPr>
        <p:txBody>
          <a:bodyPr/>
          <a:lstStyle/>
          <a:p>
            <a:fld id="{E3BC78C7-DA6B-49D8-999D-7B3EF7DC6F94}" type="slidenum">
              <a:rPr lang="en-US" dirty="0" smtClean="0"/>
              <a:pPr/>
              <a:t>3</a:t>
            </a:fld>
            <a:endParaRPr lang="en-US"/>
          </a:p>
        </p:txBody>
      </p:sp>
    </p:spTree>
    <p:extLst>
      <p:ext uri="{BB962C8B-B14F-4D97-AF65-F5344CB8AC3E}">
        <p14:creationId xmlns:p14="http://schemas.microsoft.com/office/powerpoint/2010/main" val="375445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6D2F426-207A-CE2D-1B50-FCDD0CADA6DA}"/>
              </a:ext>
            </a:extLst>
          </p:cNvPr>
          <p:cNvSpPr>
            <a:spLocks noGrp="1"/>
          </p:cNvSpPr>
          <p:nvPr>
            <p:ph type="title"/>
          </p:nvPr>
        </p:nvSpPr>
        <p:spPr>
          <a:xfrm>
            <a:off x="787401" y="202505"/>
            <a:ext cx="10515600" cy="624105"/>
          </a:xfrm>
        </p:spPr>
        <p:txBody>
          <a:bodyPr>
            <a:normAutofit fontScale="90000"/>
          </a:bodyPr>
          <a:lstStyle/>
          <a:p>
            <a:pPr>
              <a:lnSpc>
                <a:spcPct val="100000"/>
              </a:lnSpc>
              <a:spcBef>
                <a:spcPts val="0"/>
              </a:spcBef>
            </a:pPr>
            <a:r>
              <a:rPr lang="en-US" sz="1800" b="1">
                <a:latin typeface="Verdana"/>
                <a:ea typeface="Verdana"/>
                <a:cs typeface="+mn-lt"/>
              </a:rPr>
              <a:t>Annual Appropriations</a:t>
            </a:r>
          </a:p>
          <a:p>
            <a:pPr>
              <a:lnSpc>
                <a:spcPct val="100000"/>
              </a:lnSpc>
              <a:spcBef>
                <a:spcPts val="0"/>
              </a:spcBef>
            </a:pPr>
            <a:r>
              <a:rPr lang="en-US" sz="1800" b="1">
                <a:latin typeface="Verdana"/>
                <a:ea typeface="Verdana"/>
                <a:cs typeface="+mn-lt"/>
              </a:rPr>
              <a:t>How Much Money Does the Colorado State Government Appropriate?</a:t>
            </a:r>
            <a:endParaRPr lang="en-US" b="1">
              <a:ea typeface="Calibri Light" panose="020F0302020204030204"/>
              <a:cs typeface="Calibri Light" panose="020F0302020204030204"/>
            </a:endParaRPr>
          </a:p>
        </p:txBody>
      </p:sp>
      <p:sp>
        <p:nvSpPr>
          <p:cNvPr id="18" name="Slide Number Placeholder 17">
            <a:extLst>
              <a:ext uri="{FF2B5EF4-FFF2-40B4-BE49-F238E27FC236}">
                <a16:creationId xmlns:a16="http://schemas.microsoft.com/office/drawing/2014/main" id="{E9F5221D-ABC0-5ABC-80AB-1D5B44022A13}"/>
              </a:ext>
            </a:extLst>
          </p:cNvPr>
          <p:cNvSpPr>
            <a:spLocks noGrp="1"/>
          </p:cNvSpPr>
          <p:nvPr>
            <p:ph type="sldNum" sz="quarter" idx="12"/>
          </p:nvPr>
        </p:nvSpPr>
        <p:spPr/>
        <p:txBody>
          <a:bodyPr/>
          <a:lstStyle/>
          <a:p>
            <a:fld id="{E3BC78C7-DA6B-49D8-999D-7B3EF7DC6F94}" type="slidenum">
              <a:rPr lang="en-US" dirty="0" smtClean="0"/>
              <a:pPr/>
              <a:t>4</a:t>
            </a:fld>
            <a:endParaRPr lang="en-US"/>
          </a:p>
        </p:txBody>
      </p:sp>
      <p:sp>
        <p:nvSpPr>
          <p:cNvPr id="6" name="Rectangle 5">
            <a:extLst>
              <a:ext uri="{FF2B5EF4-FFF2-40B4-BE49-F238E27FC236}">
                <a16:creationId xmlns:a16="http://schemas.microsoft.com/office/drawing/2014/main" id="{63068998-B717-1869-B4D0-E0D731DD273D}"/>
              </a:ext>
            </a:extLst>
          </p:cNvPr>
          <p:cNvSpPr/>
          <p:nvPr/>
        </p:nvSpPr>
        <p:spPr>
          <a:xfrm>
            <a:off x="838199" y="5391149"/>
            <a:ext cx="10534651" cy="952501"/>
          </a:xfrm>
          <a:prstGeom prst="rect">
            <a:avLst/>
          </a:prstGeom>
          <a:solidFill>
            <a:schemeClr val="accent1">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45720" rIns="91440" bIns="45720" rtlCol="0" anchor="ctr"/>
          <a:lstStyle/>
          <a:p>
            <a:r>
              <a:rPr lang="en-US" sz="1200">
                <a:solidFill>
                  <a:schemeClr val="tx1"/>
                </a:solidFill>
                <a:latin typeface="Verdana"/>
                <a:ea typeface="Verdana"/>
                <a:cs typeface="+mn-lt"/>
              </a:rPr>
              <a:t>Each year, the state's legislature approves a budget that dictates how public tax revenue will be allocated to the different government departments. The current budget cycle, fiscal year 2024, runs from July 1, 2023, through June 31, 2024. As of November 2023, the total initial appropriation for FY 2024, inclusive of operating appropriations minus reappropriations plus capital construction appropriations, is $39,253,529,029. </a:t>
            </a:r>
            <a:endParaRPr lang="en-US">
              <a:solidFill>
                <a:schemeClr val="tx1"/>
              </a:solidFill>
            </a:endParaRPr>
          </a:p>
        </p:txBody>
      </p:sp>
      <p:sp>
        <p:nvSpPr>
          <p:cNvPr id="9" name="Rectangle 8">
            <a:extLst>
              <a:ext uri="{FF2B5EF4-FFF2-40B4-BE49-F238E27FC236}">
                <a16:creationId xmlns:a16="http://schemas.microsoft.com/office/drawing/2014/main" id="{C8548E8F-34F3-5AB4-344B-E69711611EF9}"/>
              </a:ext>
            </a:extLst>
          </p:cNvPr>
          <p:cNvSpPr/>
          <p:nvPr/>
        </p:nvSpPr>
        <p:spPr>
          <a:xfrm>
            <a:off x="844789" y="5398096"/>
            <a:ext cx="52161" cy="94686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anual Input 1">
            <a:extLst>
              <a:ext uri="{FF2B5EF4-FFF2-40B4-BE49-F238E27FC236}">
                <a16:creationId xmlns:a16="http://schemas.microsoft.com/office/drawing/2014/main" id="{C2EC8A1B-59E6-440A-ECE9-4436097DDE91}"/>
              </a:ext>
            </a:extLst>
          </p:cNvPr>
          <p:cNvSpPr/>
          <p:nvPr/>
        </p:nvSpPr>
        <p:spPr>
          <a:xfrm rot="5400000" flipH="1">
            <a:off x="181778" y="159744"/>
            <a:ext cx="341523" cy="705080"/>
          </a:xfrm>
          <a:prstGeom prst="flowChartManualInput">
            <a:avLst/>
          </a:prstGeom>
          <a:solidFill>
            <a:srgbClr val="238D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16">
            <a:extLst>
              <a:ext uri="{FF2B5EF4-FFF2-40B4-BE49-F238E27FC236}">
                <a16:creationId xmlns:a16="http://schemas.microsoft.com/office/drawing/2014/main" id="{866711C8-B390-B489-AF76-4EBFD3111A66}"/>
              </a:ext>
            </a:extLst>
          </p:cNvPr>
          <p:cNvSpPr>
            <a:spLocks noGrp="1"/>
          </p:cNvSpPr>
          <p:nvPr/>
        </p:nvSpPr>
        <p:spPr>
          <a:xfrm>
            <a:off x="838200" y="63436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chemeClr val="accent3"/>
                </a:solidFill>
              </a:rPr>
              <a:t>Common Sense Institute :: </a:t>
            </a:r>
            <a:r>
              <a:rPr lang="en-US">
                <a:solidFill>
                  <a:schemeClr val="accent1"/>
                </a:solidFill>
              </a:rPr>
              <a:t>CommonSenseInstituteCO.org</a:t>
            </a:r>
          </a:p>
        </p:txBody>
      </p:sp>
      <p:pic>
        <p:nvPicPr>
          <p:cNvPr id="10" name="Picture 9" descr="A black and red building with a red circle and a dollar sign&#10;&#10;Description automatically generated">
            <a:extLst>
              <a:ext uri="{FF2B5EF4-FFF2-40B4-BE49-F238E27FC236}">
                <a16:creationId xmlns:a16="http://schemas.microsoft.com/office/drawing/2014/main" id="{EED21C3B-1474-5C2C-F763-221543ACECDB}"/>
              </a:ext>
            </a:extLst>
          </p:cNvPr>
          <p:cNvPicPr>
            <a:picLocks noChangeAspect="1"/>
          </p:cNvPicPr>
          <p:nvPr/>
        </p:nvPicPr>
        <p:blipFill>
          <a:blip r:embed="rId3"/>
          <a:stretch>
            <a:fillRect/>
          </a:stretch>
        </p:blipFill>
        <p:spPr>
          <a:xfrm>
            <a:off x="353374" y="1235826"/>
            <a:ext cx="3217218" cy="3329708"/>
          </a:xfrm>
          <a:prstGeom prst="rect">
            <a:avLst/>
          </a:prstGeom>
        </p:spPr>
      </p:pic>
      <p:sp>
        <p:nvSpPr>
          <p:cNvPr id="14" name="TextBox 13">
            <a:extLst>
              <a:ext uri="{FF2B5EF4-FFF2-40B4-BE49-F238E27FC236}">
                <a16:creationId xmlns:a16="http://schemas.microsoft.com/office/drawing/2014/main" id="{7FD4C0C7-2FA2-A7B0-B170-3C2C2F74A1CC}"/>
              </a:ext>
            </a:extLst>
          </p:cNvPr>
          <p:cNvSpPr txBox="1"/>
          <p:nvPr/>
        </p:nvSpPr>
        <p:spPr>
          <a:xfrm>
            <a:off x="3212338" y="2757120"/>
            <a:ext cx="8756142" cy="1323439"/>
          </a:xfrm>
          <a:prstGeom prst="rect">
            <a:avLst/>
          </a:prstGeom>
          <a:noFill/>
        </p:spPr>
        <p:txBody>
          <a:bodyPr wrap="square" lIns="91440" tIns="45720" rIns="91440" bIns="45720" rtlCol="0" anchor="t">
            <a:spAutoFit/>
          </a:bodyPr>
          <a:lstStyle/>
          <a:p>
            <a:pPr algn="ctr"/>
            <a:r>
              <a:rPr lang="en-US" sz="4000" dirty="0">
                <a:solidFill>
                  <a:srgbClr val="238DC1"/>
                </a:solidFill>
                <a:latin typeface="Verdana"/>
                <a:ea typeface="Verdana"/>
                <a:cs typeface="Verdana" panose="020B0604030504040204" pitchFamily="34" charset="0"/>
              </a:rPr>
              <a:t>Fiscal Year 2024 Appropriations</a:t>
            </a:r>
          </a:p>
          <a:p>
            <a:pPr algn="ctr"/>
            <a:r>
              <a:rPr lang="en-US" sz="4000" b="1" dirty="0">
                <a:solidFill>
                  <a:srgbClr val="238DC1"/>
                </a:solidFill>
                <a:latin typeface="Verdana"/>
                <a:ea typeface="+mn-lt"/>
                <a:cs typeface="+mn-lt"/>
              </a:rPr>
              <a:t>$39,253,529,029</a:t>
            </a:r>
            <a:endParaRPr lang="en-US" b="1" dirty="0">
              <a:solidFill>
                <a:srgbClr val="238DC1"/>
              </a:solidFill>
              <a:latin typeface="Verdana"/>
              <a:ea typeface="Verdana"/>
            </a:endParaRPr>
          </a:p>
        </p:txBody>
      </p:sp>
    </p:spTree>
    <p:extLst>
      <p:ext uri="{BB962C8B-B14F-4D97-AF65-F5344CB8AC3E}">
        <p14:creationId xmlns:p14="http://schemas.microsoft.com/office/powerpoint/2010/main" val="223272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6D2F426-207A-CE2D-1B50-FCDD0CADA6DA}"/>
              </a:ext>
            </a:extLst>
          </p:cNvPr>
          <p:cNvSpPr>
            <a:spLocks noGrp="1"/>
          </p:cNvSpPr>
          <p:nvPr>
            <p:ph type="title"/>
          </p:nvPr>
        </p:nvSpPr>
        <p:spPr>
          <a:xfrm>
            <a:off x="787401" y="202505"/>
            <a:ext cx="10515600" cy="624105"/>
          </a:xfrm>
        </p:spPr>
        <p:txBody>
          <a:bodyPr>
            <a:normAutofit/>
          </a:bodyPr>
          <a:lstStyle/>
          <a:p>
            <a:pPr>
              <a:lnSpc>
                <a:spcPct val="100000"/>
              </a:lnSpc>
              <a:spcBef>
                <a:spcPts val="0"/>
              </a:spcBef>
            </a:pPr>
            <a:r>
              <a:rPr lang="en-US" sz="1600" b="1" dirty="0">
                <a:latin typeface="Verdana"/>
                <a:ea typeface="Verdana"/>
                <a:cs typeface="+mn-lt"/>
              </a:rPr>
              <a:t>State Government Appropriations</a:t>
            </a:r>
            <a:endParaRPr lang="en-US" sz="1600" dirty="0">
              <a:latin typeface="Verdana"/>
              <a:ea typeface="Verdana"/>
              <a:cs typeface="+mn-lt"/>
            </a:endParaRPr>
          </a:p>
          <a:p>
            <a:pPr>
              <a:lnSpc>
                <a:spcPct val="100000"/>
              </a:lnSpc>
              <a:spcBef>
                <a:spcPts val="0"/>
              </a:spcBef>
            </a:pPr>
            <a:r>
              <a:rPr lang="en-US" sz="1600" b="1" dirty="0">
                <a:latin typeface="Verdana"/>
                <a:ea typeface="Verdana"/>
                <a:cs typeface="+mn-lt"/>
              </a:rPr>
              <a:t>Flow of Tax Revenue from the Taxable Source to State Departments</a:t>
            </a:r>
            <a:endParaRPr lang="en-US" sz="1600" dirty="0">
              <a:latin typeface="Verdana"/>
              <a:ea typeface="Verdana"/>
              <a:cs typeface="+mn-lt"/>
            </a:endParaRPr>
          </a:p>
          <a:p>
            <a:endParaRPr lang="en-US" sz="1400" b="1" dirty="0">
              <a:solidFill>
                <a:srgbClr val="000000"/>
              </a:solidFill>
              <a:latin typeface="Verdana"/>
              <a:ea typeface="Calibri"/>
              <a:cs typeface="Calibri"/>
            </a:endParaRPr>
          </a:p>
        </p:txBody>
      </p:sp>
      <p:sp>
        <p:nvSpPr>
          <p:cNvPr id="18" name="Slide Number Placeholder 17">
            <a:extLst>
              <a:ext uri="{FF2B5EF4-FFF2-40B4-BE49-F238E27FC236}">
                <a16:creationId xmlns:a16="http://schemas.microsoft.com/office/drawing/2014/main" id="{E9F5221D-ABC0-5ABC-80AB-1D5B44022A13}"/>
              </a:ext>
            </a:extLst>
          </p:cNvPr>
          <p:cNvSpPr>
            <a:spLocks noGrp="1"/>
          </p:cNvSpPr>
          <p:nvPr>
            <p:ph type="sldNum" sz="quarter" idx="12"/>
          </p:nvPr>
        </p:nvSpPr>
        <p:spPr/>
        <p:txBody>
          <a:bodyPr/>
          <a:lstStyle/>
          <a:p>
            <a:fld id="{E3BC78C7-DA6B-49D8-999D-7B3EF7DC6F94}" type="slidenum">
              <a:rPr lang="en-US" dirty="0" smtClean="0"/>
              <a:pPr/>
              <a:t>5</a:t>
            </a:fld>
            <a:endParaRPr lang="en-US"/>
          </a:p>
        </p:txBody>
      </p:sp>
      <p:sp>
        <p:nvSpPr>
          <p:cNvPr id="6" name="Rectangle 5">
            <a:extLst>
              <a:ext uri="{FF2B5EF4-FFF2-40B4-BE49-F238E27FC236}">
                <a16:creationId xmlns:a16="http://schemas.microsoft.com/office/drawing/2014/main" id="{63068998-B717-1869-B4D0-E0D731DD273D}"/>
              </a:ext>
            </a:extLst>
          </p:cNvPr>
          <p:cNvSpPr/>
          <p:nvPr/>
        </p:nvSpPr>
        <p:spPr>
          <a:xfrm>
            <a:off x="848359" y="5289549"/>
            <a:ext cx="10453371" cy="1074421"/>
          </a:xfrm>
          <a:prstGeom prst="rect">
            <a:avLst/>
          </a:prstGeom>
          <a:solidFill>
            <a:srgbClr val="F2F5FB"/>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45720" rIns="91440" bIns="45720" rtlCol="0" anchor="ctr"/>
          <a:lstStyle/>
          <a:p>
            <a:pPr algn="ctr"/>
            <a:r>
              <a:rPr lang="en-US" sz="1200">
                <a:solidFill>
                  <a:schemeClr val="tx1"/>
                </a:solidFill>
                <a:latin typeface="Verdana"/>
                <a:ea typeface="Verdana"/>
                <a:cs typeface="+mn-lt"/>
              </a:rPr>
              <a:t>The image above illustrates the flow of state appropriations from tax revenue sources to the state departments that the legislature authorizes to spend state revenue. There are many different state agencies within each department, but, for the purpose of this report, appropriations are only shown by fund types or departments. </a:t>
            </a:r>
            <a:r>
              <a:rPr lang="en-US" sz="1200" b="1">
                <a:solidFill>
                  <a:schemeClr val="tx1"/>
                </a:solidFill>
                <a:latin typeface="Verdana"/>
                <a:ea typeface="Verdana"/>
                <a:cs typeface="+mn-lt"/>
              </a:rPr>
              <a:t>For formatting purposes, state department labeled with asterisks are combined in several of the following figures into a single category called "Other Departments."</a:t>
            </a:r>
            <a:r>
              <a:rPr lang="en-US" sz="1200">
                <a:solidFill>
                  <a:schemeClr val="tx1"/>
                </a:solidFill>
                <a:latin typeface="Verdana"/>
                <a:ea typeface="Verdana"/>
                <a:cs typeface="+mn-lt"/>
              </a:rPr>
              <a:t> Combined, these other departments represent about 14% of total appropriations.</a:t>
            </a:r>
          </a:p>
          <a:p>
            <a:endParaRPr lang="en-US" sz="1100">
              <a:solidFill>
                <a:schemeClr val="tx1"/>
              </a:solidFill>
              <a:latin typeface="Verdana"/>
              <a:ea typeface="+mn-lt"/>
              <a:cs typeface="+mn-lt"/>
            </a:endParaRPr>
          </a:p>
        </p:txBody>
      </p:sp>
      <p:sp>
        <p:nvSpPr>
          <p:cNvPr id="9" name="Rectangle 8">
            <a:extLst>
              <a:ext uri="{FF2B5EF4-FFF2-40B4-BE49-F238E27FC236}">
                <a16:creationId xmlns:a16="http://schemas.microsoft.com/office/drawing/2014/main" id="{C8548E8F-34F3-5AB4-344B-E69711611EF9}"/>
              </a:ext>
            </a:extLst>
          </p:cNvPr>
          <p:cNvSpPr/>
          <p:nvPr/>
        </p:nvSpPr>
        <p:spPr>
          <a:xfrm>
            <a:off x="844789" y="5398096"/>
            <a:ext cx="52161" cy="94686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anual Input 1">
            <a:extLst>
              <a:ext uri="{FF2B5EF4-FFF2-40B4-BE49-F238E27FC236}">
                <a16:creationId xmlns:a16="http://schemas.microsoft.com/office/drawing/2014/main" id="{C2EC8A1B-59E6-440A-ECE9-4436097DDE91}"/>
              </a:ext>
            </a:extLst>
          </p:cNvPr>
          <p:cNvSpPr/>
          <p:nvPr/>
        </p:nvSpPr>
        <p:spPr>
          <a:xfrm rot="5400000" flipH="1">
            <a:off x="181778" y="159744"/>
            <a:ext cx="341523" cy="705080"/>
          </a:xfrm>
          <a:prstGeom prst="flowChartManualInput">
            <a:avLst/>
          </a:prstGeom>
          <a:solidFill>
            <a:srgbClr val="238D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16">
            <a:extLst>
              <a:ext uri="{FF2B5EF4-FFF2-40B4-BE49-F238E27FC236}">
                <a16:creationId xmlns:a16="http://schemas.microsoft.com/office/drawing/2014/main" id="{866711C8-B390-B489-AF76-4EBFD3111A66}"/>
              </a:ext>
            </a:extLst>
          </p:cNvPr>
          <p:cNvSpPr>
            <a:spLocks noGrp="1"/>
          </p:cNvSpPr>
          <p:nvPr/>
        </p:nvSpPr>
        <p:spPr>
          <a:xfrm>
            <a:off x="838200" y="63436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chemeClr val="accent3"/>
                </a:solidFill>
              </a:rPr>
              <a:t>Common Sense Institute :: </a:t>
            </a:r>
            <a:r>
              <a:rPr lang="en-US">
                <a:solidFill>
                  <a:schemeClr val="accent1"/>
                </a:solidFill>
              </a:rPr>
              <a:t>CommonSenseInstituteCO.org</a:t>
            </a:r>
          </a:p>
        </p:txBody>
      </p:sp>
      <p:sp>
        <p:nvSpPr>
          <p:cNvPr id="7" name="TextBox 6">
            <a:extLst>
              <a:ext uri="{FF2B5EF4-FFF2-40B4-BE49-F238E27FC236}">
                <a16:creationId xmlns:a16="http://schemas.microsoft.com/office/drawing/2014/main" id="{61DE9F26-E2E4-4482-77FA-9A3590A5FB62}"/>
              </a:ext>
            </a:extLst>
          </p:cNvPr>
          <p:cNvSpPr txBox="1"/>
          <p:nvPr/>
        </p:nvSpPr>
        <p:spPr>
          <a:xfrm>
            <a:off x="407966" y="1471330"/>
            <a:ext cx="2370237" cy="646331"/>
          </a:xfrm>
          <a:prstGeom prst="rect">
            <a:avLst/>
          </a:prstGeom>
          <a:solidFill>
            <a:srgbClr val="238DC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solidFill>
                <a:ea typeface="Calibri"/>
                <a:cs typeface="Calibri"/>
              </a:rPr>
              <a:t>Tax Revenue Collection </a:t>
            </a:r>
          </a:p>
        </p:txBody>
      </p:sp>
      <p:sp>
        <p:nvSpPr>
          <p:cNvPr id="10" name="TextBox 9">
            <a:extLst>
              <a:ext uri="{FF2B5EF4-FFF2-40B4-BE49-F238E27FC236}">
                <a16:creationId xmlns:a16="http://schemas.microsoft.com/office/drawing/2014/main" id="{EEFCCA88-C415-D31C-BD54-CD9F6A8C0669}"/>
              </a:ext>
            </a:extLst>
          </p:cNvPr>
          <p:cNvSpPr txBox="1"/>
          <p:nvPr/>
        </p:nvSpPr>
        <p:spPr>
          <a:xfrm>
            <a:off x="3371035" y="1472474"/>
            <a:ext cx="2298210" cy="646331"/>
          </a:xfrm>
          <a:prstGeom prst="rect">
            <a:avLst/>
          </a:prstGeom>
          <a:solidFill>
            <a:srgbClr val="238DC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solidFill>
                <a:ea typeface="Calibri"/>
                <a:cs typeface="Calibri"/>
              </a:rPr>
              <a:t>State Funds Available for Appropriations </a:t>
            </a:r>
            <a:endParaRPr lang="en-US">
              <a:solidFill>
                <a:schemeClr val="bg1"/>
              </a:solidFill>
              <a:cs typeface="Calibri"/>
            </a:endParaRPr>
          </a:p>
        </p:txBody>
      </p:sp>
      <p:sp>
        <p:nvSpPr>
          <p:cNvPr id="11" name="TextBox 10">
            <a:extLst>
              <a:ext uri="{FF2B5EF4-FFF2-40B4-BE49-F238E27FC236}">
                <a16:creationId xmlns:a16="http://schemas.microsoft.com/office/drawing/2014/main" id="{95248606-09F0-07FD-3407-E5E0F440CA1B}"/>
              </a:ext>
            </a:extLst>
          </p:cNvPr>
          <p:cNvSpPr txBox="1"/>
          <p:nvPr/>
        </p:nvSpPr>
        <p:spPr>
          <a:xfrm>
            <a:off x="6665673" y="1470269"/>
            <a:ext cx="4647710" cy="369332"/>
          </a:xfrm>
          <a:prstGeom prst="rect">
            <a:avLst/>
          </a:prstGeom>
          <a:solidFill>
            <a:srgbClr val="238DC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solidFill>
                <a:ea typeface="Calibri"/>
                <a:cs typeface="Calibri"/>
              </a:rPr>
              <a:t>State Departments </a:t>
            </a:r>
            <a:endParaRPr lang="en-US">
              <a:solidFill>
                <a:schemeClr val="bg1"/>
              </a:solidFill>
              <a:cs typeface="Calibri"/>
            </a:endParaRPr>
          </a:p>
        </p:txBody>
      </p:sp>
      <p:sp>
        <p:nvSpPr>
          <p:cNvPr id="12" name="TextBox 11">
            <a:extLst>
              <a:ext uri="{FF2B5EF4-FFF2-40B4-BE49-F238E27FC236}">
                <a16:creationId xmlns:a16="http://schemas.microsoft.com/office/drawing/2014/main" id="{A02DA4A4-8CE8-3A34-B071-2DBE790F666D}"/>
              </a:ext>
            </a:extLst>
          </p:cNvPr>
          <p:cNvSpPr txBox="1"/>
          <p:nvPr/>
        </p:nvSpPr>
        <p:spPr>
          <a:xfrm>
            <a:off x="345440" y="2165029"/>
            <a:ext cx="142307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1200">
                <a:ea typeface="Calibri" panose="020F0502020204030204"/>
                <a:cs typeface="Calibri" panose="020F0502020204030204"/>
              </a:rPr>
              <a:t>Income Taxes </a:t>
            </a:r>
          </a:p>
          <a:p>
            <a:pPr marL="285750" indent="-285750">
              <a:buFont typeface="Arial"/>
              <a:buChar char="•"/>
            </a:pPr>
            <a:r>
              <a:rPr lang="en-US" sz="1200">
                <a:ea typeface="Calibri" panose="020F0502020204030204"/>
                <a:cs typeface="Calibri" panose="020F0502020204030204"/>
              </a:rPr>
              <a:t>Sales Tax </a:t>
            </a:r>
          </a:p>
          <a:p>
            <a:pPr marL="285750" indent="-285750">
              <a:buFont typeface="Arial"/>
              <a:buChar char="•"/>
            </a:pPr>
            <a:r>
              <a:rPr lang="en-US" sz="1200">
                <a:ea typeface="Calibri" panose="020F0502020204030204"/>
                <a:cs typeface="Calibri" panose="020F0502020204030204"/>
              </a:rPr>
              <a:t>Use Tax</a:t>
            </a:r>
          </a:p>
          <a:p>
            <a:pPr marL="285750" indent="-285750">
              <a:buFont typeface="Arial"/>
              <a:buChar char="•"/>
            </a:pPr>
            <a:r>
              <a:rPr lang="en-US" sz="1200">
                <a:ea typeface="Calibri" panose="020F0502020204030204"/>
                <a:cs typeface="Calibri" panose="020F0502020204030204"/>
              </a:rPr>
              <a:t>Fees</a:t>
            </a:r>
          </a:p>
        </p:txBody>
      </p:sp>
      <p:sp>
        <p:nvSpPr>
          <p:cNvPr id="13" name="TextBox 12">
            <a:extLst>
              <a:ext uri="{FF2B5EF4-FFF2-40B4-BE49-F238E27FC236}">
                <a16:creationId xmlns:a16="http://schemas.microsoft.com/office/drawing/2014/main" id="{D2649E95-F4FB-7BCC-F60F-CA6851266457}"/>
              </a:ext>
            </a:extLst>
          </p:cNvPr>
          <p:cNvSpPr txBox="1"/>
          <p:nvPr/>
        </p:nvSpPr>
        <p:spPr>
          <a:xfrm>
            <a:off x="3370580" y="2161065"/>
            <a:ext cx="25400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1200">
                <a:ea typeface="Calibri" panose="020F0502020204030204"/>
                <a:cs typeface="Calibri" panose="020F0502020204030204"/>
              </a:rPr>
              <a:t>General Fund </a:t>
            </a:r>
          </a:p>
          <a:p>
            <a:pPr marL="285750" indent="-285750">
              <a:buFont typeface="Arial"/>
              <a:buChar char="•"/>
            </a:pPr>
            <a:r>
              <a:rPr lang="en-US" sz="1200">
                <a:ea typeface="Calibri" panose="020F0502020204030204"/>
                <a:cs typeface="Calibri" panose="020F0502020204030204"/>
              </a:rPr>
              <a:t>Cash Fund </a:t>
            </a:r>
          </a:p>
          <a:p>
            <a:pPr marL="285750" indent="-285750">
              <a:buFont typeface="Arial"/>
              <a:buChar char="•"/>
            </a:pPr>
            <a:r>
              <a:rPr lang="en-US" sz="1200">
                <a:ea typeface="Calibri" panose="020F0502020204030204"/>
                <a:cs typeface="Calibri" panose="020F0502020204030204"/>
              </a:rPr>
              <a:t>Reappropriated Funds</a:t>
            </a:r>
          </a:p>
          <a:p>
            <a:pPr marL="285750" indent="-285750">
              <a:buFont typeface="Arial"/>
              <a:buChar char="•"/>
            </a:pPr>
            <a:r>
              <a:rPr lang="en-US" sz="1200">
                <a:ea typeface="Calibri" panose="020F0502020204030204"/>
                <a:cs typeface="Calibri" panose="020F0502020204030204"/>
              </a:rPr>
              <a:t>Federal Funds </a:t>
            </a:r>
          </a:p>
        </p:txBody>
      </p:sp>
      <p:sp>
        <p:nvSpPr>
          <p:cNvPr id="17" name="TextBox 16">
            <a:extLst>
              <a:ext uri="{FF2B5EF4-FFF2-40B4-BE49-F238E27FC236}">
                <a16:creationId xmlns:a16="http://schemas.microsoft.com/office/drawing/2014/main" id="{4EAFCCA4-7789-86D3-DC9B-BC8DCDF163E2}"/>
              </a:ext>
            </a:extLst>
          </p:cNvPr>
          <p:cNvSpPr txBox="1"/>
          <p:nvPr/>
        </p:nvSpPr>
        <p:spPr>
          <a:xfrm>
            <a:off x="6599478" y="2161735"/>
            <a:ext cx="3291840"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1200">
                <a:ea typeface="Calibri" panose="020F0502020204030204"/>
                <a:cs typeface="Calibri" panose="020F0502020204030204"/>
              </a:rPr>
              <a:t>Agriculture* </a:t>
            </a:r>
          </a:p>
          <a:p>
            <a:pPr marL="285750" indent="-285750">
              <a:buFont typeface="Arial"/>
              <a:buChar char="•"/>
            </a:pPr>
            <a:r>
              <a:rPr lang="en-US" sz="1200">
                <a:ea typeface="Calibri" panose="020F0502020204030204"/>
                <a:cs typeface="Calibri" panose="020F0502020204030204"/>
              </a:rPr>
              <a:t>Corrections*</a:t>
            </a:r>
          </a:p>
          <a:p>
            <a:pPr marL="285750" indent="-285750">
              <a:buFont typeface="Arial"/>
              <a:buChar char="•"/>
            </a:pPr>
            <a:r>
              <a:rPr lang="en-US" sz="1200">
                <a:ea typeface="Calibri" panose="020F0502020204030204"/>
                <a:cs typeface="Calibri" panose="020F0502020204030204"/>
              </a:rPr>
              <a:t>Early Childhood</a:t>
            </a:r>
          </a:p>
          <a:p>
            <a:pPr marL="285750" indent="-285750">
              <a:buFont typeface="Arial"/>
              <a:buChar char="•"/>
            </a:pPr>
            <a:r>
              <a:rPr lang="en-US" sz="1200">
                <a:ea typeface="Calibri" panose="020F0502020204030204"/>
                <a:cs typeface="Calibri" panose="020F0502020204030204"/>
              </a:rPr>
              <a:t>Education</a:t>
            </a:r>
          </a:p>
          <a:p>
            <a:pPr marL="285750" indent="-285750">
              <a:buFont typeface="Arial"/>
              <a:buChar char="•"/>
            </a:pPr>
            <a:r>
              <a:rPr lang="en-US" sz="1200">
                <a:ea typeface="Calibri" panose="020F0502020204030204"/>
                <a:cs typeface="Calibri" panose="020F0502020204030204"/>
              </a:rPr>
              <a:t>Governor* </a:t>
            </a:r>
          </a:p>
          <a:p>
            <a:pPr marL="285750" indent="-285750">
              <a:buFont typeface="Arial"/>
              <a:buChar char="•"/>
            </a:pPr>
            <a:r>
              <a:rPr lang="en-US" sz="1200">
                <a:ea typeface="Calibri" panose="020F0502020204030204"/>
                <a:cs typeface="Calibri" panose="020F0502020204030204"/>
              </a:rPr>
              <a:t>Health Care Policy &amp; Financing</a:t>
            </a:r>
          </a:p>
          <a:p>
            <a:pPr marL="285750" indent="-285750">
              <a:buFont typeface="Arial"/>
              <a:buChar char="•"/>
            </a:pPr>
            <a:r>
              <a:rPr lang="en-US" sz="1200">
                <a:ea typeface="Calibri" panose="020F0502020204030204"/>
                <a:cs typeface="Calibri" panose="020F0502020204030204"/>
              </a:rPr>
              <a:t>Higher Education</a:t>
            </a:r>
          </a:p>
          <a:p>
            <a:pPr marL="285750" indent="-285750">
              <a:buFont typeface="Arial"/>
              <a:buChar char="•"/>
            </a:pPr>
            <a:r>
              <a:rPr lang="en-US" sz="1200">
                <a:ea typeface="Calibri" panose="020F0502020204030204"/>
                <a:cs typeface="Calibri" panose="020F0502020204030204"/>
              </a:rPr>
              <a:t>Human Services</a:t>
            </a:r>
          </a:p>
          <a:p>
            <a:pPr marL="285750" indent="-285750">
              <a:buFont typeface="Arial"/>
              <a:buChar char="•"/>
            </a:pPr>
            <a:r>
              <a:rPr lang="en-US" sz="1200">
                <a:ea typeface="Calibri" panose="020F0502020204030204"/>
                <a:cs typeface="Calibri" panose="020F0502020204030204"/>
              </a:rPr>
              <a:t>Judicial </a:t>
            </a:r>
          </a:p>
          <a:p>
            <a:pPr marL="285750" indent="-285750">
              <a:buFont typeface="Arial"/>
              <a:buChar char="•"/>
            </a:pPr>
            <a:r>
              <a:rPr lang="en-US" sz="1200">
                <a:ea typeface="Calibri" panose="020F0502020204030204"/>
                <a:cs typeface="Calibri" panose="020F0502020204030204"/>
              </a:rPr>
              <a:t>Labor &amp; Employment* </a:t>
            </a:r>
          </a:p>
          <a:p>
            <a:pPr marL="285750" indent="-285750">
              <a:buFont typeface="Arial"/>
              <a:buChar char="•"/>
            </a:pPr>
            <a:r>
              <a:rPr lang="en-US" sz="1200">
                <a:ea typeface="Calibri" panose="020F0502020204030204"/>
                <a:cs typeface="Calibri" panose="020F0502020204030204"/>
              </a:rPr>
              <a:t>Law* </a:t>
            </a:r>
          </a:p>
          <a:p>
            <a:pPr marL="285750" indent="-285750">
              <a:buFont typeface="Arial"/>
              <a:buChar char="•"/>
            </a:pPr>
            <a:r>
              <a:rPr lang="en-US" sz="1200">
                <a:ea typeface="Calibri" panose="020F0502020204030204"/>
                <a:cs typeface="Calibri" panose="020F0502020204030204"/>
              </a:rPr>
              <a:t>Legislative* </a:t>
            </a:r>
          </a:p>
        </p:txBody>
      </p:sp>
      <p:sp>
        <p:nvSpPr>
          <p:cNvPr id="20" name="TextBox 19">
            <a:extLst>
              <a:ext uri="{FF2B5EF4-FFF2-40B4-BE49-F238E27FC236}">
                <a16:creationId xmlns:a16="http://schemas.microsoft.com/office/drawing/2014/main" id="{565BFCA7-ECB6-F3A5-79BC-9F5326859990}"/>
              </a:ext>
            </a:extLst>
          </p:cNvPr>
          <p:cNvSpPr txBox="1"/>
          <p:nvPr/>
        </p:nvSpPr>
        <p:spPr>
          <a:xfrm>
            <a:off x="9080556" y="2157967"/>
            <a:ext cx="2707640"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1200">
                <a:ea typeface="Calibri"/>
                <a:cs typeface="Calibri"/>
              </a:rPr>
              <a:t>Local Affairs* </a:t>
            </a:r>
          </a:p>
          <a:p>
            <a:pPr marL="285750" indent="-285750">
              <a:buFont typeface="Arial"/>
              <a:buChar char="•"/>
            </a:pPr>
            <a:r>
              <a:rPr lang="en-US" sz="1200">
                <a:ea typeface="Calibri"/>
                <a:cs typeface="Calibri"/>
              </a:rPr>
              <a:t>Military &amp; Veteran Affairs* </a:t>
            </a:r>
          </a:p>
          <a:p>
            <a:pPr marL="285750" indent="-285750">
              <a:buFont typeface="Arial"/>
              <a:buChar char="•"/>
            </a:pPr>
            <a:r>
              <a:rPr lang="en-US" sz="1200">
                <a:ea typeface="Calibri"/>
                <a:cs typeface="Calibri"/>
              </a:rPr>
              <a:t>Natural Resources* </a:t>
            </a:r>
          </a:p>
          <a:p>
            <a:pPr marL="285750" indent="-285750">
              <a:buFont typeface="Arial"/>
              <a:buChar char="•"/>
            </a:pPr>
            <a:r>
              <a:rPr lang="en-US" sz="1200">
                <a:ea typeface="Calibri"/>
                <a:cs typeface="Calibri"/>
              </a:rPr>
              <a:t>Personnel*</a:t>
            </a:r>
          </a:p>
          <a:p>
            <a:pPr marL="285750" indent="-285750">
              <a:buFont typeface="Arial"/>
              <a:buChar char="•"/>
            </a:pPr>
            <a:r>
              <a:rPr lang="en-US" sz="1200">
                <a:ea typeface="Calibri"/>
                <a:cs typeface="Calibri"/>
              </a:rPr>
              <a:t>Public Health &amp; Environment* </a:t>
            </a:r>
          </a:p>
          <a:p>
            <a:pPr marL="285750" indent="-285750">
              <a:buFont typeface="Arial"/>
              <a:buChar char="•"/>
            </a:pPr>
            <a:r>
              <a:rPr lang="en-US" sz="1200">
                <a:ea typeface="Calibri"/>
                <a:cs typeface="Calibri"/>
              </a:rPr>
              <a:t>Public Safety* </a:t>
            </a:r>
          </a:p>
          <a:p>
            <a:pPr marL="285750" indent="-285750">
              <a:buFont typeface="Arial"/>
              <a:buChar char="•"/>
            </a:pPr>
            <a:r>
              <a:rPr lang="en-US" sz="1200">
                <a:ea typeface="Calibri"/>
                <a:cs typeface="Calibri"/>
              </a:rPr>
              <a:t>Regulatory Agencies* </a:t>
            </a:r>
          </a:p>
          <a:p>
            <a:pPr marL="285750" indent="-285750">
              <a:buFont typeface="Arial"/>
              <a:buChar char="•"/>
            </a:pPr>
            <a:r>
              <a:rPr lang="en-US" sz="1200">
                <a:ea typeface="Calibri"/>
                <a:cs typeface="Calibri"/>
              </a:rPr>
              <a:t>Revenue* </a:t>
            </a:r>
          </a:p>
          <a:p>
            <a:pPr marL="285750" indent="-285750">
              <a:buFont typeface="Arial"/>
              <a:buChar char="•"/>
            </a:pPr>
            <a:r>
              <a:rPr lang="en-US" sz="1200">
                <a:ea typeface="Calibri"/>
                <a:cs typeface="Calibri"/>
              </a:rPr>
              <a:t>State* </a:t>
            </a:r>
          </a:p>
          <a:p>
            <a:pPr marL="285750" indent="-285750">
              <a:buFont typeface="Arial"/>
              <a:buChar char="•"/>
            </a:pPr>
            <a:r>
              <a:rPr lang="en-US" sz="1200">
                <a:ea typeface="Calibri"/>
                <a:cs typeface="Calibri"/>
              </a:rPr>
              <a:t>Transportation </a:t>
            </a:r>
          </a:p>
          <a:p>
            <a:pPr marL="285750" indent="-285750">
              <a:buFont typeface="Arial"/>
              <a:buChar char="•"/>
            </a:pPr>
            <a:r>
              <a:rPr lang="en-US" sz="1200">
                <a:ea typeface="Calibri"/>
                <a:cs typeface="Calibri"/>
              </a:rPr>
              <a:t>Treasury </a:t>
            </a:r>
          </a:p>
        </p:txBody>
      </p:sp>
      <p:sp>
        <p:nvSpPr>
          <p:cNvPr id="21" name="Arrow: Right 20">
            <a:extLst>
              <a:ext uri="{FF2B5EF4-FFF2-40B4-BE49-F238E27FC236}">
                <a16:creationId xmlns:a16="http://schemas.microsoft.com/office/drawing/2014/main" id="{5C578768-5E64-B508-961B-706209A7769D}"/>
              </a:ext>
            </a:extLst>
          </p:cNvPr>
          <p:cNvSpPr/>
          <p:nvPr/>
        </p:nvSpPr>
        <p:spPr>
          <a:xfrm>
            <a:off x="2457572" y="2203835"/>
            <a:ext cx="642090" cy="74402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2124A62A-AD9B-AA73-41D6-00DD7695F235}"/>
              </a:ext>
            </a:extLst>
          </p:cNvPr>
          <p:cNvSpPr/>
          <p:nvPr/>
        </p:nvSpPr>
        <p:spPr>
          <a:xfrm>
            <a:off x="5738667" y="2162840"/>
            <a:ext cx="677132" cy="82296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0463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6D2F426-207A-CE2D-1B50-FCDD0CADA6DA}"/>
              </a:ext>
            </a:extLst>
          </p:cNvPr>
          <p:cNvSpPr>
            <a:spLocks noGrp="1"/>
          </p:cNvSpPr>
          <p:nvPr>
            <p:ph type="title"/>
          </p:nvPr>
        </p:nvSpPr>
        <p:spPr>
          <a:xfrm>
            <a:off x="787401" y="202505"/>
            <a:ext cx="10515600" cy="624105"/>
          </a:xfrm>
        </p:spPr>
        <p:txBody>
          <a:bodyPr>
            <a:normAutofit/>
          </a:bodyPr>
          <a:lstStyle/>
          <a:p>
            <a:r>
              <a:rPr lang="en-US" sz="1800" b="1">
                <a:latin typeface="Verdana"/>
                <a:ea typeface="Verdana"/>
                <a:cs typeface="+mn-lt"/>
              </a:rPr>
              <a:t>Colorado Total Appropriations by Fund Type in FY24</a:t>
            </a:r>
            <a:endParaRPr lang="en-US"/>
          </a:p>
        </p:txBody>
      </p:sp>
      <p:sp>
        <p:nvSpPr>
          <p:cNvPr id="18" name="Slide Number Placeholder 17">
            <a:extLst>
              <a:ext uri="{FF2B5EF4-FFF2-40B4-BE49-F238E27FC236}">
                <a16:creationId xmlns:a16="http://schemas.microsoft.com/office/drawing/2014/main" id="{E9F5221D-ABC0-5ABC-80AB-1D5B44022A13}"/>
              </a:ext>
            </a:extLst>
          </p:cNvPr>
          <p:cNvSpPr>
            <a:spLocks noGrp="1"/>
          </p:cNvSpPr>
          <p:nvPr>
            <p:ph type="sldNum" sz="quarter" idx="12"/>
          </p:nvPr>
        </p:nvSpPr>
        <p:spPr/>
        <p:txBody>
          <a:bodyPr/>
          <a:lstStyle/>
          <a:p>
            <a:fld id="{E3BC78C7-DA6B-49D8-999D-7B3EF7DC6F94}" type="slidenum">
              <a:rPr lang="en-US" dirty="0" smtClean="0"/>
              <a:pPr/>
              <a:t>6</a:t>
            </a:fld>
            <a:endParaRPr lang="en-US"/>
          </a:p>
        </p:txBody>
      </p:sp>
      <p:sp>
        <p:nvSpPr>
          <p:cNvPr id="6" name="Rectangle 5">
            <a:extLst>
              <a:ext uri="{FF2B5EF4-FFF2-40B4-BE49-F238E27FC236}">
                <a16:creationId xmlns:a16="http://schemas.microsoft.com/office/drawing/2014/main" id="{63068998-B717-1869-B4D0-E0D731DD273D}"/>
              </a:ext>
            </a:extLst>
          </p:cNvPr>
          <p:cNvSpPr/>
          <p:nvPr/>
        </p:nvSpPr>
        <p:spPr>
          <a:xfrm>
            <a:off x="838199" y="5391149"/>
            <a:ext cx="10534651" cy="952501"/>
          </a:xfrm>
          <a:prstGeom prst="rect">
            <a:avLst/>
          </a:prstGeom>
          <a:solidFill>
            <a:schemeClr val="accent1">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45720" rIns="91440" bIns="45720" rtlCol="0" anchor="ctr"/>
          <a:lstStyle/>
          <a:p>
            <a:r>
              <a:rPr lang="en-US" sz="1200">
                <a:solidFill>
                  <a:schemeClr val="tx1"/>
                </a:solidFill>
                <a:latin typeface="Verdana"/>
                <a:ea typeface="Verdana"/>
                <a:cs typeface="+mn-lt"/>
              </a:rPr>
              <a:t>Total appropriations in FY24 is $39,253,529,029. General fund appropriations are 38.5%, federal funds constitute 32.6%, cash funds constitute 28.1%, and capital construction funds make up .84% of the total appropriations in FY24.</a:t>
            </a:r>
            <a:endParaRPr lang="en-US" sz="1200">
              <a:solidFill>
                <a:schemeClr val="tx1"/>
              </a:solidFill>
              <a:ea typeface="Verdana"/>
            </a:endParaRPr>
          </a:p>
        </p:txBody>
      </p:sp>
      <p:sp>
        <p:nvSpPr>
          <p:cNvPr id="9" name="Rectangle 8">
            <a:extLst>
              <a:ext uri="{FF2B5EF4-FFF2-40B4-BE49-F238E27FC236}">
                <a16:creationId xmlns:a16="http://schemas.microsoft.com/office/drawing/2014/main" id="{C8548E8F-34F3-5AB4-344B-E69711611EF9}"/>
              </a:ext>
            </a:extLst>
          </p:cNvPr>
          <p:cNvSpPr/>
          <p:nvPr/>
        </p:nvSpPr>
        <p:spPr>
          <a:xfrm>
            <a:off x="844789" y="5398096"/>
            <a:ext cx="52161" cy="94686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anual Input 1">
            <a:extLst>
              <a:ext uri="{FF2B5EF4-FFF2-40B4-BE49-F238E27FC236}">
                <a16:creationId xmlns:a16="http://schemas.microsoft.com/office/drawing/2014/main" id="{C2EC8A1B-59E6-440A-ECE9-4436097DDE91}"/>
              </a:ext>
            </a:extLst>
          </p:cNvPr>
          <p:cNvSpPr/>
          <p:nvPr/>
        </p:nvSpPr>
        <p:spPr>
          <a:xfrm rot="5400000" flipH="1">
            <a:off x="181778" y="159744"/>
            <a:ext cx="341523" cy="705080"/>
          </a:xfrm>
          <a:prstGeom prst="flowChartManualInput">
            <a:avLst/>
          </a:prstGeom>
          <a:solidFill>
            <a:srgbClr val="238D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16">
            <a:extLst>
              <a:ext uri="{FF2B5EF4-FFF2-40B4-BE49-F238E27FC236}">
                <a16:creationId xmlns:a16="http://schemas.microsoft.com/office/drawing/2014/main" id="{866711C8-B390-B489-AF76-4EBFD3111A66}"/>
              </a:ext>
            </a:extLst>
          </p:cNvPr>
          <p:cNvSpPr>
            <a:spLocks noGrp="1"/>
          </p:cNvSpPr>
          <p:nvPr/>
        </p:nvSpPr>
        <p:spPr>
          <a:xfrm>
            <a:off x="838200" y="63436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chemeClr val="accent3"/>
                </a:solidFill>
              </a:rPr>
              <a:t>Common Sense Institute :: </a:t>
            </a:r>
            <a:r>
              <a:rPr lang="en-US">
                <a:solidFill>
                  <a:schemeClr val="accent1"/>
                </a:solidFill>
              </a:rPr>
              <a:t>CommonSenseInstituteCO.org</a:t>
            </a:r>
          </a:p>
        </p:txBody>
      </p:sp>
      <p:pic>
        <p:nvPicPr>
          <p:cNvPr id="10" name="Picture 9" descr="A pie chart with numbers and a circle&#10;&#10;Description automatically generated">
            <a:extLst>
              <a:ext uri="{FF2B5EF4-FFF2-40B4-BE49-F238E27FC236}">
                <a16:creationId xmlns:a16="http://schemas.microsoft.com/office/drawing/2014/main" id="{05D619E1-B9D1-F62F-4338-06FDDCFE5503}"/>
              </a:ext>
            </a:extLst>
          </p:cNvPr>
          <p:cNvPicPr>
            <a:picLocks noChangeAspect="1"/>
          </p:cNvPicPr>
          <p:nvPr/>
        </p:nvPicPr>
        <p:blipFill>
          <a:blip r:embed="rId3"/>
          <a:stretch>
            <a:fillRect/>
          </a:stretch>
        </p:blipFill>
        <p:spPr>
          <a:xfrm>
            <a:off x="2915920" y="822853"/>
            <a:ext cx="5567680" cy="4480773"/>
          </a:xfrm>
          <a:prstGeom prst="rect">
            <a:avLst/>
          </a:prstGeom>
        </p:spPr>
      </p:pic>
    </p:spTree>
    <p:extLst>
      <p:ext uri="{BB962C8B-B14F-4D97-AF65-F5344CB8AC3E}">
        <p14:creationId xmlns:p14="http://schemas.microsoft.com/office/powerpoint/2010/main" val="2991676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6D2F426-207A-CE2D-1B50-FCDD0CADA6DA}"/>
              </a:ext>
            </a:extLst>
          </p:cNvPr>
          <p:cNvSpPr>
            <a:spLocks noGrp="1"/>
          </p:cNvSpPr>
          <p:nvPr>
            <p:ph type="title"/>
          </p:nvPr>
        </p:nvSpPr>
        <p:spPr>
          <a:xfrm>
            <a:off x="787401" y="202505"/>
            <a:ext cx="10515600" cy="624105"/>
          </a:xfrm>
        </p:spPr>
        <p:txBody>
          <a:bodyPr>
            <a:normAutofit/>
          </a:bodyPr>
          <a:lstStyle/>
          <a:p>
            <a:r>
              <a:rPr lang="en-US" sz="1800" b="1">
                <a:latin typeface="Verdana"/>
                <a:ea typeface="Verdana"/>
                <a:cs typeface="+mn-lt"/>
              </a:rPr>
              <a:t>Colorado Revenue Above and Below the TABOR Cap - FY23-FY26 – Units in Millions</a:t>
            </a:r>
            <a:endParaRPr lang="en-US"/>
          </a:p>
        </p:txBody>
      </p:sp>
      <p:sp>
        <p:nvSpPr>
          <p:cNvPr id="18" name="Slide Number Placeholder 17">
            <a:extLst>
              <a:ext uri="{FF2B5EF4-FFF2-40B4-BE49-F238E27FC236}">
                <a16:creationId xmlns:a16="http://schemas.microsoft.com/office/drawing/2014/main" id="{E9F5221D-ABC0-5ABC-80AB-1D5B44022A13}"/>
              </a:ext>
            </a:extLst>
          </p:cNvPr>
          <p:cNvSpPr>
            <a:spLocks noGrp="1"/>
          </p:cNvSpPr>
          <p:nvPr>
            <p:ph type="sldNum" sz="quarter" idx="12"/>
          </p:nvPr>
        </p:nvSpPr>
        <p:spPr/>
        <p:txBody>
          <a:bodyPr/>
          <a:lstStyle/>
          <a:p>
            <a:fld id="{E3BC78C7-DA6B-49D8-999D-7B3EF7DC6F94}" type="slidenum">
              <a:rPr lang="en-US" dirty="0" smtClean="0"/>
              <a:pPr/>
              <a:t>7</a:t>
            </a:fld>
            <a:endParaRPr lang="en-US"/>
          </a:p>
        </p:txBody>
      </p:sp>
      <p:sp>
        <p:nvSpPr>
          <p:cNvPr id="6" name="Rectangle 5">
            <a:extLst>
              <a:ext uri="{FF2B5EF4-FFF2-40B4-BE49-F238E27FC236}">
                <a16:creationId xmlns:a16="http://schemas.microsoft.com/office/drawing/2014/main" id="{63068998-B717-1869-B4D0-E0D731DD273D}"/>
              </a:ext>
            </a:extLst>
          </p:cNvPr>
          <p:cNvSpPr/>
          <p:nvPr/>
        </p:nvSpPr>
        <p:spPr>
          <a:xfrm>
            <a:off x="846572" y="5123193"/>
            <a:ext cx="10526278" cy="1220457"/>
          </a:xfrm>
          <a:prstGeom prst="rect">
            <a:avLst/>
          </a:prstGeom>
          <a:solidFill>
            <a:schemeClr val="accent1">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45720" rIns="91440" bIns="45720" rtlCol="0" anchor="ctr"/>
          <a:lstStyle/>
          <a:p>
            <a:r>
              <a:rPr lang="en-US" sz="1200" dirty="0">
                <a:solidFill>
                  <a:schemeClr val="tx1"/>
                </a:solidFill>
                <a:latin typeface="Verdana"/>
                <a:ea typeface="Verdana"/>
                <a:cs typeface="+mn-lt"/>
              </a:rPr>
              <a:t>Coloradans are projected to receive TABOR refunds of varying sizes in all four fiscal years currently captured in the most recent Sep. 2023 Legislative Council Forecast. Over the four budgets from FY23 to FY26, there is an estimated $9,323,300,000 in TABOR surplus' available for refunds. While at the same time revenue subject to TABOR available to be spent by the state is projected to grow from $16.657 B to $19.943 B, or by 6.6% per year on average, in line with inflation and population growth rates.  </a:t>
            </a:r>
            <a:endParaRPr lang="en-US" sz="1200" dirty="0">
              <a:solidFill>
                <a:schemeClr val="tx1"/>
              </a:solidFill>
              <a:latin typeface="Verdana"/>
              <a:ea typeface="Verdana"/>
              <a:cs typeface="Calibri"/>
            </a:endParaRPr>
          </a:p>
        </p:txBody>
      </p:sp>
      <p:sp>
        <p:nvSpPr>
          <p:cNvPr id="9" name="Rectangle 8">
            <a:extLst>
              <a:ext uri="{FF2B5EF4-FFF2-40B4-BE49-F238E27FC236}">
                <a16:creationId xmlns:a16="http://schemas.microsoft.com/office/drawing/2014/main" id="{C8548E8F-34F3-5AB4-344B-E69711611EF9}"/>
              </a:ext>
            </a:extLst>
          </p:cNvPr>
          <p:cNvSpPr/>
          <p:nvPr/>
        </p:nvSpPr>
        <p:spPr>
          <a:xfrm>
            <a:off x="844789" y="5398096"/>
            <a:ext cx="52161" cy="94686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anual Input 1">
            <a:extLst>
              <a:ext uri="{FF2B5EF4-FFF2-40B4-BE49-F238E27FC236}">
                <a16:creationId xmlns:a16="http://schemas.microsoft.com/office/drawing/2014/main" id="{C2EC8A1B-59E6-440A-ECE9-4436097DDE91}"/>
              </a:ext>
            </a:extLst>
          </p:cNvPr>
          <p:cNvSpPr/>
          <p:nvPr/>
        </p:nvSpPr>
        <p:spPr>
          <a:xfrm rot="5400000" flipH="1">
            <a:off x="181778" y="159744"/>
            <a:ext cx="341523" cy="705080"/>
          </a:xfrm>
          <a:prstGeom prst="flowChartManualInput">
            <a:avLst/>
          </a:prstGeom>
          <a:solidFill>
            <a:srgbClr val="238D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16">
            <a:extLst>
              <a:ext uri="{FF2B5EF4-FFF2-40B4-BE49-F238E27FC236}">
                <a16:creationId xmlns:a16="http://schemas.microsoft.com/office/drawing/2014/main" id="{866711C8-B390-B489-AF76-4EBFD3111A66}"/>
              </a:ext>
            </a:extLst>
          </p:cNvPr>
          <p:cNvSpPr>
            <a:spLocks noGrp="1"/>
          </p:cNvSpPr>
          <p:nvPr/>
        </p:nvSpPr>
        <p:spPr>
          <a:xfrm>
            <a:off x="838200" y="63436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chemeClr val="accent3"/>
                </a:solidFill>
              </a:rPr>
              <a:t>Common Sense Institute :: </a:t>
            </a:r>
            <a:r>
              <a:rPr lang="en-US">
                <a:solidFill>
                  <a:schemeClr val="accent1"/>
                </a:solidFill>
              </a:rPr>
              <a:t>CommonSenseInstituteCO.org</a:t>
            </a:r>
          </a:p>
        </p:txBody>
      </p:sp>
      <p:sp>
        <p:nvSpPr>
          <p:cNvPr id="5" name="TextBox 4">
            <a:extLst>
              <a:ext uri="{FF2B5EF4-FFF2-40B4-BE49-F238E27FC236}">
                <a16:creationId xmlns:a16="http://schemas.microsoft.com/office/drawing/2014/main" id="{FAD8CE2C-9DEA-D9DA-1690-2029E1A8BB61}"/>
              </a:ext>
            </a:extLst>
          </p:cNvPr>
          <p:cNvSpPr txBox="1"/>
          <p:nvPr/>
        </p:nvSpPr>
        <p:spPr>
          <a:xfrm>
            <a:off x="871220" y="4889500"/>
            <a:ext cx="1012698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ea typeface="Verdana"/>
                <a:cs typeface="Calibri"/>
              </a:rPr>
              <a:t>Source</a:t>
            </a:r>
            <a:r>
              <a:rPr lang="en-US" sz="800">
                <a:latin typeface="Calibri"/>
                <a:ea typeface="Verdana"/>
                <a:cs typeface="Calibri"/>
              </a:rPr>
              <a:t>: September 2023 Legislative Council Economic Forecast</a:t>
            </a:r>
            <a:endParaRPr lang="en-US">
              <a:cs typeface="Calibri" panose="020F0502020204030204"/>
            </a:endParaRPr>
          </a:p>
          <a:p>
            <a:pPr marL="171450" indent="-171450">
              <a:buFont typeface="Arial"/>
              <a:buChar char="•"/>
            </a:pPr>
            <a:endParaRPr lang="en-US" sz="1000">
              <a:ea typeface="Calibri"/>
              <a:cs typeface="Calibri"/>
            </a:endParaRPr>
          </a:p>
        </p:txBody>
      </p:sp>
      <p:pic>
        <p:nvPicPr>
          <p:cNvPr id="4" name="Picture 3">
            <a:extLst>
              <a:ext uri="{FF2B5EF4-FFF2-40B4-BE49-F238E27FC236}">
                <a16:creationId xmlns:a16="http://schemas.microsoft.com/office/drawing/2014/main" id="{CDB9E8FE-F407-81C2-C6D3-A475831272F5}"/>
              </a:ext>
            </a:extLst>
          </p:cNvPr>
          <p:cNvPicPr>
            <a:picLocks noChangeAspect="1"/>
          </p:cNvPicPr>
          <p:nvPr/>
        </p:nvPicPr>
        <p:blipFill>
          <a:blip r:embed="rId3"/>
          <a:stretch>
            <a:fillRect/>
          </a:stretch>
        </p:blipFill>
        <p:spPr>
          <a:xfrm>
            <a:off x="817418" y="823608"/>
            <a:ext cx="10584872" cy="3811476"/>
          </a:xfrm>
          <a:prstGeom prst="rect">
            <a:avLst/>
          </a:prstGeom>
        </p:spPr>
      </p:pic>
    </p:spTree>
    <p:extLst>
      <p:ext uri="{BB962C8B-B14F-4D97-AF65-F5344CB8AC3E}">
        <p14:creationId xmlns:p14="http://schemas.microsoft.com/office/powerpoint/2010/main" val="183509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6D2F426-207A-CE2D-1B50-FCDD0CADA6DA}"/>
              </a:ext>
            </a:extLst>
          </p:cNvPr>
          <p:cNvSpPr>
            <a:spLocks noGrp="1"/>
          </p:cNvSpPr>
          <p:nvPr>
            <p:ph type="title"/>
          </p:nvPr>
        </p:nvSpPr>
        <p:spPr>
          <a:xfrm>
            <a:off x="787401" y="202505"/>
            <a:ext cx="10515600" cy="624105"/>
          </a:xfrm>
        </p:spPr>
        <p:txBody>
          <a:bodyPr>
            <a:normAutofit fontScale="90000"/>
          </a:bodyPr>
          <a:lstStyle/>
          <a:p>
            <a:pPr>
              <a:lnSpc>
                <a:spcPct val="100000"/>
              </a:lnSpc>
              <a:spcBef>
                <a:spcPts val="0"/>
              </a:spcBef>
            </a:pPr>
            <a:r>
              <a:rPr lang="en-US" sz="1800" b="1">
                <a:latin typeface="Verdana"/>
                <a:ea typeface="Verdana"/>
                <a:cs typeface="+mn-lt"/>
              </a:rPr>
              <a:t>Annual Change in Operating Appropriations by Department</a:t>
            </a:r>
            <a:endParaRPr lang="en-US" sz="1800">
              <a:latin typeface="Verdana"/>
              <a:ea typeface="Verdana"/>
              <a:cs typeface="+mn-lt"/>
            </a:endParaRPr>
          </a:p>
          <a:p>
            <a:pPr>
              <a:lnSpc>
                <a:spcPct val="100000"/>
              </a:lnSpc>
              <a:spcBef>
                <a:spcPts val="0"/>
              </a:spcBef>
            </a:pPr>
            <a:r>
              <a:rPr lang="en-US" sz="1800" b="1">
                <a:latin typeface="Verdana"/>
                <a:ea typeface="Verdana"/>
                <a:cs typeface="+mn-lt"/>
              </a:rPr>
              <a:t>From FY22 to the FY25 Governor's Budget Proposal – Units in Millions</a:t>
            </a:r>
          </a:p>
        </p:txBody>
      </p:sp>
      <p:sp>
        <p:nvSpPr>
          <p:cNvPr id="18" name="Slide Number Placeholder 17">
            <a:extLst>
              <a:ext uri="{FF2B5EF4-FFF2-40B4-BE49-F238E27FC236}">
                <a16:creationId xmlns:a16="http://schemas.microsoft.com/office/drawing/2014/main" id="{E9F5221D-ABC0-5ABC-80AB-1D5B44022A13}"/>
              </a:ext>
            </a:extLst>
          </p:cNvPr>
          <p:cNvSpPr>
            <a:spLocks noGrp="1"/>
          </p:cNvSpPr>
          <p:nvPr>
            <p:ph type="sldNum" sz="quarter" idx="12"/>
          </p:nvPr>
        </p:nvSpPr>
        <p:spPr/>
        <p:txBody>
          <a:bodyPr/>
          <a:lstStyle/>
          <a:p>
            <a:fld id="{E3BC78C7-DA6B-49D8-999D-7B3EF7DC6F94}" type="slidenum">
              <a:rPr lang="en-US" dirty="0" smtClean="0"/>
              <a:pPr/>
              <a:t>8</a:t>
            </a:fld>
            <a:endParaRPr lang="en-US"/>
          </a:p>
        </p:txBody>
      </p:sp>
      <p:sp>
        <p:nvSpPr>
          <p:cNvPr id="6" name="Rectangle 5">
            <a:extLst>
              <a:ext uri="{FF2B5EF4-FFF2-40B4-BE49-F238E27FC236}">
                <a16:creationId xmlns:a16="http://schemas.microsoft.com/office/drawing/2014/main" id="{63068998-B717-1869-B4D0-E0D731DD273D}"/>
              </a:ext>
            </a:extLst>
          </p:cNvPr>
          <p:cNvSpPr/>
          <p:nvPr/>
        </p:nvSpPr>
        <p:spPr>
          <a:xfrm>
            <a:off x="838199" y="5391149"/>
            <a:ext cx="10534651" cy="952501"/>
          </a:xfrm>
          <a:prstGeom prst="rect">
            <a:avLst/>
          </a:prstGeom>
          <a:solidFill>
            <a:schemeClr val="accent1">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45720" rIns="91440" bIns="45720" rtlCol="0" anchor="ctr"/>
          <a:lstStyle/>
          <a:p>
            <a:r>
              <a:rPr lang="en-US" sz="1200">
                <a:solidFill>
                  <a:schemeClr val="tx1"/>
                </a:solidFill>
                <a:latin typeface="Verdana"/>
                <a:ea typeface="Verdana"/>
                <a:cs typeface="+mn-lt"/>
              </a:rPr>
              <a:t>Total operating appropriations was $34.64 billion in FY22 and $37.28 billion in FY23. Current estimates suggest a net $1.65 billion increase from FY23 to FY24. This is over $500 million less than the increase between FY22 and FY23, a significant portion of which came from one-time federal funds. Between FY23 and FY25, the Department of Health Care Policy and Financing (HCPF) received $46.5 billion (37%) of the total $171.3 billion of departmental funding awarded by the state. Between FY22 &amp; FY25, HCPF's budget will have grown by 21.7% whereas the Department of Education's budget will have grown by 20.2%.</a:t>
            </a:r>
            <a:endParaRPr lang="en-US">
              <a:solidFill>
                <a:schemeClr val="tx1"/>
              </a:solidFill>
            </a:endParaRPr>
          </a:p>
        </p:txBody>
      </p:sp>
      <p:sp>
        <p:nvSpPr>
          <p:cNvPr id="9" name="Rectangle 8">
            <a:extLst>
              <a:ext uri="{FF2B5EF4-FFF2-40B4-BE49-F238E27FC236}">
                <a16:creationId xmlns:a16="http://schemas.microsoft.com/office/drawing/2014/main" id="{C8548E8F-34F3-5AB4-344B-E69711611EF9}"/>
              </a:ext>
            </a:extLst>
          </p:cNvPr>
          <p:cNvSpPr/>
          <p:nvPr/>
        </p:nvSpPr>
        <p:spPr>
          <a:xfrm>
            <a:off x="844789" y="5398096"/>
            <a:ext cx="52161" cy="94686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anual Input 1">
            <a:extLst>
              <a:ext uri="{FF2B5EF4-FFF2-40B4-BE49-F238E27FC236}">
                <a16:creationId xmlns:a16="http://schemas.microsoft.com/office/drawing/2014/main" id="{C2EC8A1B-59E6-440A-ECE9-4436097DDE91}"/>
              </a:ext>
            </a:extLst>
          </p:cNvPr>
          <p:cNvSpPr/>
          <p:nvPr/>
        </p:nvSpPr>
        <p:spPr>
          <a:xfrm rot="5400000" flipH="1">
            <a:off x="181778" y="159744"/>
            <a:ext cx="341523" cy="705080"/>
          </a:xfrm>
          <a:prstGeom prst="flowChartManualInput">
            <a:avLst/>
          </a:prstGeom>
          <a:solidFill>
            <a:srgbClr val="238D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16">
            <a:extLst>
              <a:ext uri="{FF2B5EF4-FFF2-40B4-BE49-F238E27FC236}">
                <a16:creationId xmlns:a16="http://schemas.microsoft.com/office/drawing/2014/main" id="{866711C8-B390-B489-AF76-4EBFD3111A66}"/>
              </a:ext>
            </a:extLst>
          </p:cNvPr>
          <p:cNvSpPr>
            <a:spLocks noGrp="1"/>
          </p:cNvSpPr>
          <p:nvPr/>
        </p:nvSpPr>
        <p:spPr>
          <a:xfrm>
            <a:off x="838200" y="63436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chemeClr val="accent3"/>
                </a:solidFill>
              </a:rPr>
              <a:t>Common Sense Institute :: </a:t>
            </a:r>
            <a:r>
              <a:rPr lang="en-US">
                <a:solidFill>
                  <a:schemeClr val="accent1"/>
                </a:solidFill>
              </a:rPr>
              <a:t>CommonSenseInstituteCO.org</a:t>
            </a:r>
          </a:p>
        </p:txBody>
      </p:sp>
      <p:pic>
        <p:nvPicPr>
          <p:cNvPr id="10" name="Picture 9">
            <a:extLst>
              <a:ext uri="{FF2B5EF4-FFF2-40B4-BE49-F238E27FC236}">
                <a16:creationId xmlns:a16="http://schemas.microsoft.com/office/drawing/2014/main" id="{0E61A059-4533-034F-7C38-C00B44635E32}"/>
              </a:ext>
            </a:extLst>
          </p:cNvPr>
          <p:cNvPicPr>
            <a:picLocks noChangeAspect="1"/>
          </p:cNvPicPr>
          <p:nvPr/>
        </p:nvPicPr>
        <p:blipFill>
          <a:blip r:embed="rId3"/>
          <a:stretch>
            <a:fillRect/>
          </a:stretch>
        </p:blipFill>
        <p:spPr>
          <a:xfrm>
            <a:off x="1753063" y="1201032"/>
            <a:ext cx="8229600" cy="3742890"/>
          </a:xfrm>
          <a:prstGeom prst="rect">
            <a:avLst/>
          </a:prstGeom>
        </p:spPr>
      </p:pic>
      <p:sp>
        <p:nvSpPr>
          <p:cNvPr id="11" name="TextBox 10">
            <a:extLst>
              <a:ext uri="{FF2B5EF4-FFF2-40B4-BE49-F238E27FC236}">
                <a16:creationId xmlns:a16="http://schemas.microsoft.com/office/drawing/2014/main" id="{28DDA5A9-B821-0C59-889C-FA992BC808B9}"/>
              </a:ext>
            </a:extLst>
          </p:cNvPr>
          <p:cNvSpPr txBox="1"/>
          <p:nvPr/>
        </p:nvSpPr>
        <p:spPr>
          <a:xfrm>
            <a:off x="871220" y="5062220"/>
            <a:ext cx="1012698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ea typeface="Verdana"/>
                <a:cs typeface="Calibri"/>
              </a:rPr>
              <a:t>Source</a:t>
            </a:r>
            <a:r>
              <a:rPr lang="en-US" sz="800" dirty="0">
                <a:latin typeface="Calibri"/>
                <a:ea typeface="Verdana"/>
                <a:cs typeface="Calibri"/>
              </a:rPr>
              <a:t>: Colorado JBC Annual Appropriations Report Note: Data omit capital construction</a:t>
            </a:r>
            <a:endParaRPr lang="en-US" dirty="0">
              <a:cs typeface="Calibri" panose="020F0502020204030204"/>
            </a:endParaRPr>
          </a:p>
          <a:p>
            <a:pPr marL="171450" indent="-171450">
              <a:buFont typeface="Arial"/>
              <a:buChar char="•"/>
            </a:pPr>
            <a:endParaRPr lang="en-US" sz="1000" dirty="0">
              <a:ea typeface="Calibri"/>
              <a:cs typeface="Calibri"/>
            </a:endParaRPr>
          </a:p>
        </p:txBody>
      </p:sp>
    </p:spTree>
    <p:extLst>
      <p:ext uri="{BB962C8B-B14F-4D97-AF65-F5344CB8AC3E}">
        <p14:creationId xmlns:p14="http://schemas.microsoft.com/office/powerpoint/2010/main" val="6456766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D3FCC8141A9B41800C2BC72A5B1544" ma:contentTypeVersion="21" ma:contentTypeDescription="Create a new document." ma:contentTypeScope="" ma:versionID="120c0cf20a1d10c0f82f59c01c0c8763">
  <xsd:schema xmlns:xsd="http://www.w3.org/2001/XMLSchema" xmlns:xs="http://www.w3.org/2001/XMLSchema" xmlns:p="http://schemas.microsoft.com/office/2006/metadata/properties" xmlns:ns2="5be7fc79-e7e9-4f99-ad30-a53159e6181c" xmlns:ns3="a84ddb18-c9fe-480e-a3f0-7207c5b1525b" targetNamespace="http://schemas.microsoft.com/office/2006/metadata/properties" ma:root="true" ma:fieldsID="3fffb8a1d1ea99a260c0b1de1e2ea2eb" ns2:_="" ns3:_="">
    <xsd:import namespace="5be7fc79-e7e9-4f99-ad30-a53159e6181c"/>
    <xsd:import namespace="a84ddb18-c9fe-480e-a3f0-7207c5b1525b"/>
    <xsd:element name="properties">
      <xsd:complexType>
        <xsd:sequence>
          <xsd:element name="documentManagement">
            <xsd:complexType>
              <xsd:all>
                <xsd:element ref="ns2:Notes"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Whatisit_x003f_" minOccurs="0"/>
                <xsd:element ref="ns2:Detail"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e7fc79-e7e9-4f99-ad30-a53159e6181c" elementFormDefault="qualified">
    <xsd:import namespace="http://schemas.microsoft.com/office/2006/documentManagement/types"/>
    <xsd:import namespace="http://schemas.microsoft.com/office/infopath/2007/PartnerControls"/>
    <xsd:element name="Notes" ma:index="2" nillable="true" ma:displayName="Notes" ma:format="Dropdown" ma:internalName="Notes"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hidden="true" ma:internalName="MediaServiceKeyPoints" ma:readOnly="true">
      <xsd:simpleType>
        <xsd:restriction base="dms:Note"/>
      </xsd:simpleType>
    </xsd:element>
    <xsd:element name="MediaServiceAutoTags" ma:index="12" nillable="true" ma:displayName="Tags" ma:hidden="true" ma:internalName="MediaServiceAutoTags" ma:readOnly="true">
      <xsd:simpleType>
        <xsd:restriction base="dms:Text"/>
      </xsd:simpleType>
    </xsd:element>
    <xsd:element name="MediaServiceOCR" ma:index="13" nillable="true" ma:displayName="Extracted Text" ma:hidden="true" ma:internalName="MediaServiceOCR" ma:readOnly="true">
      <xsd:simpleType>
        <xsd:restriction base="dms:Note"/>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hidden="true" ma:internalName="MediaServiceLocation" ma:readOnly="true">
      <xsd:simpleType>
        <xsd:restriction base="dms:Text"/>
      </xsd:simpleType>
    </xsd:element>
    <xsd:element name="MediaLengthInSeconds" ma:index="21" nillable="true" ma:displayName="Length (seconds)" ma:hidden="true" ma:internalName="MediaLengthInSeconds" ma:readOnly="true">
      <xsd:simpleType>
        <xsd:restriction base="dms:Unknown"/>
      </xsd:simpleType>
    </xsd:element>
    <xsd:element name="Whatisit_x003f_" ma:index="22" nillable="true" ma:displayName="What is it?" ma:format="Dropdown" ma:hidden="true" ma:internalName="Whatisit_x003f_" ma:readOnly="false">
      <xsd:simpleType>
        <xsd:restriction base="dms:Text">
          <xsd:maxLength value="255"/>
        </xsd:restriction>
      </xsd:simpleType>
    </xsd:element>
    <xsd:element name="Detail" ma:index="23" nillable="true" ma:displayName="Detail" ma:description="more detail" ma:internalName="Det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2777ecb6-22bf-43fa-8ba8-6314b3b0602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84ddb18-c9fe-480e-a3f0-7207c5b1525b" elementFormDefault="qualified">
    <xsd:import namespace="http://schemas.microsoft.com/office/2006/documentManagement/types"/>
    <xsd:import namespace="http://schemas.microsoft.com/office/infopath/2007/PartnerControls"/>
    <xsd:element name="SharedWithUsers" ma:index="17"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hidden="true" ma:internalName="SharedWithDetails" ma:readOnly="true">
      <xsd:simpleType>
        <xsd:restriction base="dms:Note"/>
      </xsd:simpleType>
    </xsd:element>
    <xsd:element name="TaxCatchAll" ma:index="26" nillable="true" ma:displayName="Taxonomy Catch All Column" ma:hidden="true" ma:list="{d2c8834b-9d70-4846-ad9e-d6cf3354b8fa}" ma:internalName="TaxCatchAll" ma:showField="CatchAllData" ma:web="a84ddb18-c9fe-480e-a3f0-7207c5b1525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84ddb18-c9fe-480e-a3f0-7207c5b1525b">
      <UserInfo>
        <DisplayName>Chris Brown</DisplayName>
        <AccountId>12</AccountId>
        <AccountType/>
      </UserInfo>
    </SharedWithUsers>
    <Notes xmlns="5be7fc79-e7e9-4f99-ad30-a53159e6181c" xsi:nil="true"/>
    <Whatisit_x003f_ xmlns="5be7fc79-e7e9-4f99-ad30-a53159e6181c" xsi:nil="true"/>
    <Detail xmlns="5be7fc79-e7e9-4f99-ad30-a53159e6181c" xsi:nil="true"/>
    <lcf76f155ced4ddcb4097134ff3c332f xmlns="5be7fc79-e7e9-4f99-ad30-a53159e6181c">
      <Terms xmlns="http://schemas.microsoft.com/office/infopath/2007/PartnerControls"/>
    </lcf76f155ced4ddcb4097134ff3c332f>
    <TaxCatchAll xmlns="a84ddb18-c9fe-480e-a3f0-7207c5b1525b" xsi:nil="true"/>
  </documentManagement>
</p:properties>
</file>

<file path=customXml/itemProps1.xml><?xml version="1.0" encoding="utf-8"?>
<ds:datastoreItem xmlns:ds="http://schemas.openxmlformats.org/officeDocument/2006/customXml" ds:itemID="{6B77205A-7A58-4F9A-9A7F-12F8B1713624}">
  <ds:schemaRefs>
    <ds:schemaRef ds:uri="5be7fc79-e7e9-4f99-ad30-a53159e6181c"/>
    <ds:schemaRef ds:uri="a84ddb18-c9fe-480e-a3f0-7207c5b1525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60DA7AA-6F0D-42EF-A696-E583FF8858E9}">
  <ds:schemaRefs>
    <ds:schemaRef ds:uri="http://schemas.microsoft.com/sharepoint/v3/contenttype/forms"/>
  </ds:schemaRefs>
</ds:datastoreItem>
</file>

<file path=customXml/itemProps3.xml><?xml version="1.0" encoding="utf-8"?>
<ds:datastoreItem xmlns:ds="http://schemas.openxmlformats.org/officeDocument/2006/customXml" ds:itemID="{24D7820C-B568-41A0-BBB3-E5CCB7A6076D}">
  <ds:schemaRefs>
    <ds:schemaRef ds:uri="http://schemas.microsoft.com/office/2006/documentManagement/types"/>
    <ds:schemaRef ds:uri="http://schemas.microsoft.com/office/2006/metadata/properties"/>
    <ds:schemaRef ds:uri="http://www.w3.org/XML/1998/namespace"/>
    <ds:schemaRef ds:uri="5be7fc79-e7e9-4f99-ad30-a53159e6181c"/>
    <ds:schemaRef ds:uri="http://schemas.microsoft.com/office/infopath/2007/PartnerControls"/>
    <ds:schemaRef ds:uri="http://purl.org/dc/dcmitype/"/>
    <ds:schemaRef ds:uri="http://schemas.openxmlformats.org/package/2006/metadata/core-properties"/>
    <ds:schemaRef ds:uri="a84ddb18-c9fe-480e-a3f0-7207c5b1525b"/>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16</TotalTime>
  <Words>2398</Words>
  <Application>Microsoft Office PowerPoint</Application>
  <PresentationFormat>Widescreen</PresentationFormat>
  <Paragraphs>172</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Arial,Sans-Serif</vt:lpstr>
      <vt:lpstr>Calibri</vt:lpstr>
      <vt:lpstr>Calibri Light</vt:lpstr>
      <vt:lpstr>Verdana</vt:lpstr>
      <vt:lpstr>Office Theme</vt:lpstr>
      <vt:lpstr>PowerPoint Presentation</vt:lpstr>
      <vt:lpstr>PowerPoint Presentation</vt:lpstr>
      <vt:lpstr>Methodology T HAS CHANGED</vt:lpstr>
      <vt:lpstr>Key Findings</vt:lpstr>
      <vt:lpstr>Annual Appropriations How Much Money Does the Colorado State Government Appropriate?</vt:lpstr>
      <vt:lpstr>State Government Appropriations Flow of Tax Revenue from the Taxable Source to State Departments </vt:lpstr>
      <vt:lpstr>Colorado Total Appropriations by Fund Type in FY24</vt:lpstr>
      <vt:lpstr>Colorado Revenue Above and Below the TABOR Cap - FY23-FY26 – Units in Millions</vt:lpstr>
      <vt:lpstr>Annual Change in Operating Appropriations by Department From FY22 to the FY25 Governor's Budget Proposal – Units in Millions</vt:lpstr>
      <vt:lpstr>Annual Change in General Fund Appropriations by Department  From FY22 to the FY25 Governor's Budget Proposal – Units in Millions</vt:lpstr>
      <vt:lpstr>Total Appropriation to Each Department in FY24 – Units in Millions</vt:lpstr>
      <vt:lpstr>General Fund Appropriation to Each Department in FY24 – Units in Millions</vt:lpstr>
      <vt:lpstr>Total Appropriations by Department in FY04 and FY24 – Units in Millions</vt:lpstr>
      <vt:lpstr>General Fund Appropriations by Department in FY04 and FY24 – Units in Millions</vt:lpstr>
      <vt:lpstr>Colorado Full Time Employment(FTE) Growth by Department - Top and Bottom Four </vt:lpstr>
      <vt:lpstr>The Differences in the Share of Colorado's Total Appropriations </vt:lpstr>
      <vt:lpstr>The Differences in the Share of Colorado's General Fund Appropriations  </vt:lpstr>
      <vt:lpstr>Total State Appropriations per Coloradan  Appropriations are adjusted for population and inflation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Abigail Giannou</dc:creator>
  <cp:lastModifiedBy>Chris Brown</cp:lastModifiedBy>
  <cp:revision>4</cp:revision>
  <cp:lastPrinted>2020-11-20T18:24:23Z</cp:lastPrinted>
  <dcterms:created xsi:type="dcterms:W3CDTF">2020-11-02T16:26:06Z</dcterms:created>
  <dcterms:modified xsi:type="dcterms:W3CDTF">2023-12-08T20:26:11Z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0x0101001AD3FCC8141A9B41800C2BC72A5B1544</vt:lpwstr>
  </property>
  <property fmtid="{D5CDD505-2E9C-101B-9397-08002B2CF9AE}" pid="3" name="MediaServiceImageTags">
    <vt:lpwstr/>
  </property>
</Properties>
</file>