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555" r:id="rId5"/>
    <p:sldId id="525" r:id="rId6"/>
    <p:sldId id="545" r:id="rId7"/>
    <p:sldId id="546" r:id="rId8"/>
    <p:sldId id="547" r:id="rId9"/>
    <p:sldId id="548" r:id="rId10"/>
    <p:sldId id="550" r:id="rId11"/>
    <p:sldId id="551" r:id="rId12"/>
    <p:sldId id="552" r:id="rId13"/>
    <p:sldId id="553" r:id="rId14"/>
    <p:sldId id="55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24" userDrawn="1">
          <p15:clr>
            <a:srgbClr val="A4A3A4"/>
          </p15:clr>
        </p15:guide>
        <p15:guide id="2" pos="504" userDrawn="1">
          <p15:clr>
            <a:srgbClr val="A4A3A4"/>
          </p15:clr>
        </p15:guide>
        <p15:guide id="3" orient="horz" pos="35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3E240C-139B-9B11-B796-DD2D319B7171}" name="Cinamon Watson" initials="CW" userId="S::cinamon@csinstituteco.org::4a51bec8-c4c6-456d-9c6f-d682322942f1" providerId="AD"/>
  <p188:author id="{13461B1B-2171-BF71-005C-E4F001BDF6F6}" name="Kristin Strohm" initials="KS" userId="S::kristin@csinstituteco.org::f833bf5a-6814-4912-ad6b-480760054efd" providerId="AD"/>
  <p188:author id="{CF019A6C-15A3-6C34-929E-DEEF53E67C8D}" name="Chris Brown" initials="CB" userId="S::chris@csinstituteco.org::77a86164-88cc-4673-8d86-b96f4b66cc49" providerId="AD"/>
  <p188:author id="{EBB290E0-2AFD-2D6D-20BF-490C58524886}" name="Kelly Caufield" initials="KC" userId="S::kelly@csinstituteco.org::aa0a2f9a-155e-47b2-b35c-669e81522995" providerId="AD"/>
  <p188:author id="{B0DEA3F9-9EBC-4565-E41C-AD168B5FC833}" name="Cole Anderson" initials="CA" userId="S::cole@csinstituteco.org::5b237774-3bc4-46be-a1dc-01706111a72e" providerId="AD"/>
  <p188:author id="{AAF8ADFB-A38C-360E-CEFE-C3F8BF8ACDAB}" name="Brielle Mueller" initials="BM" userId="S::brielle@csinstituteco.org::2898460f-73be-490f-89d8-1c61536416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C379C-2C4D-4742-B860-F59258F2ED0A}" v="11" dt="2023-10-02T21:15:15.563"/>
    <p1510:client id="{D69C561E-8020-4F86-AD94-C5E3CA82604C}" v="28" dt="2023-10-02T19:09:08.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0442" autoAdjust="0"/>
  </p:normalViewPr>
  <p:slideViewPr>
    <p:cSldViewPr snapToGrid="0">
      <p:cViewPr varScale="1">
        <p:scale>
          <a:sx n="66" d="100"/>
          <a:sy n="66" d="100"/>
        </p:scale>
        <p:origin x="1301" y="62"/>
      </p:cViewPr>
      <p:guideLst>
        <p:guide pos="624"/>
        <p:guide pos="504"/>
        <p:guide orient="horz" pos="35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rown" userId="77a86164-88cc-4673-8d86-b96f4b66cc49" providerId="ADAL" clId="{D69C561E-8020-4F86-AD94-C5E3CA82604C}"/>
    <pc:docChg chg="custSel delSld modSld modMainMaster">
      <pc:chgData name="Chris Brown" userId="77a86164-88cc-4673-8d86-b96f4b66cc49" providerId="ADAL" clId="{D69C561E-8020-4F86-AD94-C5E3CA82604C}" dt="2023-10-02T19:14:14.962" v="1049" actId="113"/>
      <pc:docMkLst>
        <pc:docMk/>
      </pc:docMkLst>
      <pc:sldChg chg="modSp mod modNotesTx">
        <pc:chgData name="Chris Brown" userId="77a86164-88cc-4673-8d86-b96f4b66cc49" providerId="ADAL" clId="{D69C561E-8020-4F86-AD94-C5E3CA82604C}" dt="2023-10-02T19:12:47.339" v="1015" actId="113"/>
        <pc:sldMkLst>
          <pc:docMk/>
          <pc:sldMk cId="1933537224" sldId="525"/>
        </pc:sldMkLst>
        <pc:spChg chg="mod">
          <ac:chgData name="Chris Brown" userId="77a86164-88cc-4673-8d86-b96f4b66cc49" providerId="ADAL" clId="{D69C561E-8020-4F86-AD94-C5E3CA82604C}" dt="2023-10-02T19:12:47.339" v="1015" actId="113"/>
          <ac:spMkLst>
            <pc:docMk/>
            <pc:sldMk cId="1933537224" sldId="525"/>
            <ac:spMk id="2" creationId="{4A029A08-1042-08CB-8675-C64B779EFF40}"/>
          </ac:spMkLst>
        </pc:spChg>
        <pc:spChg chg="mod">
          <ac:chgData name="Chris Brown" userId="77a86164-88cc-4673-8d86-b96f4b66cc49" providerId="ADAL" clId="{D69C561E-8020-4F86-AD94-C5E3CA82604C}" dt="2023-10-02T19:05:10.126" v="973" actId="20577"/>
          <ac:spMkLst>
            <pc:docMk/>
            <pc:sldMk cId="1933537224" sldId="525"/>
            <ac:spMk id="16" creationId="{2F1C674D-88B5-F941-1950-889FF02E37BB}"/>
          </ac:spMkLst>
        </pc:spChg>
      </pc:sldChg>
      <pc:sldChg chg="modSp mod">
        <pc:chgData name="Chris Brown" userId="77a86164-88cc-4673-8d86-b96f4b66cc49" providerId="ADAL" clId="{D69C561E-8020-4F86-AD94-C5E3CA82604C}" dt="2023-10-02T19:12:53.956" v="1016" actId="113"/>
        <pc:sldMkLst>
          <pc:docMk/>
          <pc:sldMk cId="2027041212" sldId="545"/>
        </pc:sldMkLst>
        <pc:spChg chg="mod">
          <ac:chgData name="Chris Brown" userId="77a86164-88cc-4673-8d86-b96f4b66cc49" providerId="ADAL" clId="{D69C561E-8020-4F86-AD94-C5E3CA82604C}" dt="2023-10-02T19:12:53.956" v="1016" actId="113"/>
          <ac:spMkLst>
            <pc:docMk/>
            <pc:sldMk cId="2027041212" sldId="545"/>
            <ac:spMk id="2" creationId="{4A029A08-1042-08CB-8675-C64B779EFF40}"/>
          </ac:spMkLst>
        </pc:spChg>
      </pc:sldChg>
      <pc:sldChg chg="modSp mod">
        <pc:chgData name="Chris Brown" userId="77a86164-88cc-4673-8d86-b96f4b66cc49" providerId="ADAL" clId="{D69C561E-8020-4F86-AD94-C5E3CA82604C}" dt="2023-10-02T19:13:23.288" v="1040" actId="6549"/>
        <pc:sldMkLst>
          <pc:docMk/>
          <pc:sldMk cId="4094092836" sldId="546"/>
        </pc:sldMkLst>
        <pc:spChg chg="mod">
          <ac:chgData name="Chris Brown" userId="77a86164-88cc-4673-8d86-b96f4b66cc49" providerId="ADAL" clId="{D69C561E-8020-4F86-AD94-C5E3CA82604C}" dt="2023-10-02T19:13:23.288" v="1040" actId="6549"/>
          <ac:spMkLst>
            <pc:docMk/>
            <pc:sldMk cId="4094092836" sldId="546"/>
            <ac:spMk id="2" creationId="{4A029A08-1042-08CB-8675-C64B779EFF40}"/>
          </ac:spMkLst>
        </pc:spChg>
        <pc:spChg chg="mod">
          <ac:chgData name="Chris Brown" userId="77a86164-88cc-4673-8d86-b96f4b66cc49" providerId="ADAL" clId="{D69C561E-8020-4F86-AD94-C5E3CA82604C}" dt="2023-10-02T15:38:42.325" v="16" actId="20577"/>
          <ac:spMkLst>
            <pc:docMk/>
            <pc:sldMk cId="4094092836" sldId="546"/>
            <ac:spMk id="3" creationId="{0BB4E575-D36E-F4FA-B19C-21D4EAA0ADF7}"/>
          </ac:spMkLst>
        </pc:spChg>
      </pc:sldChg>
      <pc:sldChg chg="delSp mod">
        <pc:chgData name="Chris Brown" userId="77a86164-88cc-4673-8d86-b96f4b66cc49" providerId="ADAL" clId="{D69C561E-8020-4F86-AD94-C5E3CA82604C}" dt="2023-10-02T19:10:48.517" v="1009" actId="478"/>
        <pc:sldMkLst>
          <pc:docMk/>
          <pc:sldMk cId="3320513569" sldId="547"/>
        </pc:sldMkLst>
        <pc:spChg chg="del">
          <ac:chgData name="Chris Brown" userId="77a86164-88cc-4673-8d86-b96f4b66cc49" providerId="ADAL" clId="{D69C561E-8020-4F86-AD94-C5E3CA82604C}" dt="2023-10-02T19:10:48.517" v="1009" actId="478"/>
          <ac:spMkLst>
            <pc:docMk/>
            <pc:sldMk cId="3320513569" sldId="547"/>
            <ac:spMk id="2" creationId="{144DFDD8-F244-575C-ABBF-3B79F6E7D00A}"/>
          </ac:spMkLst>
        </pc:spChg>
      </pc:sldChg>
      <pc:sldChg chg="delSp mod">
        <pc:chgData name="Chris Brown" userId="77a86164-88cc-4673-8d86-b96f4b66cc49" providerId="ADAL" clId="{D69C561E-8020-4F86-AD94-C5E3CA82604C}" dt="2023-10-02T19:10:54.811" v="1010" actId="478"/>
        <pc:sldMkLst>
          <pc:docMk/>
          <pc:sldMk cId="2021164204" sldId="548"/>
        </pc:sldMkLst>
        <pc:spChg chg="del">
          <ac:chgData name="Chris Brown" userId="77a86164-88cc-4673-8d86-b96f4b66cc49" providerId="ADAL" clId="{D69C561E-8020-4F86-AD94-C5E3CA82604C}" dt="2023-10-02T19:10:54.811" v="1010" actId="478"/>
          <ac:spMkLst>
            <pc:docMk/>
            <pc:sldMk cId="2021164204" sldId="548"/>
            <ac:spMk id="2" creationId="{144DFDD8-F244-575C-ABBF-3B79F6E7D00A}"/>
          </ac:spMkLst>
        </pc:spChg>
      </pc:sldChg>
      <pc:sldChg chg="del">
        <pc:chgData name="Chris Brown" userId="77a86164-88cc-4673-8d86-b96f4b66cc49" providerId="ADAL" clId="{D69C561E-8020-4F86-AD94-C5E3CA82604C}" dt="2023-10-02T19:07:06.228" v="979" actId="47"/>
        <pc:sldMkLst>
          <pc:docMk/>
          <pc:sldMk cId="1102834476" sldId="549"/>
        </pc:sldMkLst>
      </pc:sldChg>
      <pc:sldChg chg="modSp mod">
        <pc:chgData name="Chris Brown" userId="77a86164-88cc-4673-8d86-b96f4b66cc49" providerId="ADAL" clId="{D69C561E-8020-4F86-AD94-C5E3CA82604C}" dt="2023-10-02T19:13:30.702" v="1041" actId="113"/>
        <pc:sldMkLst>
          <pc:docMk/>
          <pc:sldMk cId="3055765248" sldId="550"/>
        </pc:sldMkLst>
        <pc:spChg chg="mod">
          <ac:chgData name="Chris Brown" userId="77a86164-88cc-4673-8d86-b96f4b66cc49" providerId="ADAL" clId="{D69C561E-8020-4F86-AD94-C5E3CA82604C}" dt="2023-10-02T19:13:30.702" v="1041" actId="113"/>
          <ac:spMkLst>
            <pc:docMk/>
            <pc:sldMk cId="3055765248" sldId="550"/>
            <ac:spMk id="2" creationId="{144DFDD8-F244-575C-ABBF-3B79F6E7D00A}"/>
          </ac:spMkLst>
        </pc:spChg>
        <pc:spChg chg="mod">
          <ac:chgData name="Chris Brown" userId="77a86164-88cc-4673-8d86-b96f4b66cc49" providerId="ADAL" clId="{D69C561E-8020-4F86-AD94-C5E3CA82604C}" dt="2023-10-02T19:06:36.453" v="975" actId="113"/>
          <ac:spMkLst>
            <pc:docMk/>
            <pc:sldMk cId="3055765248" sldId="550"/>
            <ac:spMk id="6" creationId="{BE3B0D3F-A07A-C84D-19B2-0A6FBF4D1FA9}"/>
          </ac:spMkLst>
        </pc:spChg>
        <pc:picChg chg="mod">
          <ac:chgData name="Chris Brown" userId="77a86164-88cc-4673-8d86-b96f4b66cc49" providerId="ADAL" clId="{D69C561E-8020-4F86-AD94-C5E3CA82604C}" dt="2023-10-02T15:39:41.691" v="19" actId="1076"/>
          <ac:picMkLst>
            <pc:docMk/>
            <pc:sldMk cId="3055765248" sldId="550"/>
            <ac:picMk id="7" creationId="{D85A1DF1-10FE-7379-BA93-B5178107F91F}"/>
          </ac:picMkLst>
        </pc:picChg>
      </pc:sldChg>
      <pc:sldChg chg="modSp mod">
        <pc:chgData name="Chris Brown" userId="77a86164-88cc-4673-8d86-b96f4b66cc49" providerId="ADAL" clId="{D69C561E-8020-4F86-AD94-C5E3CA82604C}" dt="2023-10-02T19:13:41.737" v="1043" actId="14100"/>
        <pc:sldMkLst>
          <pc:docMk/>
          <pc:sldMk cId="749620020" sldId="551"/>
        </pc:sldMkLst>
        <pc:spChg chg="mod">
          <ac:chgData name="Chris Brown" userId="77a86164-88cc-4673-8d86-b96f4b66cc49" providerId="ADAL" clId="{D69C561E-8020-4F86-AD94-C5E3CA82604C}" dt="2023-10-02T19:13:41.737" v="1043" actId="14100"/>
          <ac:spMkLst>
            <pc:docMk/>
            <pc:sldMk cId="749620020" sldId="551"/>
            <ac:spMk id="2" creationId="{144DFDD8-F244-575C-ABBF-3B79F6E7D00A}"/>
          </ac:spMkLst>
        </pc:spChg>
      </pc:sldChg>
      <pc:sldChg chg="modSp mod">
        <pc:chgData name="Chris Brown" userId="77a86164-88cc-4673-8d86-b96f4b66cc49" providerId="ADAL" clId="{D69C561E-8020-4F86-AD94-C5E3CA82604C}" dt="2023-10-02T19:14:00.688" v="1048" actId="27636"/>
        <pc:sldMkLst>
          <pc:docMk/>
          <pc:sldMk cId="134074657" sldId="552"/>
        </pc:sldMkLst>
        <pc:spChg chg="mod">
          <ac:chgData name="Chris Brown" userId="77a86164-88cc-4673-8d86-b96f4b66cc49" providerId="ADAL" clId="{D69C561E-8020-4F86-AD94-C5E3CA82604C}" dt="2023-10-02T19:14:00.688" v="1048" actId="27636"/>
          <ac:spMkLst>
            <pc:docMk/>
            <pc:sldMk cId="134074657" sldId="552"/>
            <ac:spMk id="2" creationId="{144DFDD8-F244-575C-ABBF-3B79F6E7D00A}"/>
          </ac:spMkLst>
        </pc:spChg>
        <pc:spChg chg="mod">
          <ac:chgData name="Chris Brown" userId="77a86164-88cc-4673-8d86-b96f4b66cc49" providerId="ADAL" clId="{D69C561E-8020-4F86-AD94-C5E3CA82604C}" dt="2023-10-02T19:12:17.014" v="1014" actId="20577"/>
          <ac:spMkLst>
            <pc:docMk/>
            <pc:sldMk cId="134074657" sldId="552"/>
            <ac:spMk id="6" creationId="{BE3B0D3F-A07A-C84D-19B2-0A6FBF4D1FA9}"/>
          </ac:spMkLst>
        </pc:spChg>
      </pc:sldChg>
      <pc:sldChg chg="addSp modSp mod">
        <pc:chgData name="Chris Brown" userId="77a86164-88cc-4673-8d86-b96f4b66cc49" providerId="ADAL" clId="{D69C561E-8020-4F86-AD94-C5E3CA82604C}" dt="2023-10-02T19:14:14.962" v="1049" actId="113"/>
        <pc:sldMkLst>
          <pc:docMk/>
          <pc:sldMk cId="153984519" sldId="553"/>
        </pc:sldMkLst>
        <pc:spChg chg="mod">
          <ac:chgData name="Chris Brown" userId="77a86164-88cc-4673-8d86-b96f4b66cc49" providerId="ADAL" clId="{D69C561E-8020-4F86-AD94-C5E3CA82604C}" dt="2023-10-02T19:14:14.962" v="1049" actId="113"/>
          <ac:spMkLst>
            <pc:docMk/>
            <pc:sldMk cId="153984519" sldId="553"/>
            <ac:spMk id="2" creationId="{4A029A08-1042-08CB-8675-C64B779EFF40}"/>
          </ac:spMkLst>
        </pc:spChg>
        <pc:spChg chg="mod">
          <ac:chgData name="Chris Brown" userId="77a86164-88cc-4673-8d86-b96f4b66cc49" providerId="ADAL" clId="{D69C561E-8020-4F86-AD94-C5E3CA82604C}" dt="2023-10-02T19:09:41.600" v="997" actId="1076"/>
          <ac:spMkLst>
            <pc:docMk/>
            <pc:sldMk cId="153984519" sldId="553"/>
            <ac:spMk id="4" creationId="{EA9BF59C-1FDD-BB35-B503-E6CB83D5C994}"/>
          </ac:spMkLst>
        </pc:spChg>
        <pc:spChg chg="mod">
          <ac:chgData name="Chris Brown" userId="77a86164-88cc-4673-8d86-b96f4b66cc49" providerId="ADAL" clId="{D69C561E-8020-4F86-AD94-C5E3CA82604C}" dt="2023-10-02T19:09:45.186" v="998" actId="1076"/>
          <ac:spMkLst>
            <pc:docMk/>
            <pc:sldMk cId="153984519" sldId="553"/>
            <ac:spMk id="9" creationId="{B28FACB0-070E-6F3B-D2B4-C62DA0D2DDE9}"/>
          </ac:spMkLst>
        </pc:spChg>
        <pc:spChg chg="add mod">
          <ac:chgData name="Chris Brown" userId="77a86164-88cc-4673-8d86-b96f4b66cc49" providerId="ADAL" clId="{D69C561E-8020-4F86-AD94-C5E3CA82604C}" dt="2023-10-02T19:08:55.873" v="992" actId="1076"/>
          <ac:spMkLst>
            <pc:docMk/>
            <pc:sldMk cId="153984519" sldId="553"/>
            <ac:spMk id="10" creationId="{A55CE9A3-097B-A51B-9F54-C256259047FB}"/>
          </ac:spMkLst>
        </pc:spChg>
        <pc:spChg chg="add mod">
          <ac:chgData name="Chris Brown" userId="77a86164-88cc-4673-8d86-b96f4b66cc49" providerId="ADAL" clId="{D69C561E-8020-4F86-AD94-C5E3CA82604C}" dt="2023-10-02T19:09:03.413" v="993" actId="1076"/>
          <ac:spMkLst>
            <pc:docMk/>
            <pc:sldMk cId="153984519" sldId="553"/>
            <ac:spMk id="11" creationId="{5521F086-F3AF-DB2C-9070-62315F460FDF}"/>
          </ac:spMkLst>
        </pc:spChg>
        <pc:spChg chg="add mod">
          <ac:chgData name="Chris Brown" userId="77a86164-88cc-4673-8d86-b96f4b66cc49" providerId="ADAL" clId="{D69C561E-8020-4F86-AD94-C5E3CA82604C}" dt="2023-10-02T19:10:10.615" v="1007" actId="113"/>
          <ac:spMkLst>
            <pc:docMk/>
            <pc:sldMk cId="153984519" sldId="553"/>
            <ac:spMk id="13" creationId="{6F61CF5A-2DB6-84CC-FFA6-6E346AB65616}"/>
          </ac:spMkLst>
        </pc:spChg>
        <pc:picChg chg="mod">
          <ac:chgData name="Chris Brown" userId="77a86164-88cc-4673-8d86-b96f4b66cc49" providerId="ADAL" clId="{D69C561E-8020-4F86-AD94-C5E3CA82604C}" dt="2023-10-02T19:08:51.940" v="991" actId="1076"/>
          <ac:picMkLst>
            <pc:docMk/>
            <pc:sldMk cId="153984519" sldId="553"/>
            <ac:picMk id="3" creationId="{1626F0DF-8C51-17AC-5595-F44DDB5C11E6}"/>
          </ac:picMkLst>
        </pc:picChg>
        <pc:picChg chg="mod">
          <ac:chgData name="Chris Brown" userId="77a86164-88cc-4673-8d86-b96f4b66cc49" providerId="ADAL" clId="{D69C561E-8020-4F86-AD94-C5E3CA82604C}" dt="2023-10-02T19:08:37.343" v="986" actId="1076"/>
          <ac:picMkLst>
            <pc:docMk/>
            <pc:sldMk cId="153984519" sldId="553"/>
            <ac:picMk id="12" creationId="{4CD168B7-0BEB-02DE-52F6-9F412B1A9630}"/>
          </ac:picMkLst>
        </pc:picChg>
      </pc:sldChg>
      <pc:sldChg chg="delSp mod">
        <pc:chgData name="Chris Brown" userId="77a86164-88cc-4673-8d86-b96f4b66cc49" providerId="ADAL" clId="{D69C561E-8020-4F86-AD94-C5E3CA82604C}" dt="2023-10-02T15:06:41.751" v="0" actId="478"/>
        <pc:sldMkLst>
          <pc:docMk/>
          <pc:sldMk cId="1327989899" sldId="555"/>
        </pc:sldMkLst>
        <pc:spChg chg="del">
          <ac:chgData name="Chris Brown" userId="77a86164-88cc-4673-8d86-b96f4b66cc49" providerId="ADAL" clId="{D69C561E-8020-4F86-AD94-C5E3CA82604C}" dt="2023-10-02T15:06:41.751" v="0" actId="478"/>
          <ac:spMkLst>
            <pc:docMk/>
            <pc:sldMk cId="1327989899" sldId="555"/>
            <ac:spMk id="2" creationId="{2A46C67A-C089-2B1A-8D5E-F4EDC274D0D4}"/>
          </ac:spMkLst>
        </pc:spChg>
      </pc:sldChg>
      <pc:sldChg chg="modSp mod">
        <pc:chgData name="Chris Brown" userId="77a86164-88cc-4673-8d86-b96f4b66cc49" providerId="ADAL" clId="{D69C561E-8020-4F86-AD94-C5E3CA82604C}" dt="2023-10-02T15:34:55.818" v="14" actId="20577"/>
        <pc:sldMkLst>
          <pc:docMk/>
          <pc:sldMk cId="2936347934" sldId="556"/>
        </pc:sldMkLst>
        <pc:spChg chg="mod">
          <ac:chgData name="Chris Brown" userId="77a86164-88cc-4673-8d86-b96f4b66cc49" providerId="ADAL" clId="{D69C561E-8020-4F86-AD94-C5E3CA82604C}" dt="2023-10-02T15:34:55.818" v="14" actId="20577"/>
          <ac:spMkLst>
            <pc:docMk/>
            <pc:sldMk cId="2936347934" sldId="556"/>
            <ac:spMk id="32" creationId="{6F2FF73E-B885-8FAB-FA41-E27345451DB5}"/>
          </ac:spMkLst>
        </pc:spChg>
      </pc:sldChg>
      <pc:sldMasterChg chg="delSp mod">
        <pc:chgData name="Chris Brown" userId="77a86164-88cc-4673-8d86-b96f4b66cc49" providerId="ADAL" clId="{D69C561E-8020-4F86-AD94-C5E3CA82604C}" dt="2023-10-02T15:33:54.626" v="5" actId="478"/>
        <pc:sldMasterMkLst>
          <pc:docMk/>
          <pc:sldMasterMk cId="2210821775" sldId="2147483648"/>
        </pc:sldMasterMkLst>
        <pc:spChg chg="del">
          <ac:chgData name="Chris Brown" userId="77a86164-88cc-4673-8d86-b96f4b66cc49" providerId="ADAL" clId="{D69C561E-8020-4F86-AD94-C5E3CA82604C}" dt="2023-10-02T15:33:54.626" v="5" actId="478"/>
          <ac:spMkLst>
            <pc:docMk/>
            <pc:sldMasterMk cId="2210821775" sldId="2147483648"/>
            <ac:spMk id="4" creationId="{D818B8CF-3961-4CE3-8D46-EACA6981CCFB}"/>
          </ac:spMkLst>
        </pc:spChg>
      </pc:sldMasterChg>
    </pc:docChg>
  </pc:docChgLst>
  <pc:docChgLst>
    <pc:chgData name="Kelly Caufield" userId="aa0a2f9a-155e-47b2-b35c-669e81522995" providerId="ADAL" clId="{84FC379C-2C4D-4742-B860-F59258F2ED0A}"/>
    <pc:docChg chg="undo custSel modSld">
      <pc:chgData name="Kelly Caufield" userId="aa0a2f9a-155e-47b2-b35c-669e81522995" providerId="ADAL" clId="{84FC379C-2C4D-4742-B860-F59258F2ED0A}" dt="2023-10-02T21:15:19.723" v="40" actId="1076"/>
      <pc:docMkLst>
        <pc:docMk/>
      </pc:docMkLst>
      <pc:sldChg chg="addSp modSp mod">
        <pc:chgData name="Kelly Caufield" userId="aa0a2f9a-155e-47b2-b35c-669e81522995" providerId="ADAL" clId="{84FC379C-2C4D-4742-B860-F59258F2ED0A}" dt="2023-10-02T21:14:05.455" v="6" actId="1076"/>
        <pc:sldMkLst>
          <pc:docMk/>
          <pc:sldMk cId="1933537224" sldId="525"/>
        </pc:sldMkLst>
        <pc:picChg chg="add mod">
          <ac:chgData name="Kelly Caufield" userId="aa0a2f9a-155e-47b2-b35c-669e81522995" providerId="ADAL" clId="{84FC379C-2C4D-4742-B860-F59258F2ED0A}" dt="2023-10-02T21:14:05.455" v="6" actId="1076"/>
          <ac:picMkLst>
            <pc:docMk/>
            <pc:sldMk cId="1933537224" sldId="525"/>
            <ac:picMk id="8" creationId="{091A291C-5A73-84BD-3DE2-A73BFFEB627E}"/>
          </ac:picMkLst>
        </pc:picChg>
      </pc:sldChg>
      <pc:sldChg chg="addSp modSp mod">
        <pc:chgData name="Kelly Caufield" userId="aa0a2f9a-155e-47b2-b35c-669e81522995" providerId="ADAL" clId="{84FC379C-2C4D-4742-B860-F59258F2ED0A}" dt="2023-10-02T21:14:13.023" v="10" actId="1076"/>
        <pc:sldMkLst>
          <pc:docMk/>
          <pc:sldMk cId="2027041212" sldId="545"/>
        </pc:sldMkLst>
        <pc:picChg chg="add mod">
          <ac:chgData name="Kelly Caufield" userId="aa0a2f9a-155e-47b2-b35c-669e81522995" providerId="ADAL" clId="{84FC379C-2C4D-4742-B860-F59258F2ED0A}" dt="2023-10-02T21:14:13.023" v="10" actId="1076"/>
          <ac:picMkLst>
            <pc:docMk/>
            <pc:sldMk cId="2027041212" sldId="545"/>
            <ac:picMk id="9" creationId="{914DE6B0-BBFC-520B-9D5A-07616A453729}"/>
          </ac:picMkLst>
        </pc:picChg>
      </pc:sldChg>
      <pc:sldChg chg="addSp modSp mod">
        <pc:chgData name="Kelly Caufield" userId="aa0a2f9a-155e-47b2-b35c-669e81522995" providerId="ADAL" clId="{84FC379C-2C4D-4742-B860-F59258F2ED0A}" dt="2023-10-02T21:14:21.088" v="14" actId="1076"/>
        <pc:sldMkLst>
          <pc:docMk/>
          <pc:sldMk cId="4094092836" sldId="546"/>
        </pc:sldMkLst>
        <pc:picChg chg="add mod">
          <ac:chgData name="Kelly Caufield" userId="aa0a2f9a-155e-47b2-b35c-669e81522995" providerId="ADAL" clId="{84FC379C-2C4D-4742-B860-F59258F2ED0A}" dt="2023-10-02T21:14:21.088" v="14" actId="1076"/>
          <ac:picMkLst>
            <pc:docMk/>
            <pc:sldMk cId="4094092836" sldId="546"/>
            <ac:picMk id="10" creationId="{63E1172B-BA74-257E-6B80-B65404B7ABBC}"/>
          </ac:picMkLst>
        </pc:picChg>
      </pc:sldChg>
      <pc:sldChg chg="addSp modSp mod">
        <pc:chgData name="Kelly Caufield" userId="aa0a2f9a-155e-47b2-b35c-669e81522995" providerId="ADAL" clId="{84FC379C-2C4D-4742-B860-F59258F2ED0A}" dt="2023-10-02T21:14:32.047" v="20" actId="1076"/>
        <pc:sldMkLst>
          <pc:docMk/>
          <pc:sldMk cId="3320513569" sldId="547"/>
        </pc:sldMkLst>
        <pc:spChg chg="mod">
          <ac:chgData name="Kelly Caufield" userId="aa0a2f9a-155e-47b2-b35c-669e81522995" providerId="ADAL" clId="{84FC379C-2C4D-4742-B860-F59258F2ED0A}" dt="2023-10-02T21:14:28.226" v="18" actId="1076"/>
          <ac:spMkLst>
            <pc:docMk/>
            <pc:sldMk cId="3320513569" sldId="547"/>
            <ac:spMk id="12" creationId="{2242FEB3-C20F-CB50-80E8-E613DDA8B425}"/>
          </ac:spMkLst>
        </pc:spChg>
        <pc:picChg chg="add mod">
          <ac:chgData name="Kelly Caufield" userId="aa0a2f9a-155e-47b2-b35c-669e81522995" providerId="ADAL" clId="{84FC379C-2C4D-4742-B860-F59258F2ED0A}" dt="2023-10-02T21:14:32.047" v="20" actId="1076"/>
          <ac:picMkLst>
            <pc:docMk/>
            <pc:sldMk cId="3320513569" sldId="547"/>
            <ac:picMk id="7" creationId="{F9E8E966-030B-DDB6-E88F-3B78F700CCF1}"/>
          </ac:picMkLst>
        </pc:picChg>
      </pc:sldChg>
      <pc:sldChg chg="addSp modSp mod">
        <pc:chgData name="Kelly Caufield" userId="aa0a2f9a-155e-47b2-b35c-669e81522995" providerId="ADAL" clId="{84FC379C-2C4D-4742-B860-F59258F2ED0A}" dt="2023-10-02T21:14:38.922" v="23" actId="1076"/>
        <pc:sldMkLst>
          <pc:docMk/>
          <pc:sldMk cId="2021164204" sldId="548"/>
        </pc:sldMkLst>
        <pc:picChg chg="add mod">
          <ac:chgData name="Kelly Caufield" userId="aa0a2f9a-155e-47b2-b35c-669e81522995" providerId="ADAL" clId="{84FC379C-2C4D-4742-B860-F59258F2ED0A}" dt="2023-10-02T21:14:38.922" v="23" actId="1076"/>
          <ac:picMkLst>
            <pc:docMk/>
            <pc:sldMk cId="2021164204" sldId="548"/>
            <ac:picMk id="7" creationId="{DA8B6E30-292A-E25D-1799-EE2DFF46E04C}"/>
          </ac:picMkLst>
        </pc:picChg>
      </pc:sldChg>
      <pc:sldChg chg="addSp modSp mod">
        <pc:chgData name="Kelly Caufield" userId="aa0a2f9a-155e-47b2-b35c-669e81522995" providerId="ADAL" clId="{84FC379C-2C4D-4742-B860-F59258F2ED0A}" dt="2023-10-02T21:14:46.126" v="27" actId="1076"/>
        <pc:sldMkLst>
          <pc:docMk/>
          <pc:sldMk cId="3055765248" sldId="550"/>
        </pc:sldMkLst>
        <pc:picChg chg="add mod">
          <ac:chgData name="Kelly Caufield" userId="aa0a2f9a-155e-47b2-b35c-669e81522995" providerId="ADAL" clId="{84FC379C-2C4D-4742-B860-F59258F2ED0A}" dt="2023-10-02T21:14:46.126" v="27" actId="1076"/>
          <ac:picMkLst>
            <pc:docMk/>
            <pc:sldMk cId="3055765248" sldId="550"/>
            <ac:picMk id="9" creationId="{E1E45550-DBD7-9990-7C26-1F7A57047286}"/>
          </ac:picMkLst>
        </pc:picChg>
      </pc:sldChg>
      <pc:sldChg chg="addSp modSp mod">
        <pc:chgData name="Kelly Caufield" userId="aa0a2f9a-155e-47b2-b35c-669e81522995" providerId="ADAL" clId="{84FC379C-2C4D-4742-B860-F59258F2ED0A}" dt="2023-10-02T21:14:53.018" v="30" actId="1076"/>
        <pc:sldMkLst>
          <pc:docMk/>
          <pc:sldMk cId="749620020" sldId="551"/>
        </pc:sldMkLst>
        <pc:spChg chg="mod">
          <ac:chgData name="Kelly Caufield" userId="aa0a2f9a-155e-47b2-b35c-669e81522995" providerId="ADAL" clId="{84FC379C-2C4D-4742-B860-F59258F2ED0A}" dt="2023-10-02T21:10:43.093" v="0" actId="20577"/>
          <ac:spMkLst>
            <pc:docMk/>
            <pc:sldMk cId="749620020" sldId="551"/>
            <ac:spMk id="6" creationId="{BE3B0D3F-A07A-C84D-19B2-0A6FBF4D1FA9}"/>
          </ac:spMkLst>
        </pc:spChg>
        <pc:picChg chg="add mod">
          <ac:chgData name="Kelly Caufield" userId="aa0a2f9a-155e-47b2-b35c-669e81522995" providerId="ADAL" clId="{84FC379C-2C4D-4742-B860-F59258F2ED0A}" dt="2023-10-02T21:14:53.018" v="30" actId="1076"/>
          <ac:picMkLst>
            <pc:docMk/>
            <pc:sldMk cId="749620020" sldId="551"/>
            <ac:picMk id="9" creationId="{EEAEDDF3-D1D5-B7A5-BBE3-D9022EAEE497}"/>
          </ac:picMkLst>
        </pc:picChg>
      </pc:sldChg>
      <pc:sldChg chg="addSp modSp mod">
        <pc:chgData name="Kelly Caufield" userId="aa0a2f9a-155e-47b2-b35c-669e81522995" providerId="ADAL" clId="{84FC379C-2C4D-4742-B860-F59258F2ED0A}" dt="2023-10-02T21:15:02.718" v="33" actId="1076"/>
        <pc:sldMkLst>
          <pc:docMk/>
          <pc:sldMk cId="134074657" sldId="552"/>
        </pc:sldMkLst>
        <pc:picChg chg="add mod">
          <ac:chgData name="Kelly Caufield" userId="aa0a2f9a-155e-47b2-b35c-669e81522995" providerId="ADAL" clId="{84FC379C-2C4D-4742-B860-F59258F2ED0A}" dt="2023-10-02T21:15:02.718" v="33" actId="1076"/>
          <ac:picMkLst>
            <pc:docMk/>
            <pc:sldMk cId="134074657" sldId="552"/>
            <ac:picMk id="9" creationId="{374097C3-38A6-3069-2482-9C5B30C48E85}"/>
          </ac:picMkLst>
        </pc:picChg>
      </pc:sldChg>
      <pc:sldChg chg="addSp modSp mod">
        <pc:chgData name="Kelly Caufield" userId="aa0a2f9a-155e-47b2-b35c-669e81522995" providerId="ADAL" clId="{84FC379C-2C4D-4742-B860-F59258F2ED0A}" dt="2023-10-02T21:15:10.268" v="36" actId="1076"/>
        <pc:sldMkLst>
          <pc:docMk/>
          <pc:sldMk cId="153984519" sldId="553"/>
        </pc:sldMkLst>
        <pc:picChg chg="add mod">
          <ac:chgData name="Kelly Caufield" userId="aa0a2f9a-155e-47b2-b35c-669e81522995" providerId="ADAL" clId="{84FC379C-2C4D-4742-B860-F59258F2ED0A}" dt="2023-10-02T21:15:10.268" v="36" actId="1076"/>
          <ac:picMkLst>
            <pc:docMk/>
            <pc:sldMk cId="153984519" sldId="553"/>
            <ac:picMk id="15" creationId="{13B7F16A-21B0-BADC-2C84-376A5366E030}"/>
          </ac:picMkLst>
        </pc:picChg>
      </pc:sldChg>
      <pc:sldChg chg="addSp modSp mod">
        <pc:chgData name="Kelly Caufield" userId="aa0a2f9a-155e-47b2-b35c-669e81522995" providerId="ADAL" clId="{84FC379C-2C4D-4742-B860-F59258F2ED0A}" dt="2023-10-02T21:13:58.044" v="4" actId="1076"/>
        <pc:sldMkLst>
          <pc:docMk/>
          <pc:sldMk cId="1327989899" sldId="555"/>
        </pc:sldMkLst>
        <pc:picChg chg="add mod">
          <ac:chgData name="Kelly Caufield" userId="aa0a2f9a-155e-47b2-b35c-669e81522995" providerId="ADAL" clId="{84FC379C-2C4D-4742-B860-F59258F2ED0A}" dt="2023-10-02T21:13:58.044" v="4" actId="1076"/>
          <ac:picMkLst>
            <pc:docMk/>
            <pc:sldMk cId="1327989899" sldId="555"/>
            <ac:picMk id="3" creationId="{2054DBD6-342B-141C-A7D5-F6F8A0EC204B}"/>
          </ac:picMkLst>
        </pc:picChg>
      </pc:sldChg>
      <pc:sldChg chg="addSp modSp mod">
        <pc:chgData name="Kelly Caufield" userId="aa0a2f9a-155e-47b2-b35c-669e81522995" providerId="ADAL" clId="{84FC379C-2C4D-4742-B860-F59258F2ED0A}" dt="2023-10-02T21:15:19.723" v="40" actId="1076"/>
        <pc:sldMkLst>
          <pc:docMk/>
          <pc:sldMk cId="2936347934" sldId="556"/>
        </pc:sldMkLst>
        <pc:picChg chg="add mod">
          <ac:chgData name="Kelly Caufield" userId="aa0a2f9a-155e-47b2-b35c-669e81522995" providerId="ADAL" clId="{84FC379C-2C4D-4742-B860-F59258F2ED0A}" dt="2023-10-02T21:15:19.723" v="40" actId="1076"/>
          <ac:picMkLst>
            <pc:docMk/>
            <pc:sldMk cId="2936347934" sldId="556"/>
            <ac:picMk id="8" creationId="{F82ECDA3-5BCC-781E-2F0B-88EC6AF5130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383E6-0FEE-4847-93BB-AFEBE5F337AC}"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B7AE0-FD50-9244-BA5E-D7D8742AD13F}" type="slidenum">
              <a:rPr lang="en-US" smtClean="0"/>
              <a:t>‹#›</a:t>
            </a:fld>
            <a:endParaRPr lang="en-US"/>
          </a:p>
        </p:txBody>
      </p:sp>
    </p:spTree>
    <p:extLst>
      <p:ext uri="{BB962C8B-B14F-4D97-AF65-F5344CB8AC3E}">
        <p14:creationId xmlns:p14="http://schemas.microsoft.com/office/powerpoint/2010/main" val="3937255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B7AE0-FD50-9244-BA5E-D7D8742AD13F}" type="slidenum">
              <a:rPr lang="en-US" smtClean="0"/>
              <a:t>2</a:t>
            </a:fld>
            <a:endParaRPr lang="en-US"/>
          </a:p>
        </p:txBody>
      </p:sp>
    </p:spTree>
    <p:extLst>
      <p:ext uri="{BB962C8B-B14F-4D97-AF65-F5344CB8AC3E}">
        <p14:creationId xmlns:p14="http://schemas.microsoft.com/office/powerpoint/2010/main" val="53353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B7AE0-FD50-9244-BA5E-D7D8742AD13F}" type="slidenum">
              <a:rPr lang="en-US" smtClean="0"/>
              <a:t>4</a:t>
            </a:fld>
            <a:endParaRPr lang="en-US"/>
          </a:p>
        </p:txBody>
      </p:sp>
    </p:spTree>
    <p:extLst>
      <p:ext uri="{BB962C8B-B14F-4D97-AF65-F5344CB8AC3E}">
        <p14:creationId xmlns:p14="http://schemas.microsoft.com/office/powerpoint/2010/main" val="129675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Roads, parks, land use, patrol, </a:t>
            </a:r>
          </a:p>
          <a:p>
            <a:endParaRPr lang="en-US" dirty="0"/>
          </a:p>
          <a:p>
            <a:r>
              <a:rPr lang="en-US" dirty="0"/>
              <a:t>Human services, public health, p</a:t>
            </a:r>
          </a:p>
        </p:txBody>
      </p:sp>
      <p:sp>
        <p:nvSpPr>
          <p:cNvPr id="4" name="Slide Number Placeholder 3"/>
          <p:cNvSpPr>
            <a:spLocks noGrp="1"/>
          </p:cNvSpPr>
          <p:nvPr>
            <p:ph type="sldNum" sz="quarter" idx="5"/>
          </p:nvPr>
        </p:nvSpPr>
        <p:spPr/>
        <p:txBody>
          <a:bodyPr/>
          <a:lstStyle/>
          <a:p>
            <a:fld id="{FE7B7AE0-FD50-9244-BA5E-D7D8742AD13F}" type="slidenum">
              <a:rPr lang="en-US" smtClean="0"/>
              <a:t>7</a:t>
            </a:fld>
            <a:endParaRPr lang="en-US"/>
          </a:p>
        </p:txBody>
      </p:sp>
    </p:spTree>
    <p:extLst>
      <p:ext uri="{BB962C8B-B14F-4D97-AF65-F5344CB8AC3E}">
        <p14:creationId xmlns:p14="http://schemas.microsoft.com/office/powerpoint/2010/main" val="1149497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cityscape with buildings and trees&#10;&#10;Description automatically generated">
            <a:extLst>
              <a:ext uri="{FF2B5EF4-FFF2-40B4-BE49-F238E27FC236}">
                <a16:creationId xmlns:a16="http://schemas.microsoft.com/office/drawing/2014/main" id="{4C8EE37D-1BC1-F1CD-8DD0-28C9351AC0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184" t="42303" r="40303"/>
          <a:stretch/>
        </p:blipFill>
        <p:spPr>
          <a:xfrm>
            <a:off x="5440862" y="0"/>
            <a:ext cx="6751138" cy="5704127"/>
          </a:xfrm>
          <a:prstGeom prst="rect">
            <a:avLst/>
          </a:prstGeom>
        </p:spPr>
      </p:pic>
      <p:pic>
        <p:nvPicPr>
          <p:cNvPr id="15" name="Picture 14" descr="Shape&#10;&#10;Description automatically generated">
            <a:extLst>
              <a:ext uri="{FF2B5EF4-FFF2-40B4-BE49-F238E27FC236}">
                <a16:creationId xmlns:a16="http://schemas.microsoft.com/office/drawing/2014/main" id="{A65FD212-0925-5FE6-5021-CB19CC2B9B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36"/>
          <a:stretch/>
        </p:blipFill>
        <p:spPr>
          <a:xfrm>
            <a:off x="0" y="0"/>
            <a:ext cx="12192000" cy="6858000"/>
          </a:xfrm>
          <a:prstGeom prst="rect">
            <a:avLst/>
          </a:prstGeom>
        </p:spPr>
      </p:pic>
      <p:pic>
        <p:nvPicPr>
          <p:cNvPr id="16" name="Picture 15" descr="A close up of a sign&#10;&#10;Description automatically generated">
            <a:extLst>
              <a:ext uri="{FF2B5EF4-FFF2-40B4-BE49-F238E27FC236}">
                <a16:creationId xmlns:a16="http://schemas.microsoft.com/office/drawing/2014/main" id="{A88DDF74-AEA7-3D60-7F0C-9098DCF7DC01}"/>
              </a:ext>
            </a:extLst>
          </p:cNvPr>
          <p:cNvPicPr>
            <a:picLocks noChangeAspect="1"/>
          </p:cNvPicPr>
          <p:nvPr userDrawn="1"/>
        </p:nvPicPr>
        <p:blipFill>
          <a:blip r:embed="rId4"/>
          <a:stretch>
            <a:fillRect/>
          </a:stretch>
        </p:blipFill>
        <p:spPr>
          <a:xfrm>
            <a:off x="812800" y="857034"/>
            <a:ext cx="2113734" cy="1347683"/>
          </a:xfrm>
          <a:prstGeom prst="rect">
            <a:avLst/>
          </a:prstGeom>
        </p:spPr>
      </p:pic>
      <p:sp>
        <p:nvSpPr>
          <p:cNvPr id="18" name="Manual Input 17">
            <a:extLst>
              <a:ext uri="{FF2B5EF4-FFF2-40B4-BE49-F238E27FC236}">
                <a16:creationId xmlns:a16="http://schemas.microsoft.com/office/drawing/2014/main" id="{17B035DE-3818-4194-8E77-47C96A338C03}"/>
              </a:ext>
            </a:extLst>
          </p:cNvPr>
          <p:cNvSpPr/>
          <p:nvPr userDrawn="1"/>
        </p:nvSpPr>
        <p:spPr>
          <a:xfrm flipH="1" flipV="1">
            <a:off x="9089410" y="-1"/>
            <a:ext cx="2975205" cy="2279175"/>
          </a:xfrm>
          <a:prstGeom prst="flowChartManualInput">
            <a:avLst/>
          </a:prstGeom>
          <a:gradFill>
            <a:gsLst>
              <a:gs pos="29000">
                <a:schemeClr val="tx2">
                  <a:alpha val="86555"/>
                </a:schemeClr>
              </a:gs>
              <a:gs pos="77000">
                <a:schemeClr val="tx2">
                  <a:alpha val="58215"/>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anual Input 18">
            <a:extLst>
              <a:ext uri="{FF2B5EF4-FFF2-40B4-BE49-F238E27FC236}">
                <a16:creationId xmlns:a16="http://schemas.microsoft.com/office/drawing/2014/main" id="{4AE9F7E7-08FB-A40F-70E1-4C65FBD2B3EF}"/>
              </a:ext>
            </a:extLst>
          </p:cNvPr>
          <p:cNvSpPr/>
          <p:nvPr userDrawn="1"/>
        </p:nvSpPr>
        <p:spPr>
          <a:xfrm flipV="1">
            <a:off x="7093429" y="1698"/>
            <a:ext cx="2975204" cy="1824758"/>
          </a:xfrm>
          <a:prstGeom prst="flowChartManualInput">
            <a:avLst/>
          </a:pr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anual Input 19">
            <a:extLst>
              <a:ext uri="{FF2B5EF4-FFF2-40B4-BE49-F238E27FC236}">
                <a16:creationId xmlns:a16="http://schemas.microsoft.com/office/drawing/2014/main" id="{9CC34E03-BF1B-66C4-A647-0B07F68BEAD5}"/>
              </a:ext>
            </a:extLst>
          </p:cNvPr>
          <p:cNvSpPr/>
          <p:nvPr userDrawn="1"/>
        </p:nvSpPr>
        <p:spPr>
          <a:xfrm flipV="1">
            <a:off x="7093429" y="-7898"/>
            <a:ext cx="2975204" cy="1824758"/>
          </a:xfrm>
          <a:prstGeom prst="flowChartManualInput">
            <a:avLst/>
          </a:prstGeom>
          <a:gradFill>
            <a:gsLst>
              <a:gs pos="25000">
                <a:schemeClr val="accent2">
                  <a:alpha val="96385"/>
                </a:schemeClr>
              </a:gs>
              <a:gs pos="54000">
                <a:schemeClr val="accent2">
                  <a:alpha val="222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D7E0A-1B29-197A-EE0D-EAD33D5F9BF0}"/>
              </a:ext>
            </a:extLst>
          </p:cNvPr>
          <p:cNvSpPr>
            <a:spLocks noGrp="1"/>
          </p:cNvSpPr>
          <p:nvPr>
            <p:ph type="ctrTitle"/>
          </p:nvPr>
        </p:nvSpPr>
        <p:spPr>
          <a:xfrm>
            <a:off x="701040" y="3436898"/>
            <a:ext cx="5689600" cy="2387600"/>
          </a:xfrm>
        </p:spPr>
        <p:txBody>
          <a:bodyPr tIns="182880" anchor="t" anchorCtr="0">
            <a:noAutofit/>
          </a:bodyPr>
          <a:lstStyle>
            <a:lvl1pPr algn="l">
              <a:defRPr sz="4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94BA0B0-5352-3F64-EC6F-633159F9B9E4}"/>
              </a:ext>
            </a:extLst>
          </p:cNvPr>
          <p:cNvSpPr>
            <a:spLocks noGrp="1"/>
          </p:cNvSpPr>
          <p:nvPr>
            <p:ph type="subTitle" idx="1"/>
          </p:nvPr>
        </p:nvSpPr>
        <p:spPr>
          <a:xfrm>
            <a:off x="721360" y="3118179"/>
            <a:ext cx="5334000" cy="310821"/>
          </a:xfrm>
        </p:spPr>
        <p:txBody>
          <a:bodyPr>
            <a:normAutofit/>
          </a:bodyPr>
          <a:lstStyle>
            <a:lvl1pPr marL="0" indent="0" algn="l">
              <a:buNone/>
              <a:defRPr sz="1400" b="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95124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FD09B-B38B-B049-F2AA-86154ACE6D6C}"/>
              </a:ext>
            </a:extLst>
          </p:cNvPr>
          <p:cNvSpPr/>
          <p:nvPr userDrawn="1"/>
        </p:nvSpPr>
        <p:spPr>
          <a:xfrm>
            <a:off x="6369978" y="0"/>
            <a:ext cx="58220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83652" y="365125"/>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4" name="Manual Input 3">
            <a:extLst>
              <a:ext uri="{FF2B5EF4-FFF2-40B4-BE49-F238E27FC236}">
                <a16:creationId xmlns:a16="http://schemas.microsoft.com/office/drawing/2014/main" id="{EF6E0546-DFBE-07CA-C0E9-2156463FEFD3}"/>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39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FD09B-B38B-B049-F2AA-86154ACE6D6C}"/>
              </a:ext>
            </a:extLst>
          </p:cNvPr>
          <p:cNvSpPr/>
          <p:nvPr userDrawn="1"/>
        </p:nvSpPr>
        <p:spPr>
          <a:xfrm>
            <a:off x="6369978" y="0"/>
            <a:ext cx="582202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83652" y="365125"/>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4" name="Manual Input 3">
            <a:extLst>
              <a:ext uri="{FF2B5EF4-FFF2-40B4-BE49-F238E27FC236}">
                <a16:creationId xmlns:a16="http://schemas.microsoft.com/office/drawing/2014/main" id="{3382EBA0-6BCC-2678-6061-B2E030041637}"/>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8791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382B6A-5B9F-8EBC-0E0D-817DB53E849B}"/>
              </a:ext>
            </a:extLst>
          </p:cNvPr>
          <p:cNvSpPr/>
          <p:nvPr userDrawn="1"/>
        </p:nvSpPr>
        <p:spPr>
          <a:xfrm>
            <a:off x="6358477" y="0"/>
            <a:ext cx="583352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Picture Placeholder 4">
            <a:extLst>
              <a:ext uri="{FF2B5EF4-FFF2-40B4-BE49-F238E27FC236}">
                <a16:creationId xmlns:a16="http://schemas.microsoft.com/office/drawing/2014/main" id="{24B0D7E2-8955-CFE0-B299-2F20ADBF5157}"/>
              </a:ext>
            </a:extLst>
          </p:cNvPr>
          <p:cNvSpPr>
            <a:spLocks noGrp="1"/>
          </p:cNvSpPr>
          <p:nvPr>
            <p:ph type="pic" sz="quarter" idx="10"/>
          </p:nvPr>
        </p:nvSpPr>
        <p:spPr>
          <a:xfrm>
            <a:off x="6370638" y="0"/>
            <a:ext cx="5821362" cy="6858000"/>
          </a:xfrm>
        </p:spPr>
        <p:txBody>
          <a:bodyPr/>
          <a:lstStyle/>
          <a:p>
            <a:endParaRPr lang="en-US"/>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57894" y="365125"/>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57894"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Tree>
    <p:extLst>
      <p:ext uri="{BB962C8B-B14F-4D97-AF65-F5344CB8AC3E}">
        <p14:creationId xmlns:p14="http://schemas.microsoft.com/office/powerpoint/2010/main" val="5667244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4" name="Manual Input 3">
            <a:extLst>
              <a:ext uri="{FF2B5EF4-FFF2-40B4-BE49-F238E27FC236}">
                <a16:creationId xmlns:a16="http://schemas.microsoft.com/office/drawing/2014/main" id="{047F7B5E-E506-3F39-80F3-340727393C6E}"/>
              </a:ext>
            </a:extLst>
          </p:cNvPr>
          <p:cNvSpPr/>
          <p:nvPr userDrawn="1"/>
        </p:nvSpPr>
        <p:spPr>
          <a:xfrm rot="16200000" flipV="1">
            <a:off x="2771990" y="40787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D16173-044B-7D3D-79EB-6F9898729E15}"/>
              </a:ext>
            </a:extLst>
          </p:cNvPr>
          <p:cNvSpPr/>
          <p:nvPr userDrawn="1"/>
        </p:nvSpPr>
        <p:spPr>
          <a:xfrm>
            <a:off x="-888642" y="639504"/>
            <a:ext cx="3709115" cy="8229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39065-B81C-BF46-F813-FFE6535DE72A}"/>
              </a:ext>
            </a:extLst>
          </p:cNvPr>
          <p:cNvSpPr>
            <a:spLocks noGrp="1"/>
          </p:cNvSpPr>
          <p:nvPr>
            <p:ph type="title" hasCustomPrompt="1"/>
          </p:nvPr>
        </p:nvSpPr>
        <p:spPr>
          <a:xfrm>
            <a:off x="683652" y="365125"/>
            <a:ext cx="2988382" cy="1325563"/>
          </a:xfrm>
        </p:spPr>
        <p:txBody>
          <a:bodyPr/>
          <a:lstStyle/>
          <a:p>
            <a:r>
              <a:rPr lang="en-US" dirty="0"/>
              <a:t>CSI Impact</a:t>
            </a:r>
          </a:p>
        </p:txBody>
      </p:sp>
      <p:sp>
        <p:nvSpPr>
          <p:cNvPr id="15" name="Text Placeholder 14">
            <a:extLst>
              <a:ext uri="{FF2B5EF4-FFF2-40B4-BE49-F238E27FC236}">
                <a16:creationId xmlns:a16="http://schemas.microsoft.com/office/drawing/2014/main" id="{488D4FE4-C246-2147-CC5C-9CD4E2591363}"/>
              </a:ext>
            </a:extLst>
          </p:cNvPr>
          <p:cNvSpPr>
            <a:spLocks noGrp="1"/>
          </p:cNvSpPr>
          <p:nvPr>
            <p:ph type="body" sz="quarter" idx="10"/>
          </p:nvPr>
        </p:nvSpPr>
        <p:spPr>
          <a:xfrm>
            <a:off x="3838754" y="734094"/>
            <a:ext cx="7527925" cy="502277"/>
          </a:xfrm>
        </p:spPr>
        <p:txBody>
          <a:bodyPr>
            <a:normAutofit/>
          </a:bodyPr>
          <a:lstStyle>
            <a:lvl1pPr>
              <a:defRPr sz="3200" b="1">
                <a:solidFill>
                  <a:schemeClr val="accent3"/>
                </a:solidFill>
              </a:defRPr>
            </a:lvl1pPr>
          </a:lstStyle>
          <a:p>
            <a:pPr lvl="0"/>
            <a:r>
              <a:rPr lang="en-US" dirty="0"/>
              <a:t>Click to edit Master text styles</a:t>
            </a:r>
          </a:p>
        </p:txBody>
      </p:sp>
    </p:spTree>
    <p:extLst>
      <p:ext uri="{BB962C8B-B14F-4D97-AF65-F5344CB8AC3E}">
        <p14:creationId xmlns:p14="http://schemas.microsoft.com/office/powerpoint/2010/main" val="2492572952"/>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96531" y="36512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9653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27F35A-D2D6-A30E-0578-F2033F28C6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
        <p:nvSpPr>
          <p:cNvPr id="5" name="Manual Input 4">
            <a:extLst>
              <a:ext uri="{FF2B5EF4-FFF2-40B4-BE49-F238E27FC236}">
                <a16:creationId xmlns:a16="http://schemas.microsoft.com/office/drawing/2014/main" id="{670F44CA-2F8E-F38A-C604-2F042D05B4E2}"/>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40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0477-FFC4-D116-01C9-9BE16E232E50}"/>
              </a:ext>
            </a:extLst>
          </p:cNvPr>
          <p:cNvSpPr>
            <a:spLocks noGrp="1"/>
          </p:cNvSpPr>
          <p:nvPr>
            <p:ph type="title"/>
          </p:nvPr>
        </p:nvSpPr>
        <p:spPr>
          <a:xfrm>
            <a:off x="71099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01A6B4A-0217-4904-4F34-A1D6ABCF2C4C}"/>
              </a:ext>
            </a:extLst>
          </p:cNvPr>
          <p:cNvSpPr>
            <a:spLocks noGrp="1"/>
          </p:cNvSpPr>
          <p:nvPr>
            <p:ph type="body" idx="1"/>
          </p:nvPr>
        </p:nvSpPr>
        <p:spPr>
          <a:xfrm>
            <a:off x="710998" y="1603889"/>
            <a:ext cx="5157787" cy="82391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040D4FE-B85A-4256-83A6-7E4207B3B32A}"/>
              </a:ext>
            </a:extLst>
          </p:cNvPr>
          <p:cNvSpPr>
            <a:spLocks noGrp="1"/>
          </p:cNvSpPr>
          <p:nvPr>
            <p:ph sz="half" idx="2"/>
          </p:nvPr>
        </p:nvSpPr>
        <p:spPr>
          <a:xfrm>
            <a:off x="71099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794C95-732C-EF61-F926-67FA1D0FFDFC}"/>
              </a:ext>
            </a:extLst>
          </p:cNvPr>
          <p:cNvSpPr>
            <a:spLocks noGrp="1"/>
          </p:cNvSpPr>
          <p:nvPr>
            <p:ph type="body" sz="quarter" idx="3"/>
          </p:nvPr>
        </p:nvSpPr>
        <p:spPr>
          <a:xfrm>
            <a:off x="6172200" y="1603889"/>
            <a:ext cx="5183188" cy="82391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05E812-FD61-5BF2-9AAB-05085B3144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0DE0532B-F11C-44C4-29C2-5CB54568BF75}"/>
              </a:ext>
            </a:extLst>
          </p:cNvPr>
          <p:cNvSpPr>
            <a:spLocks noGrp="1"/>
          </p:cNvSpPr>
          <p:nvPr>
            <p:ph type="ftr" sz="quarter" idx="10"/>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11" name="Slide Number Placeholder 5">
            <a:extLst>
              <a:ext uri="{FF2B5EF4-FFF2-40B4-BE49-F238E27FC236}">
                <a16:creationId xmlns:a16="http://schemas.microsoft.com/office/drawing/2014/main" id="{92B51E3D-D18D-D59B-C49D-BA19450DFF1B}"/>
              </a:ext>
            </a:extLst>
          </p:cNvPr>
          <p:cNvSpPr>
            <a:spLocks noGrp="1"/>
          </p:cNvSpPr>
          <p:nvPr>
            <p:ph type="sldNum" sz="quarter" idx="11"/>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
        <p:nvSpPr>
          <p:cNvPr id="7" name="Manual Input 6">
            <a:extLst>
              <a:ext uri="{FF2B5EF4-FFF2-40B4-BE49-F238E27FC236}">
                <a16:creationId xmlns:a16="http://schemas.microsoft.com/office/drawing/2014/main" id="{6909A538-C317-C34B-4EF8-CAE833BA7197}"/>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970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885F-1E9D-E7C3-EDF8-F29113B463EA}"/>
              </a:ext>
            </a:extLst>
          </p:cNvPr>
          <p:cNvSpPr>
            <a:spLocks noGrp="1"/>
          </p:cNvSpPr>
          <p:nvPr>
            <p:ph type="title"/>
          </p:nvPr>
        </p:nvSpPr>
        <p:spPr>
          <a:xfrm>
            <a:off x="736600" y="365125"/>
            <a:ext cx="10515600" cy="1325563"/>
          </a:xfrm>
        </p:spPr>
        <p:txBody>
          <a:bodyPr lIns="0"/>
          <a:lstStyle/>
          <a:p>
            <a:r>
              <a:rPr lang="en-US" dirty="0"/>
              <a:t>Click to edit Master title style</a:t>
            </a:r>
          </a:p>
        </p:txBody>
      </p:sp>
      <p:sp>
        <p:nvSpPr>
          <p:cNvPr id="8" name="Footer Placeholder 4">
            <a:extLst>
              <a:ext uri="{FF2B5EF4-FFF2-40B4-BE49-F238E27FC236}">
                <a16:creationId xmlns:a16="http://schemas.microsoft.com/office/drawing/2014/main" id="{7F4B285A-E2D7-E4D7-135D-30CAB8EAD6C9}"/>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9" name="Slide Number Placeholder 5">
            <a:extLst>
              <a:ext uri="{FF2B5EF4-FFF2-40B4-BE49-F238E27FC236}">
                <a16:creationId xmlns:a16="http://schemas.microsoft.com/office/drawing/2014/main" id="{0CDA3142-5D39-8C40-9E61-6A15E2DE3579}"/>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Tree>
    <p:extLst>
      <p:ext uri="{BB962C8B-B14F-4D97-AF65-F5344CB8AC3E}">
        <p14:creationId xmlns:p14="http://schemas.microsoft.com/office/powerpoint/2010/main" val="39982209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885F-1E9D-E7C3-EDF8-F29113B463EA}"/>
              </a:ext>
            </a:extLst>
          </p:cNvPr>
          <p:cNvSpPr>
            <a:spLocks noGrp="1"/>
          </p:cNvSpPr>
          <p:nvPr>
            <p:ph type="title"/>
          </p:nvPr>
        </p:nvSpPr>
        <p:spPr>
          <a:xfrm>
            <a:off x="736600" y="365125"/>
            <a:ext cx="10515600" cy="1325563"/>
          </a:xfrm>
        </p:spPr>
        <p:txBody>
          <a:bodyPr lIns="0"/>
          <a:lstStyle/>
          <a:p>
            <a:r>
              <a:rPr lang="en-US" dirty="0"/>
              <a:t>Click to edit Master title style</a:t>
            </a:r>
          </a:p>
        </p:txBody>
      </p:sp>
      <p:sp>
        <p:nvSpPr>
          <p:cNvPr id="8" name="Footer Placeholder 4">
            <a:extLst>
              <a:ext uri="{FF2B5EF4-FFF2-40B4-BE49-F238E27FC236}">
                <a16:creationId xmlns:a16="http://schemas.microsoft.com/office/drawing/2014/main" id="{7F4B285A-E2D7-E4D7-135D-30CAB8EAD6C9}"/>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9" name="Slide Number Placeholder 5">
            <a:extLst>
              <a:ext uri="{FF2B5EF4-FFF2-40B4-BE49-F238E27FC236}">
                <a16:creationId xmlns:a16="http://schemas.microsoft.com/office/drawing/2014/main" id="{0CDA3142-5D39-8C40-9E61-6A15E2DE3579}"/>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
        <p:nvSpPr>
          <p:cNvPr id="3" name="Manual Input 2">
            <a:extLst>
              <a:ext uri="{FF2B5EF4-FFF2-40B4-BE49-F238E27FC236}">
                <a16:creationId xmlns:a16="http://schemas.microsoft.com/office/drawing/2014/main" id="{BB5F986B-4B64-17EB-7EAD-C7E29C437A0C}"/>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726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FD09B-B38B-B049-F2AA-86154ACE6D6C}"/>
              </a:ext>
            </a:extLst>
          </p:cNvPr>
          <p:cNvSpPr/>
          <p:nvPr userDrawn="1"/>
        </p:nvSpPr>
        <p:spPr>
          <a:xfrm>
            <a:off x="6369978" y="0"/>
            <a:ext cx="582202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83652" y="365125"/>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4" name="Manual Input 3">
            <a:extLst>
              <a:ext uri="{FF2B5EF4-FFF2-40B4-BE49-F238E27FC236}">
                <a16:creationId xmlns:a16="http://schemas.microsoft.com/office/drawing/2014/main" id="{3382EBA0-6BCC-2678-6061-B2E030041637}"/>
              </a:ext>
            </a:extLst>
          </p:cNvPr>
          <p:cNvSpPr/>
          <p:nvPr userDrawn="1"/>
        </p:nvSpPr>
        <p:spPr>
          <a:xfrm rot="16200000" flipV="1">
            <a:off x="-358061" y="420753"/>
            <a:ext cx="822960" cy="1286223"/>
          </a:xfrm>
          <a:prstGeom prst="flowChartManualInp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B6C0D85-9154-735C-B259-3352BF553694}"/>
              </a:ext>
            </a:extLst>
          </p:cNvPr>
          <p:cNvSpPr>
            <a:spLocks noGrp="1"/>
          </p:cNvSpPr>
          <p:nvPr>
            <p:ph type="body" sz="quarter" idx="10"/>
          </p:nvPr>
        </p:nvSpPr>
        <p:spPr>
          <a:xfrm>
            <a:off x="8003569" y="1825625"/>
            <a:ext cx="3350231" cy="4175125"/>
          </a:xfrm>
        </p:spPr>
        <p:txBody>
          <a:bodyPr/>
          <a:lstStyle>
            <a:lvl1pPr>
              <a:defRPr b="1">
                <a:solidFill>
                  <a:schemeClr val="tx2"/>
                </a:solidFill>
              </a:defRPr>
            </a:lvl1pPr>
            <a:lvl2pPr marL="285750" indent="-276225">
              <a:buClr>
                <a:schemeClr val="accent1"/>
              </a:buClr>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7108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FD09B-B38B-B049-F2AA-86154ACE6D6C}"/>
              </a:ext>
            </a:extLst>
          </p:cNvPr>
          <p:cNvSpPr/>
          <p:nvPr userDrawn="1"/>
        </p:nvSpPr>
        <p:spPr>
          <a:xfrm>
            <a:off x="6369978" y="0"/>
            <a:ext cx="582202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83652" y="365125"/>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4" name="Manual Input 3">
            <a:extLst>
              <a:ext uri="{FF2B5EF4-FFF2-40B4-BE49-F238E27FC236}">
                <a16:creationId xmlns:a16="http://schemas.microsoft.com/office/drawing/2014/main" id="{3382EBA0-6BCC-2678-6061-B2E030041637}"/>
              </a:ext>
            </a:extLst>
          </p:cNvPr>
          <p:cNvSpPr/>
          <p:nvPr userDrawn="1"/>
        </p:nvSpPr>
        <p:spPr>
          <a:xfrm rot="16200000" flipV="1">
            <a:off x="-358061" y="420753"/>
            <a:ext cx="822960" cy="1286223"/>
          </a:xfrm>
          <a:prstGeom prst="flowChartManualIn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B6C0D85-9154-735C-B259-3352BF553694}"/>
              </a:ext>
            </a:extLst>
          </p:cNvPr>
          <p:cNvSpPr>
            <a:spLocks noGrp="1"/>
          </p:cNvSpPr>
          <p:nvPr>
            <p:ph type="body" sz="quarter" idx="10"/>
          </p:nvPr>
        </p:nvSpPr>
        <p:spPr>
          <a:xfrm>
            <a:off x="8003569" y="1825625"/>
            <a:ext cx="3350231" cy="4175125"/>
          </a:xfrm>
        </p:spPr>
        <p:txBody>
          <a:bodyPr/>
          <a:lstStyle>
            <a:lvl1pPr>
              <a:defRPr b="1">
                <a:solidFill>
                  <a:schemeClr val="accent2"/>
                </a:solidFill>
              </a:defRPr>
            </a:lvl1pPr>
            <a:lvl2pPr marL="285750" indent="-276225">
              <a:buClr>
                <a:schemeClr val="tx2"/>
              </a:buClr>
              <a:tabLst/>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6026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 cityscape with buildings and trees&#10;&#10;Description automatically generated">
            <a:extLst>
              <a:ext uri="{FF2B5EF4-FFF2-40B4-BE49-F238E27FC236}">
                <a16:creationId xmlns:a16="http://schemas.microsoft.com/office/drawing/2014/main" id="{8FE062CC-B3FB-1E8F-07A9-D6556ADAFE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8" t="11806" r="488" b="4620"/>
          <a:stretch/>
        </p:blipFill>
        <p:spPr>
          <a:xfrm>
            <a:off x="-1" y="0"/>
            <a:ext cx="12192001" cy="6858000"/>
          </a:xfrm>
          <a:prstGeom prst="rect">
            <a:avLst/>
          </a:prstGeom>
        </p:spPr>
      </p:pic>
      <p:sp>
        <p:nvSpPr>
          <p:cNvPr id="6" name="Rectangle 5">
            <a:extLst>
              <a:ext uri="{FF2B5EF4-FFF2-40B4-BE49-F238E27FC236}">
                <a16:creationId xmlns:a16="http://schemas.microsoft.com/office/drawing/2014/main" id="{7E874F5E-B0B3-D2B0-60AD-92B1945FB9B3}"/>
              </a:ext>
            </a:extLst>
          </p:cNvPr>
          <p:cNvSpPr/>
          <p:nvPr userDrawn="1"/>
        </p:nvSpPr>
        <p:spPr>
          <a:xfrm>
            <a:off x="0" y="0"/>
            <a:ext cx="12192000" cy="6858000"/>
          </a:xfrm>
          <a:prstGeom prst="rect">
            <a:avLst/>
          </a:prstGeom>
          <a:gradFill>
            <a:gsLst>
              <a:gs pos="10000">
                <a:schemeClr val="tx2"/>
              </a:gs>
              <a:gs pos="50000">
                <a:schemeClr val="tx2">
                  <a:alpha val="93211"/>
                </a:schemeClr>
              </a:gs>
              <a:gs pos="88000">
                <a:schemeClr val="tx2">
                  <a:alpha val="3068"/>
                </a:schemeClr>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Manual Input 6">
            <a:extLst>
              <a:ext uri="{FF2B5EF4-FFF2-40B4-BE49-F238E27FC236}">
                <a16:creationId xmlns:a16="http://schemas.microsoft.com/office/drawing/2014/main" id="{E6F60E42-C7A9-84B2-878E-5EE56B38C9FF}"/>
              </a:ext>
            </a:extLst>
          </p:cNvPr>
          <p:cNvSpPr/>
          <p:nvPr userDrawn="1"/>
        </p:nvSpPr>
        <p:spPr>
          <a:xfrm rot="10800000">
            <a:off x="800100" y="0"/>
            <a:ext cx="4665980" cy="6238240"/>
          </a:xfrm>
          <a:prstGeom prst="flowChartManualInp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E634D8E-3002-B9A8-213D-6E4FD9FE2EE3}"/>
              </a:ext>
            </a:extLst>
          </p:cNvPr>
          <p:cNvPicPr>
            <a:picLocks noChangeAspect="1"/>
          </p:cNvPicPr>
          <p:nvPr userDrawn="1"/>
        </p:nvPicPr>
        <p:blipFill>
          <a:blip r:embed="rId3"/>
          <a:stretch>
            <a:fillRect/>
          </a:stretch>
        </p:blipFill>
        <p:spPr>
          <a:xfrm>
            <a:off x="1032165" y="405477"/>
            <a:ext cx="1450094" cy="924557"/>
          </a:xfrm>
          <a:prstGeom prst="rect">
            <a:avLst/>
          </a:prstGeom>
        </p:spPr>
      </p:pic>
    </p:spTree>
    <p:extLst>
      <p:ext uri="{BB962C8B-B14F-4D97-AF65-F5344CB8AC3E}">
        <p14:creationId xmlns:p14="http://schemas.microsoft.com/office/powerpoint/2010/main" val="2996762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0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FD09B-B38B-B049-F2AA-86154ACE6D6C}"/>
              </a:ext>
            </a:extLst>
          </p:cNvPr>
          <p:cNvSpPr/>
          <p:nvPr userDrawn="1"/>
        </p:nvSpPr>
        <p:spPr>
          <a:xfrm>
            <a:off x="6369978" y="0"/>
            <a:ext cx="582202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83652" y="365125"/>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10" name="Text Placeholder 9">
            <a:extLst>
              <a:ext uri="{FF2B5EF4-FFF2-40B4-BE49-F238E27FC236}">
                <a16:creationId xmlns:a16="http://schemas.microsoft.com/office/drawing/2014/main" id="{BB6C0D85-9154-735C-B259-3352BF553694}"/>
              </a:ext>
            </a:extLst>
          </p:cNvPr>
          <p:cNvSpPr>
            <a:spLocks noGrp="1"/>
          </p:cNvSpPr>
          <p:nvPr>
            <p:ph type="body" sz="quarter" idx="10"/>
          </p:nvPr>
        </p:nvSpPr>
        <p:spPr>
          <a:xfrm>
            <a:off x="8003569" y="1825625"/>
            <a:ext cx="3350231" cy="4175125"/>
          </a:xfrm>
        </p:spPr>
        <p:txBody>
          <a:bodyPr/>
          <a:lstStyle>
            <a:lvl1pPr>
              <a:defRPr b="1">
                <a:solidFill>
                  <a:schemeClr val="accent1"/>
                </a:solidFill>
              </a:defRPr>
            </a:lvl1pPr>
            <a:lvl2pPr marL="285750" indent="-276225">
              <a:buClr>
                <a:schemeClr val="tx2"/>
              </a:buClr>
              <a:tabLst/>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2990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C70A8A9-5387-8562-C645-56CDA5192D28}"/>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6" name="Slide Number Placeholder 5">
            <a:extLst>
              <a:ext uri="{FF2B5EF4-FFF2-40B4-BE49-F238E27FC236}">
                <a16:creationId xmlns:a16="http://schemas.microsoft.com/office/drawing/2014/main" id="{63D9CC01-2533-46DF-DC2B-545C06623B2E}"/>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Tree>
    <p:extLst>
      <p:ext uri="{BB962C8B-B14F-4D97-AF65-F5344CB8AC3E}">
        <p14:creationId xmlns:p14="http://schemas.microsoft.com/office/powerpoint/2010/main" val="2901167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C70A8A9-5387-8562-C645-56CDA5192D28}"/>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6" name="Slide Number Placeholder 5">
            <a:extLst>
              <a:ext uri="{FF2B5EF4-FFF2-40B4-BE49-F238E27FC236}">
                <a16:creationId xmlns:a16="http://schemas.microsoft.com/office/drawing/2014/main" id="{63D9CC01-2533-46DF-DC2B-545C06623B2E}"/>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Tree>
    <p:extLst>
      <p:ext uri="{BB962C8B-B14F-4D97-AF65-F5344CB8AC3E}">
        <p14:creationId xmlns:p14="http://schemas.microsoft.com/office/powerpoint/2010/main" val="3493917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B162-BF06-8582-D54C-388165398A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0D6C42-5BBF-5BEA-F07E-40C54CCF91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815FF-F832-D362-165D-03850A6E5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41E08-A25D-9295-C67C-B5FE88B0716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6F8D6EE-8416-23FC-5BD0-2BB516741372}"/>
              </a:ext>
            </a:extLst>
          </p:cNvPr>
          <p:cNvSpPr>
            <a:spLocks noGrp="1"/>
          </p:cNvSpPr>
          <p:nvPr>
            <p:ph type="ftr" sz="quarter" idx="11"/>
          </p:nvPr>
        </p:nvSpPr>
        <p:spPr>
          <a:xfrm>
            <a:off x="838200" y="6356350"/>
            <a:ext cx="7315200" cy="365125"/>
          </a:xfrm>
          <a:prstGeom prst="rect">
            <a:avLst/>
          </a:prstGeom>
        </p:spPr>
        <p:txBody>
          <a:bodyPr/>
          <a:lstStyle/>
          <a:p>
            <a:r>
              <a:rPr lang="en-US"/>
              <a:t>Common Sense Institute :: CommonSenseInstituteCO.org</a:t>
            </a:r>
          </a:p>
        </p:txBody>
      </p:sp>
      <p:sp>
        <p:nvSpPr>
          <p:cNvPr id="7" name="Slide Number Placeholder 6">
            <a:extLst>
              <a:ext uri="{FF2B5EF4-FFF2-40B4-BE49-F238E27FC236}">
                <a16:creationId xmlns:a16="http://schemas.microsoft.com/office/drawing/2014/main" id="{AEFEF734-9EB1-3EBA-B191-6BBE62B8708F}"/>
              </a:ext>
            </a:extLst>
          </p:cNvPr>
          <p:cNvSpPr>
            <a:spLocks noGrp="1"/>
          </p:cNvSpPr>
          <p:nvPr>
            <p:ph type="sldNum" sz="quarter" idx="12"/>
          </p:nvPr>
        </p:nvSpPr>
        <p:spPr>
          <a:xfrm>
            <a:off x="8610600" y="6356350"/>
            <a:ext cx="2743200" cy="365125"/>
          </a:xfrm>
          <a:prstGeom prst="rect">
            <a:avLst/>
          </a:prstGeom>
        </p:spPr>
        <p:txBody>
          <a:bodyPr/>
          <a:lstStyle/>
          <a:p>
            <a:fld id="{E3BC78C7-DA6B-49D8-999D-7B3EF7DC6F94}" type="slidenum">
              <a:rPr lang="en-US" smtClean="0"/>
              <a:t>‹#›</a:t>
            </a:fld>
            <a:endParaRPr lang="en-US"/>
          </a:p>
        </p:txBody>
      </p:sp>
    </p:spTree>
    <p:extLst>
      <p:ext uri="{BB962C8B-B14F-4D97-AF65-F5344CB8AC3E}">
        <p14:creationId xmlns:p14="http://schemas.microsoft.com/office/powerpoint/2010/main" val="2672783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56BB-32AB-A142-C062-55FCA821A0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70BDB7-6916-BFD9-26B6-E7D871A51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8C73D8-AB6C-A063-99FA-920BBAD50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D4184-03D8-4CFB-1FD3-2DB8EEBDEF7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5C905F1-367C-B2A0-C32A-7966AE02391E}"/>
              </a:ext>
            </a:extLst>
          </p:cNvPr>
          <p:cNvSpPr>
            <a:spLocks noGrp="1"/>
          </p:cNvSpPr>
          <p:nvPr>
            <p:ph type="ftr" sz="quarter" idx="11"/>
          </p:nvPr>
        </p:nvSpPr>
        <p:spPr>
          <a:xfrm>
            <a:off x="838200" y="6356350"/>
            <a:ext cx="7315200" cy="365125"/>
          </a:xfrm>
          <a:prstGeom prst="rect">
            <a:avLst/>
          </a:prstGeom>
        </p:spPr>
        <p:txBody>
          <a:bodyPr/>
          <a:lstStyle/>
          <a:p>
            <a:r>
              <a:rPr lang="en-US"/>
              <a:t>Common Sense Institute :: CommonSenseInstituteCO.org</a:t>
            </a:r>
          </a:p>
        </p:txBody>
      </p:sp>
      <p:sp>
        <p:nvSpPr>
          <p:cNvPr id="7" name="Slide Number Placeholder 6">
            <a:extLst>
              <a:ext uri="{FF2B5EF4-FFF2-40B4-BE49-F238E27FC236}">
                <a16:creationId xmlns:a16="http://schemas.microsoft.com/office/drawing/2014/main" id="{AFCBA7C9-4800-85DD-DC85-8AD3EBABC7B9}"/>
              </a:ext>
            </a:extLst>
          </p:cNvPr>
          <p:cNvSpPr>
            <a:spLocks noGrp="1"/>
          </p:cNvSpPr>
          <p:nvPr>
            <p:ph type="sldNum" sz="quarter" idx="12"/>
          </p:nvPr>
        </p:nvSpPr>
        <p:spPr>
          <a:xfrm>
            <a:off x="8610600" y="6356350"/>
            <a:ext cx="2743200" cy="365125"/>
          </a:xfrm>
          <a:prstGeom prst="rect">
            <a:avLst/>
          </a:prstGeom>
        </p:spPr>
        <p:txBody>
          <a:bodyPr/>
          <a:lstStyle/>
          <a:p>
            <a:fld id="{E3BC78C7-DA6B-49D8-999D-7B3EF7DC6F94}" type="slidenum">
              <a:rPr lang="en-US" smtClean="0"/>
              <a:t>‹#›</a:t>
            </a:fld>
            <a:endParaRPr lang="en-US"/>
          </a:p>
        </p:txBody>
      </p:sp>
    </p:spTree>
    <p:extLst>
      <p:ext uri="{BB962C8B-B14F-4D97-AF65-F5344CB8AC3E}">
        <p14:creationId xmlns:p14="http://schemas.microsoft.com/office/powerpoint/2010/main" val="2135236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9497-FE38-D0EB-EF7F-ED080EC5D3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1EC75D-3881-440A-F76B-23811B1F83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97595-2DEF-A7FE-4E88-04F63A2706E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5EF04A1-A7D3-2B25-C50B-6D611A4E48B8}"/>
              </a:ext>
            </a:extLst>
          </p:cNvPr>
          <p:cNvSpPr>
            <a:spLocks noGrp="1"/>
          </p:cNvSpPr>
          <p:nvPr>
            <p:ph type="ftr" sz="quarter" idx="11"/>
          </p:nvPr>
        </p:nvSpPr>
        <p:spPr>
          <a:xfrm>
            <a:off x="838200" y="6356350"/>
            <a:ext cx="7315200" cy="365125"/>
          </a:xfrm>
          <a:prstGeom prst="rect">
            <a:avLst/>
          </a:prstGeom>
        </p:spPr>
        <p:txBody>
          <a:bodyPr/>
          <a:lstStyle/>
          <a:p>
            <a:r>
              <a:rPr lang="en-US"/>
              <a:t>Common Sense Institute :: CommonSenseInstituteCO.org</a:t>
            </a:r>
          </a:p>
        </p:txBody>
      </p:sp>
      <p:sp>
        <p:nvSpPr>
          <p:cNvPr id="6" name="Slide Number Placeholder 5">
            <a:extLst>
              <a:ext uri="{FF2B5EF4-FFF2-40B4-BE49-F238E27FC236}">
                <a16:creationId xmlns:a16="http://schemas.microsoft.com/office/drawing/2014/main" id="{2D42393E-336A-7A76-54A3-DB61240F8159}"/>
              </a:ext>
            </a:extLst>
          </p:cNvPr>
          <p:cNvSpPr>
            <a:spLocks noGrp="1"/>
          </p:cNvSpPr>
          <p:nvPr>
            <p:ph type="sldNum" sz="quarter" idx="12"/>
          </p:nvPr>
        </p:nvSpPr>
        <p:spPr>
          <a:xfrm>
            <a:off x="8610600" y="6356350"/>
            <a:ext cx="2743200" cy="365125"/>
          </a:xfrm>
          <a:prstGeom prst="rect">
            <a:avLst/>
          </a:prstGeom>
        </p:spPr>
        <p:txBody>
          <a:bodyPr/>
          <a:lstStyle/>
          <a:p>
            <a:fld id="{E3BC78C7-DA6B-49D8-999D-7B3EF7DC6F94}" type="slidenum">
              <a:rPr lang="en-US" smtClean="0"/>
              <a:t>‹#›</a:t>
            </a:fld>
            <a:endParaRPr lang="en-US"/>
          </a:p>
        </p:txBody>
      </p:sp>
    </p:spTree>
    <p:extLst>
      <p:ext uri="{BB962C8B-B14F-4D97-AF65-F5344CB8AC3E}">
        <p14:creationId xmlns:p14="http://schemas.microsoft.com/office/powerpoint/2010/main" val="348436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60BC48-5BAE-44C9-6F0C-567F494D17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F9F0FC-B751-9DD4-07AA-0DA0ACDA7E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48A95-1BAC-FD1A-68F6-2D41F17F22F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EE952EA-4517-9B90-FA23-F4BED75EB1AB}"/>
              </a:ext>
            </a:extLst>
          </p:cNvPr>
          <p:cNvSpPr>
            <a:spLocks noGrp="1"/>
          </p:cNvSpPr>
          <p:nvPr>
            <p:ph type="ftr" sz="quarter" idx="11"/>
          </p:nvPr>
        </p:nvSpPr>
        <p:spPr>
          <a:xfrm>
            <a:off x="838200" y="6356350"/>
            <a:ext cx="7315200" cy="365125"/>
          </a:xfrm>
          <a:prstGeom prst="rect">
            <a:avLst/>
          </a:prstGeom>
        </p:spPr>
        <p:txBody>
          <a:bodyPr/>
          <a:lstStyle/>
          <a:p>
            <a:r>
              <a:rPr lang="en-US"/>
              <a:t>Common Sense Institute :: CommonSenseInstituteCO.org</a:t>
            </a:r>
          </a:p>
        </p:txBody>
      </p:sp>
      <p:sp>
        <p:nvSpPr>
          <p:cNvPr id="6" name="Slide Number Placeholder 5">
            <a:extLst>
              <a:ext uri="{FF2B5EF4-FFF2-40B4-BE49-F238E27FC236}">
                <a16:creationId xmlns:a16="http://schemas.microsoft.com/office/drawing/2014/main" id="{0CA19344-F522-B7E2-ACAC-B5EFFD5C3D47}"/>
              </a:ext>
            </a:extLst>
          </p:cNvPr>
          <p:cNvSpPr>
            <a:spLocks noGrp="1"/>
          </p:cNvSpPr>
          <p:nvPr>
            <p:ph type="sldNum" sz="quarter" idx="12"/>
          </p:nvPr>
        </p:nvSpPr>
        <p:spPr>
          <a:xfrm>
            <a:off x="8610600" y="6356350"/>
            <a:ext cx="2743200" cy="365125"/>
          </a:xfrm>
          <a:prstGeom prst="rect">
            <a:avLst/>
          </a:prstGeom>
        </p:spPr>
        <p:txBody>
          <a:bodyPr/>
          <a:lstStyle/>
          <a:p>
            <a:fld id="{E3BC78C7-DA6B-49D8-999D-7B3EF7DC6F94}" type="slidenum">
              <a:rPr lang="en-US" smtClean="0"/>
              <a:t>‹#›</a:t>
            </a:fld>
            <a:endParaRPr lang="en-US"/>
          </a:p>
        </p:txBody>
      </p:sp>
    </p:spTree>
    <p:extLst>
      <p:ext uri="{BB962C8B-B14F-4D97-AF65-F5344CB8AC3E}">
        <p14:creationId xmlns:p14="http://schemas.microsoft.com/office/powerpoint/2010/main" val="243391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96531" y="365125"/>
            <a:ext cx="619366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9653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A17B159-DFB3-327D-EB92-C5AE6CAB5E2D}"/>
              </a:ext>
            </a:extLst>
          </p:cNvPr>
          <p:cNvPicPr>
            <a:picLocks noChangeAspect="1"/>
          </p:cNvPicPr>
          <p:nvPr userDrawn="1"/>
        </p:nvPicPr>
        <p:blipFill>
          <a:blip r:embed="rId2"/>
          <a:stretch>
            <a:fillRect/>
          </a:stretch>
        </p:blipFill>
        <p:spPr>
          <a:xfrm>
            <a:off x="7517718" y="-1"/>
            <a:ext cx="3825286" cy="5614253"/>
          </a:xfrm>
          <a:prstGeom prst="rect">
            <a:avLst/>
          </a:prstGeom>
        </p:spPr>
      </p:pic>
      <p:sp>
        <p:nvSpPr>
          <p:cNvPr id="4" name="Content Placeholder 3">
            <a:extLst>
              <a:ext uri="{FF2B5EF4-FFF2-40B4-BE49-F238E27FC236}">
                <a16:creationId xmlns:a16="http://schemas.microsoft.com/office/drawing/2014/main" id="{1727F35A-D2D6-A30E-0578-F2033F28C6E9}"/>
              </a:ext>
            </a:extLst>
          </p:cNvPr>
          <p:cNvSpPr>
            <a:spLocks noGrp="1"/>
          </p:cNvSpPr>
          <p:nvPr>
            <p:ph sz="half" idx="2"/>
          </p:nvPr>
        </p:nvSpPr>
        <p:spPr>
          <a:xfrm>
            <a:off x="7752080" y="1690689"/>
            <a:ext cx="3393440" cy="2769552"/>
          </a:xfrm>
        </p:spPr>
        <p:txBody>
          <a:bodyPr>
            <a:normAutofit/>
          </a:bodyPr>
          <a:lstStyle>
            <a:lvl1pPr marL="0" indent="0">
              <a:lnSpc>
                <a:spcPct val="150000"/>
              </a:lnSpc>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p:txBody>
      </p:sp>
      <p:sp>
        <p:nvSpPr>
          <p:cNvPr id="12" name="Footer Placeholder 4">
            <a:extLst>
              <a:ext uri="{FF2B5EF4-FFF2-40B4-BE49-F238E27FC236}">
                <a16:creationId xmlns:a16="http://schemas.microsoft.com/office/drawing/2014/main" id="{7305C207-7D38-D1EC-3AED-863BB32FCCB5}"/>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13" name="Slide Number Placeholder 5">
            <a:extLst>
              <a:ext uri="{FF2B5EF4-FFF2-40B4-BE49-F238E27FC236}">
                <a16:creationId xmlns:a16="http://schemas.microsoft.com/office/drawing/2014/main" id="{0537A050-72CA-E670-1438-3F3F961A57C8}"/>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Tree>
    <p:extLst>
      <p:ext uri="{BB962C8B-B14F-4D97-AF65-F5344CB8AC3E}">
        <p14:creationId xmlns:p14="http://schemas.microsoft.com/office/powerpoint/2010/main" val="1882334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96531" y="365125"/>
            <a:ext cx="619366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9653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A17B159-DFB3-327D-EB92-C5AE6CAB5E2D}"/>
              </a:ext>
            </a:extLst>
          </p:cNvPr>
          <p:cNvPicPr>
            <a:picLocks noChangeAspect="1"/>
          </p:cNvPicPr>
          <p:nvPr userDrawn="1"/>
        </p:nvPicPr>
        <p:blipFill>
          <a:blip r:embed="rId2"/>
          <a:stretch>
            <a:fillRect/>
          </a:stretch>
        </p:blipFill>
        <p:spPr>
          <a:xfrm>
            <a:off x="7517718" y="-1"/>
            <a:ext cx="3825286" cy="5614253"/>
          </a:xfrm>
          <a:prstGeom prst="rect">
            <a:avLst/>
          </a:prstGeom>
        </p:spPr>
      </p:pic>
      <p:sp>
        <p:nvSpPr>
          <p:cNvPr id="4" name="Content Placeholder 3">
            <a:extLst>
              <a:ext uri="{FF2B5EF4-FFF2-40B4-BE49-F238E27FC236}">
                <a16:creationId xmlns:a16="http://schemas.microsoft.com/office/drawing/2014/main" id="{1727F35A-D2D6-A30E-0578-F2033F28C6E9}"/>
              </a:ext>
            </a:extLst>
          </p:cNvPr>
          <p:cNvSpPr>
            <a:spLocks noGrp="1"/>
          </p:cNvSpPr>
          <p:nvPr>
            <p:ph sz="half" idx="2"/>
          </p:nvPr>
        </p:nvSpPr>
        <p:spPr>
          <a:xfrm>
            <a:off x="7752080" y="1690689"/>
            <a:ext cx="3393440" cy="2769552"/>
          </a:xfrm>
        </p:spPr>
        <p:txBody>
          <a:bodyPr>
            <a:normAutofit/>
          </a:bodyPr>
          <a:lstStyle>
            <a:lvl1pPr marL="0" indent="0">
              <a:lnSpc>
                <a:spcPct val="150000"/>
              </a:lnSpc>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p:txBody>
      </p:sp>
      <p:sp>
        <p:nvSpPr>
          <p:cNvPr id="12" name="Footer Placeholder 4">
            <a:extLst>
              <a:ext uri="{FF2B5EF4-FFF2-40B4-BE49-F238E27FC236}">
                <a16:creationId xmlns:a16="http://schemas.microsoft.com/office/drawing/2014/main" id="{7305C207-7D38-D1EC-3AED-863BB32FCCB5}"/>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13" name="Slide Number Placeholder 5">
            <a:extLst>
              <a:ext uri="{FF2B5EF4-FFF2-40B4-BE49-F238E27FC236}">
                <a16:creationId xmlns:a16="http://schemas.microsoft.com/office/drawing/2014/main" id="{0537A050-72CA-E670-1438-3F3F961A57C8}"/>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
        <p:nvSpPr>
          <p:cNvPr id="5" name="Manual Input 4">
            <a:extLst>
              <a:ext uri="{FF2B5EF4-FFF2-40B4-BE49-F238E27FC236}">
                <a16:creationId xmlns:a16="http://schemas.microsoft.com/office/drawing/2014/main" id="{D91CAE1B-C2BA-F9AE-2221-4680EAFCB86D}"/>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956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6EA4-06CF-F216-8309-C960BFB6E9A7}"/>
              </a:ext>
            </a:extLst>
          </p:cNvPr>
          <p:cNvSpPr>
            <a:spLocks noGrp="1"/>
          </p:cNvSpPr>
          <p:nvPr>
            <p:ph type="title"/>
          </p:nvPr>
        </p:nvSpPr>
        <p:spPr>
          <a:xfrm>
            <a:off x="696531" y="36512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8577BD-EB53-973A-4CE0-155C6E7B58FC}"/>
              </a:ext>
            </a:extLst>
          </p:cNvPr>
          <p:cNvSpPr>
            <a:spLocks noGrp="1"/>
          </p:cNvSpPr>
          <p:nvPr>
            <p:ph idx="1"/>
          </p:nvPr>
        </p:nvSpPr>
        <p:spPr>
          <a:xfrm>
            <a:off x="760926"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CFF6D51-7394-AE1E-F798-9C4FDAF9A0E2}"/>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11" name="Slide Number Placeholder 5">
            <a:extLst>
              <a:ext uri="{FF2B5EF4-FFF2-40B4-BE49-F238E27FC236}">
                <a16:creationId xmlns:a16="http://schemas.microsoft.com/office/drawing/2014/main" id="{DFC7ACDE-5898-5744-A720-D459392D26BF}"/>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Tree>
    <p:extLst>
      <p:ext uri="{BB962C8B-B14F-4D97-AF65-F5344CB8AC3E}">
        <p14:creationId xmlns:p14="http://schemas.microsoft.com/office/powerpoint/2010/main" val="537540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A77C-257B-127F-46DF-3A22EDFFC836}"/>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E7D3AB27-7431-CF23-14B1-875BB17B591E}"/>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4225392E-FB77-09D4-FD57-9CF34E3DFEC9}"/>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8" name="Slide Number Placeholder 5">
            <a:extLst>
              <a:ext uri="{FF2B5EF4-FFF2-40B4-BE49-F238E27FC236}">
                <a16:creationId xmlns:a16="http://schemas.microsoft.com/office/drawing/2014/main" id="{85B2B644-B49A-5660-9584-3D3088DFD1FF}"/>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Tree>
    <p:extLst>
      <p:ext uri="{BB962C8B-B14F-4D97-AF65-F5344CB8AC3E}">
        <p14:creationId xmlns:p14="http://schemas.microsoft.com/office/powerpoint/2010/main" val="306703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A77C-257B-127F-46DF-3A22EDFFC836}"/>
              </a:ext>
            </a:extLst>
          </p:cNvPr>
          <p:cNvSpPr>
            <a:spLocks noGrp="1"/>
          </p:cNvSpPr>
          <p:nvPr>
            <p:ph type="title"/>
          </p:nvPr>
        </p:nvSpPr>
        <p:spPr>
          <a:xfrm>
            <a:off x="729110" y="1709738"/>
            <a:ext cx="10515600" cy="2852737"/>
          </a:xfrm>
        </p:spPr>
        <p:txBody>
          <a:bodyPr anchor="b">
            <a:normAutofit/>
          </a:bodyPr>
          <a:lstStyle>
            <a:lvl1pPr>
              <a:defRPr sz="4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7D3AB27-7431-CF23-14B1-875BB17B591E}"/>
              </a:ext>
            </a:extLst>
          </p:cNvPr>
          <p:cNvSpPr>
            <a:spLocks noGrp="1"/>
          </p:cNvSpPr>
          <p:nvPr>
            <p:ph type="body" idx="1"/>
          </p:nvPr>
        </p:nvSpPr>
        <p:spPr>
          <a:xfrm>
            <a:off x="72911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3119160D-4AB1-DC2A-9AD8-71D71FB9D15E}"/>
              </a:ext>
            </a:extLst>
          </p:cNvPr>
          <p:cNvCxnSpPr/>
          <p:nvPr userDrawn="1"/>
        </p:nvCxnSpPr>
        <p:spPr>
          <a:xfrm>
            <a:off x="838200" y="6343650"/>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AE90FEB4-C7BD-575E-4EC1-418CF7FDF512}"/>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t>Common Sense Institute :: </a:t>
            </a:r>
            <a:r>
              <a:rPr lang="en-US" dirty="0" err="1"/>
              <a:t>CommonSenseInstituteCO.org</a:t>
            </a:r>
            <a:endParaRPr lang="en-US" dirty="0"/>
          </a:p>
        </p:txBody>
      </p:sp>
      <p:sp>
        <p:nvSpPr>
          <p:cNvPr id="14" name="Slide Number Placeholder 5">
            <a:extLst>
              <a:ext uri="{FF2B5EF4-FFF2-40B4-BE49-F238E27FC236}">
                <a16:creationId xmlns:a16="http://schemas.microsoft.com/office/drawing/2014/main" id="{D0013521-B767-3B14-3670-4B41D6DD6C06}"/>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Tree>
    <p:extLst>
      <p:ext uri="{BB962C8B-B14F-4D97-AF65-F5344CB8AC3E}">
        <p14:creationId xmlns:p14="http://schemas.microsoft.com/office/powerpoint/2010/main" val="101503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A77C-257B-127F-46DF-3A22EDFFC836}"/>
              </a:ext>
            </a:extLst>
          </p:cNvPr>
          <p:cNvSpPr>
            <a:spLocks noGrp="1"/>
          </p:cNvSpPr>
          <p:nvPr>
            <p:ph type="title"/>
          </p:nvPr>
        </p:nvSpPr>
        <p:spPr>
          <a:xfrm>
            <a:off x="677740" y="1709738"/>
            <a:ext cx="10515600" cy="2852737"/>
          </a:xfrm>
        </p:spPr>
        <p:txBody>
          <a:bodyPr anchor="b">
            <a:normAutofit/>
          </a:bodyPr>
          <a:lstStyle>
            <a:lvl1pPr>
              <a:defRPr sz="4400">
                <a:solidFill>
                  <a:schemeClr val="accent3"/>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7D3AB27-7431-CF23-14B1-875BB17B591E}"/>
              </a:ext>
            </a:extLst>
          </p:cNvPr>
          <p:cNvSpPr>
            <a:spLocks noGrp="1"/>
          </p:cNvSpPr>
          <p:nvPr>
            <p:ph type="body" idx="1"/>
          </p:nvPr>
        </p:nvSpPr>
        <p:spPr>
          <a:xfrm>
            <a:off x="67774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8DC723B8-35ED-7544-2F0F-E81F2460BC05}"/>
              </a:ext>
            </a:extLst>
          </p:cNvPr>
          <p:cNvCxnSpPr/>
          <p:nvPr userDrawn="1"/>
        </p:nvCxnSpPr>
        <p:spPr>
          <a:xfrm>
            <a:off x="838200" y="6343650"/>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219547C7-C6CF-03A0-47D7-C31313E10219}"/>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11" name="Slide Number Placeholder 5">
            <a:extLst>
              <a:ext uri="{FF2B5EF4-FFF2-40B4-BE49-F238E27FC236}">
                <a16:creationId xmlns:a16="http://schemas.microsoft.com/office/drawing/2014/main" id="{77C64434-086D-2DAA-13A1-EEE5C86526E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Tree>
    <p:extLst>
      <p:ext uri="{BB962C8B-B14F-4D97-AF65-F5344CB8AC3E}">
        <p14:creationId xmlns:p14="http://schemas.microsoft.com/office/powerpoint/2010/main" val="255901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FD09B-B38B-B049-F2AA-86154ACE6D6C}"/>
              </a:ext>
            </a:extLst>
          </p:cNvPr>
          <p:cNvSpPr/>
          <p:nvPr userDrawn="1"/>
        </p:nvSpPr>
        <p:spPr>
          <a:xfrm>
            <a:off x="6369978" y="0"/>
            <a:ext cx="58220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83652" y="365125"/>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10" name="Manual Input 9">
            <a:extLst>
              <a:ext uri="{FF2B5EF4-FFF2-40B4-BE49-F238E27FC236}">
                <a16:creationId xmlns:a16="http://schemas.microsoft.com/office/drawing/2014/main" id="{56BE26EE-CE88-AE36-ABF0-A8CE86FFBAB9}"/>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20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3DB55C-D7D2-D309-65AB-42CC723E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172AE14-C05E-D0CF-2CEC-834BEBB94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CD84224-82C6-EE3A-0DFB-FA7AB37A5283}"/>
              </a:ext>
            </a:extLst>
          </p:cNvPr>
          <p:cNvCxnSpPr/>
          <p:nvPr userDrawn="1"/>
        </p:nvCxnSpPr>
        <p:spPr>
          <a:xfrm>
            <a:off x="838200" y="6343650"/>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1EC08404-630B-9033-804E-4D56B3C3CB14}"/>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10" name="Slide Number Placeholder 5">
            <a:extLst>
              <a:ext uri="{FF2B5EF4-FFF2-40B4-BE49-F238E27FC236}">
                <a16:creationId xmlns:a16="http://schemas.microsoft.com/office/drawing/2014/main" id="{0D6BB5C3-298A-7FFF-EEF2-16AFF6D7C59F}"/>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dirty="0"/>
          </a:p>
        </p:txBody>
      </p:sp>
    </p:spTree>
    <p:extLst>
      <p:ext uri="{BB962C8B-B14F-4D97-AF65-F5344CB8AC3E}">
        <p14:creationId xmlns:p14="http://schemas.microsoft.com/office/powerpoint/2010/main" val="2210821775"/>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0" r:id="rId3"/>
    <p:sldLayoutId id="2147483669" r:id="rId4"/>
    <p:sldLayoutId id="2147483650" r:id="rId5"/>
    <p:sldLayoutId id="2147483651" r:id="rId6"/>
    <p:sldLayoutId id="2147483661" r:id="rId7"/>
    <p:sldLayoutId id="2147483662" r:id="rId8"/>
    <p:sldLayoutId id="2147483652" r:id="rId9"/>
    <p:sldLayoutId id="2147483666" r:id="rId10"/>
    <p:sldLayoutId id="2147483665" r:id="rId11"/>
    <p:sldLayoutId id="2147483667" r:id="rId12"/>
    <p:sldLayoutId id="2147483668" r:id="rId13"/>
    <p:sldLayoutId id="2147483664" r:id="rId14"/>
    <p:sldLayoutId id="2147483653" r:id="rId15"/>
    <p:sldLayoutId id="2147483654" r:id="rId16"/>
    <p:sldLayoutId id="2147483670" r:id="rId17"/>
    <p:sldLayoutId id="2147483671" r:id="rId18"/>
    <p:sldLayoutId id="2147483672" r:id="rId19"/>
    <p:sldLayoutId id="2147483673" r:id="rId20"/>
    <p:sldLayoutId id="2147483655" r:id="rId21"/>
    <p:sldLayoutId id="2147483663" r:id="rId22"/>
    <p:sldLayoutId id="2147483656" r:id="rId23"/>
    <p:sldLayoutId id="2147483657" r:id="rId24"/>
    <p:sldLayoutId id="2147483658" r:id="rId25"/>
    <p:sldLayoutId id="2147483659" r:id="rId26"/>
  </p:sldLayoutIdLst>
  <p:hf hdr="0" dt="0"/>
  <p:txStyles>
    <p:title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3550" indent="-231775"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04863" indent="-341313"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147763" indent="-342900"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90663" indent="-342900"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pc-assets.elpasoco.com/wp-content/uploads/sites/2/2023-Budget-Book-Final.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A4B35AC-755A-DA4A-BE38-B786ED185500}"/>
              </a:ext>
            </a:extLst>
          </p:cNvPr>
          <p:cNvSpPr>
            <a:spLocks noGrp="1"/>
          </p:cNvSpPr>
          <p:nvPr>
            <p:ph type="ctrTitle" idx="4294967295"/>
          </p:nvPr>
        </p:nvSpPr>
        <p:spPr>
          <a:xfrm>
            <a:off x="908712" y="2710360"/>
            <a:ext cx="4522788" cy="1833563"/>
          </a:xfrm>
        </p:spPr>
        <p:txBody>
          <a:bodyPr>
            <a:noAutofit/>
          </a:bodyPr>
          <a:lstStyle/>
          <a:p>
            <a:pPr>
              <a:lnSpc>
                <a:spcPts val="5440"/>
              </a:lnSpc>
            </a:pPr>
            <a:r>
              <a:rPr lang="en-US" sz="4200" dirty="0">
                <a:latin typeface="Verdana"/>
                <a:ea typeface="Verdana"/>
                <a:cs typeface="Verdana"/>
              </a:rPr>
              <a:t>The El Paso </a:t>
            </a:r>
            <a:br>
              <a:rPr lang="en-US" sz="4200" dirty="0">
                <a:latin typeface="Verdana"/>
                <a:ea typeface="Verdana"/>
                <a:cs typeface="Verdana"/>
              </a:rPr>
            </a:br>
            <a:r>
              <a:rPr lang="en-US" sz="4200" dirty="0">
                <a:latin typeface="Verdana"/>
                <a:ea typeface="Verdana"/>
                <a:cs typeface="Verdana"/>
              </a:rPr>
              <a:t>County Budget </a:t>
            </a:r>
            <a:br>
              <a:rPr lang="en-US" sz="4200" dirty="0">
                <a:latin typeface="Calibri" panose="020F0502020204030204"/>
                <a:ea typeface="Verdana"/>
                <a:cs typeface="Calibri" panose="020F0502020204030204"/>
              </a:rPr>
            </a:br>
            <a:r>
              <a:rPr lang="en-US" sz="4200" dirty="0">
                <a:solidFill>
                  <a:schemeClr val="accent1"/>
                </a:solidFill>
                <a:latin typeface="Verdana"/>
                <a:ea typeface="Verdana"/>
                <a:cs typeface="Verdana"/>
              </a:rPr>
              <a:t>Then and Now</a:t>
            </a:r>
            <a:endParaRPr lang="en-US" sz="4200" dirty="0">
              <a:solidFill>
                <a:schemeClr val="accent1"/>
              </a:solidFill>
              <a:cs typeface="Calibri"/>
            </a:endParaRPr>
          </a:p>
        </p:txBody>
      </p:sp>
      <p:sp>
        <p:nvSpPr>
          <p:cNvPr id="32" name="Subtitle 31">
            <a:extLst>
              <a:ext uri="{FF2B5EF4-FFF2-40B4-BE49-F238E27FC236}">
                <a16:creationId xmlns:a16="http://schemas.microsoft.com/office/drawing/2014/main" id="{6F2FF73E-B885-8FAB-FA41-E27345451DB5}"/>
              </a:ext>
            </a:extLst>
          </p:cNvPr>
          <p:cNvSpPr>
            <a:spLocks noGrp="1"/>
          </p:cNvSpPr>
          <p:nvPr>
            <p:ph type="subTitle" idx="4294967295"/>
          </p:nvPr>
        </p:nvSpPr>
        <p:spPr>
          <a:xfrm>
            <a:off x="908712" y="2294435"/>
            <a:ext cx="5334000" cy="311150"/>
          </a:xfrm>
        </p:spPr>
        <p:txBody>
          <a:bodyPr>
            <a:normAutofit fontScale="92500" lnSpcReduction="10000"/>
          </a:bodyPr>
          <a:lstStyle/>
          <a:p>
            <a:r>
              <a:rPr lang="en-US" sz="1600" b="1" dirty="0">
                <a:solidFill>
                  <a:schemeClr val="accent2"/>
                </a:solidFill>
              </a:rPr>
              <a:t>October 2023</a:t>
            </a:r>
          </a:p>
        </p:txBody>
      </p:sp>
      <p:pic>
        <p:nvPicPr>
          <p:cNvPr id="3" name="Picture 2" descr="A red white and blue button with stars&#10;&#10;Description automatically generated">
            <a:extLst>
              <a:ext uri="{FF2B5EF4-FFF2-40B4-BE49-F238E27FC236}">
                <a16:creationId xmlns:a16="http://schemas.microsoft.com/office/drawing/2014/main" id="{2054DBD6-342B-141C-A7D5-F6F8A0EC2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354" y="337992"/>
            <a:ext cx="2386934" cy="2363441"/>
          </a:xfrm>
          <a:prstGeom prst="rect">
            <a:avLst/>
          </a:prstGeom>
        </p:spPr>
      </p:pic>
    </p:spTree>
    <p:extLst>
      <p:ext uri="{BB962C8B-B14F-4D97-AF65-F5344CB8AC3E}">
        <p14:creationId xmlns:p14="http://schemas.microsoft.com/office/powerpoint/2010/main" val="132798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9A08-1042-08CB-8675-C64B779EFF40}"/>
              </a:ext>
            </a:extLst>
          </p:cNvPr>
          <p:cNvSpPr>
            <a:spLocks noGrp="1"/>
          </p:cNvSpPr>
          <p:nvPr>
            <p:ph type="title"/>
          </p:nvPr>
        </p:nvSpPr>
        <p:spPr>
          <a:xfrm>
            <a:off x="696530" y="831273"/>
            <a:ext cx="10953163" cy="653144"/>
          </a:xfrm>
        </p:spPr>
        <p:txBody>
          <a:bodyPr>
            <a:normAutofit fontScale="90000"/>
          </a:bodyPr>
          <a:lstStyle/>
          <a:p>
            <a:r>
              <a:rPr lang="en-US" sz="2400" b="1" dirty="0"/>
              <a:t>Total Government Expenditure per El Paso County Resident</a:t>
            </a:r>
            <a:br>
              <a:rPr lang="en-US" sz="2400" b="1" dirty="0"/>
            </a:br>
            <a:r>
              <a:rPr lang="en-US" sz="1800" dirty="0">
                <a:solidFill>
                  <a:schemeClr val="accent1"/>
                </a:solidFill>
              </a:rPr>
              <a:t>Values are adjusted for population and inflation (2023 Dollars)</a:t>
            </a:r>
            <a:br>
              <a:rPr lang="en-US" sz="2400" dirty="0"/>
            </a:br>
            <a:endParaRPr lang="en-US" sz="2400" dirty="0"/>
          </a:p>
        </p:txBody>
      </p:sp>
      <p:sp>
        <p:nvSpPr>
          <p:cNvPr id="6" name="Footer Placeholder 16">
            <a:extLst>
              <a:ext uri="{FF2B5EF4-FFF2-40B4-BE49-F238E27FC236}">
                <a16:creationId xmlns:a16="http://schemas.microsoft.com/office/drawing/2014/main" id="{E999BCF8-7E82-BA1D-CB59-D35F511CA429}"/>
              </a:ext>
            </a:extLst>
          </p:cNvPr>
          <p:cNvSpPr>
            <a:spLocks noGrp="1"/>
          </p:cNvSpPr>
          <p:nvPr>
            <p:ph type="ftr" sz="quarter" idx="3"/>
          </p:nvPr>
        </p:nvSpPr>
        <p:spPr/>
        <p:txBody>
          <a:body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5" name="Slide Number Placeholder 4">
            <a:extLst>
              <a:ext uri="{FF2B5EF4-FFF2-40B4-BE49-F238E27FC236}">
                <a16:creationId xmlns:a16="http://schemas.microsoft.com/office/drawing/2014/main" id="{ED5A4D1C-B680-37F3-4E92-0665BD222956}"/>
              </a:ext>
            </a:extLst>
          </p:cNvPr>
          <p:cNvSpPr>
            <a:spLocks noGrp="1"/>
          </p:cNvSpPr>
          <p:nvPr>
            <p:ph type="sldNum" sz="quarter" idx="4"/>
          </p:nvPr>
        </p:nvSpPr>
        <p:spPr/>
        <p:txBody>
          <a:bodyPr/>
          <a:lstStyle/>
          <a:p>
            <a:fld id="{E3BC78C7-DA6B-49D8-999D-7B3EF7DC6F94}" type="slidenum">
              <a:rPr lang="en-US" smtClean="0"/>
              <a:pPr/>
              <a:t>10</a:t>
            </a:fld>
            <a:endParaRPr lang="en-US" dirty="0"/>
          </a:p>
        </p:txBody>
      </p:sp>
      <p:sp>
        <p:nvSpPr>
          <p:cNvPr id="7" name="Rectangle 6">
            <a:extLst>
              <a:ext uri="{FF2B5EF4-FFF2-40B4-BE49-F238E27FC236}">
                <a16:creationId xmlns:a16="http://schemas.microsoft.com/office/drawing/2014/main" id="{3EA6785E-8867-F251-1BAD-C6720AE5A36F}"/>
              </a:ext>
            </a:extLst>
          </p:cNvPr>
          <p:cNvSpPr/>
          <p:nvPr/>
        </p:nvSpPr>
        <p:spPr>
          <a:xfrm>
            <a:off x="0" y="0"/>
            <a:ext cx="12192000" cy="3903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latin typeface="Verdana"/>
                <a:ea typeface="Verdana"/>
                <a:cs typeface="Verdana" panose="020B0604030504040204" pitchFamily="34" charset="0"/>
              </a:rPr>
              <a:t>EL PASO COUNTY BUDGET: A SNAPSHOT OF EXPENDITURE AND HOW </a:t>
            </a:r>
            <a:r>
              <a:rPr lang="en-US" sz="1200" b="1" dirty="0">
                <a:solidFill>
                  <a:schemeClr val="bg1"/>
                </a:solidFill>
                <a:latin typeface="Verdana"/>
                <a:ea typeface="Verdana"/>
                <a:cs typeface="Verdana" panose="020B0604030504040204" pitchFamily="34" charset="0"/>
              </a:rPr>
              <a:t>IT HAS CHANGED</a:t>
            </a:r>
            <a:endParaRPr lang="en-US" sz="1600" dirty="0">
              <a:solidFill>
                <a:schemeClr val="bg1"/>
              </a:solidFill>
            </a:endParaRPr>
          </a:p>
        </p:txBody>
      </p:sp>
      <p:sp>
        <p:nvSpPr>
          <p:cNvPr id="8" name="Manual Input 7">
            <a:extLst>
              <a:ext uri="{FF2B5EF4-FFF2-40B4-BE49-F238E27FC236}">
                <a16:creationId xmlns:a16="http://schemas.microsoft.com/office/drawing/2014/main" id="{D4C3E6A3-2490-51AF-218A-7DE96894DB7B}"/>
              </a:ext>
            </a:extLst>
          </p:cNvPr>
          <p:cNvSpPr/>
          <p:nvPr/>
        </p:nvSpPr>
        <p:spPr>
          <a:xfrm rot="16200000" flipV="1">
            <a:off x="-234" y="618689"/>
            <a:ext cx="518689" cy="810671"/>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3" name="Picture 6" descr="Chart&#10;&#10;Description automatically generated">
            <a:extLst>
              <a:ext uri="{FF2B5EF4-FFF2-40B4-BE49-F238E27FC236}">
                <a16:creationId xmlns:a16="http://schemas.microsoft.com/office/drawing/2014/main" id="{1626F0DF-8C51-17AC-5595-F44DDB5C11E6}"/>
              </a:ext>
            </a:extLst>
          </p:cNvPr>
          <p:cNvPicPr>
            <a:picLocks noChangeAspect="1"/>
          </p:cNvPicPr>
          <p:nvPr/>
        </p:nvPicPr>
        <p:blipFill>
          <a:blip r:embed="rId2"/>
          <a:stretch>
            <a:fillRect/>
          </a:stretch>
        </p:blipFill>
        <p:spPr>
          <a:xfrm>
            <a:off x="2925356" y="1866782"/>
            <a:ext cx="5937522" cy="3057842"/>
          </a:xfrm>
          <a:prstGeom prst="rect">
            <a:avLst/>
          </a:prstGeom>
        </p:spPr>
      </p:pic>
      <p:sp>
        <p:nvSpPr>
          <p:cNvPr id="4" name="TextBox 3">
            <a:extLst>
              <a:ext uri="{FF2B5EF4-FFF2-40B4-BE49-F238E27FC236}">
                <a16:creationId xmlns:a16="http://schemas.microsoft.com/office/drawing/2014/main" id="{EA9BF59C-1FDD-BB35-B503-E6CB83D5C994}"/>
              </a:ext>
            </a:extLst>
          </p:cNvPr>
          <p:cNvSpPr txBox="1"/>
          <p:nvPr/>
        </p:nvSpPr>
        <p:spPr>
          <a:xfrm>
            <a:off x="3900637" y="1689605"/>
            <a:ext cx="1190326" cy="338554"/>
          </a:xfrm>
          <a:prstGeom prst="rect">
            <a:avLst/>
          </a:prstGeom>
          <a:noFill/>
        </p:spPr>
        <p:txBody>
          <a:bodyPr wrap="square" lIns="91440" tIns="45720" rIns="91440" bIns="45720" rtlCol="0" anchor="t">
            <a:spAutoFit/>
          </a:bodyPr>
          <a:lstStyle/>
          <a:p>
            <a:r>
              <a:rPr lang="en-US" sz="1600" b="1" dirty="0">
                <a:latin typeface="Verdana"/>
                <a:ea typeface="Verdana"/>
                <a:cs typeface="Verdana" panose="020B0604030504040204" pitchFamily="34" charset="0"/>
              </a:rPr>
              <a:t>2018</a:t>
            </a:r>
            <a:endParaRPr lang="en-U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B28FACB0-070E-6F3B-D2B4-C62DA0D2DDE9}"/>
              </a:ext>
            </a:extLst>
          </p:cNvPr>
          <p:cNvSpPr txBox="1"/>
          <p:nvPr/>
        </p:nvSpPr>
        <p:spPr>
          <a:xfrm>
            <a:off x="7041715" y="1702304"/>
            <a:ext cx="1190326" cy="338554"/>
          </a:xfrm>
          <a:prstGeom prst="rect">
            <a:avLst/>
          </a:prstGeom>
          <a:noFill/>
        </p:spPr>
        <p:txBody>
          <a:bodyPr wrap="square" lIns="91440" tIns="45720" rIns="91440" bIns="45720" rtlCol="0" anchor="t">
            <a:spAutoFit/>
          </a:bodyPr>
          <a:lstStyle/>
          <a:p>
            <a:r>
              <a:rPr lang="en-US" sz="1600" b="1" dirty="0">
                <a:latin typeface="Verdana"/>
                <a:ea typeface="Verdana"/>
                <a:cs typeface="Verdana" panose="020B0604030504040204" pitchFamily="34" charset="0"/>
              </a:rPr>
              <a:t>2023</a:t>
            </a:r>
            <a:endParaRPr lang="en-US" sz="1200" b="1"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5">
            <a:extLst>
              <a:ext uri="{FF2B5EF4-FFF2-40B4-BE49-F238E27FC236}">
                <a16:creationId xmlns:a16="http://schemas.microsoft.com/office/drawing/2014/main" id="{4CD168B7-0BEB-02DE-52F6-9F412B1A9630}"/>
              </a:ext>
            </a:extLst>
          </p:cNvPr>
          <p:cNvPicPr>
            <a:picLocks noChangeAspect="1"/>
          </p:cNvPicPr>
          <p:nvPr/>
        </p:nvPicPr>
        <p:blipFill>
          <a:blip r:embed="rId3"/>
          <a:stretch>
            <a:fillRect/>
          </a:stretch>
        </p:blipFill>
        <p:spPr>
          <a:xfrm>
            <a:off x="1973759" y="1402482"/>
            <a:ext cx="7840717" cy="279450"/>
          </a:xfrm>
          <a:prstGeom prst="rect">
            <a:avLst/>
          </a:prstGeom>
        </p:spPr>
      </p:pic>
      <p:sp>
        <p:nvSpPr>
          <p:cNvPr id="10" name="TextBox 9">
            <a:extLst>
              <a:ext uri="{FF2B5EF4-FFF2-40B4-BE49-F238E27FC236}">
                <a16:creationId xmlns:a16="http://schemas.microsoft.com/office/drawing/2014/main" id="{A55CE9A3-097B-A51B-9F54-C256259047FB}"/>
              </a:ext>
            </a:extLst>
          </p:cNvPr>
          <p:cNvSpPr txBox="1"/>
          <p:nvPr/>
        </p:nvSpPr>
        <p:spPr>
          <a:xfrm>
            <a:off x="4015868" y="3259723"/>
            <a:ext cx="1190326" cy="338554"/>
          </a:xfrm>
          <a:prstGeom prst="rect">
            <a:avLst/>
          </a:prstGeom>
          <a:noFill/>
        </p:spPr>
        <p:txBody>
          <a:bodyPr wrap="square" lIns="91440" tIns="45720" rIns="91440" bIns="45720" rtlCol="0" anchor="t">
            <a:spAutoFit/>
          </a:bodyPr>
          <a:lstStyle/>
          <a:p>
            <a:r>
              <a:rPr lang="en-US" sz="1600" b="1" dirty="0">
                <a:latin typeface="Verdana"/>
                <a:ea typeface="Verdana"/>
                <a:cs typeface="Verdana" panose="020B0604030504040204" pitchFamily="34" charset="0"/>
              </a:rPr>
              <a:t>$597</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5521F086-F3AF-DB2C-9070-62315F460FDF}"/>
              </a:ext>
            </a:extLst>
          </p:cNvPr>
          <p:cNvSpPr txBox="1"/>
          <p:nvPr/>
        </p:nvSpPr>
        <p:spPr>
          <a:xfrm>
            <a:off x="7041715" y="3259723"/>
            <a:ext cx="1190326" cy="338554"/>
          </a:xfrm>
          <a:prstGeom prst="rect">
            <a:avLst/>
          </a:prstGeom>
          <a:noFill/>
        </p:spPr>
        <p:txBody>
          <a:bodyPr wrap="square" lIns="91440" tIns="45720" rIns="91440" bIns="45720" rtlCol="0" anchor="t">
            <a:spAutoFit/>
          </a:bodyPr>
          <a:lstStyle/>
          <a:p>
            <a:r>
              <a:rPr lang="en-US" sz="1600" b="1" dirty="0">
                <a:latin typeface="Verdana"/>
                <a:ea typeface="Verdana"/>
                <a:cs typeface="Verdana" panose="020B0604030504040204" pitchFamily="34" charset="0"/>
              </a:rPr>
              <a:t>$623</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6F61CF5A-2DB6-84CC-FFA6-6E346AB65616}"/>
              </a:ext>
            </a:extLst>
          </p:cNvPr>
          <p:cNvSpPr/>
          <p:nvPr/>
        </p:nvSpPr>
        <p:spPr>
          <a:xfrm>
            <a:off x="113849" y="4941850"/>
            <a:ext cx="11964302" cy="102733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latin typeface="Verdana"/>
                <a:ea typeface="Verdana"/>
                <a:cs typeface="Calibri"/>
              </a:rPr>
              <a:t>Between 2018 and 2023, the county’s population grew by 5%, adding 38,000 more people. Over that same period, inflation, as measured by the Denver consumer price index, rose 21%. Led by strong growth in unrestricted General Fund revenue growth, </a:t>
            </a:r>
            <a:r>
              <a:rPr lang="en-US" sz="1400" b="1" dirty="0">
                <a:solidFill>
                  <a:schemeClr val="accent3"/>
                </a:solidFill>
                <a:latin typeface="Verdana"/>
                <a:ea typeface="Verdana"/>
                <a:cs typeface="Calibri"/>
              </a:rPr>
              <a:t>inflation adjusted expenditure per El Paso county resident grew from $597 to $623 or 4%. </a:t>
            </a:r>
          </a:p>
        </p:txBody>
      </p:sp>
      <p:pic>
        <p:nvPicPr>
          <p:cNvPr id="15" name="Picture 14" descr="A red white and blue button with stars&#10;&#10;Description automatically generated">
            <a:extLst>
              <a:ext uri="{FF2B5EF4-FFF2-40B4-BE49-F238E27FC236}">
                <a16:creationId xmlns:a16="http://schemas.microsoft.com/office/drawing/2014/main" id="{13B7F16A-21B0-BADC-2C84-376A5366E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6621" y="251963"/>
            <a:ext cx="1244705" cy="1232454"/>
          </a:xfrm>
          <a:prstGeom prst="rect">
            <a:avLst/>
          </a:prstGeom>
        </p:spPr>
      </p:pic>
    </p:spTree>
    <p:extLst>
      <p:ext uri="{BB962C8B-B14F-4D97-AF65-F5344CB8AC3E}">
        <p14:creationId xmlns:p14="http://schemas.microsoft.com/office/powerpoint/2010/main" val="15398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ityscape with buildings and trees&#10;&#10;Description automatically generated">
            <a:extLst>
              <a:ext uri="{FF2B5EF4-FFF2-40B4-BE49-F238E27FC236}">
                <a16:creationId xmlns:a16="http://schemas.microsoft.com/office/drawing/2014/main" id="{6003F19D-8B63-B8BA-27A0-8193E6361CA3}"/>
              </a:ext>
            </a:extLst>
          </p:cNvPr>
          <p:cNvPicPr>
            <a:picLocks noChangeAspect="1"/>
          </p:cNvPicPr>
          <p:nvPr/>
        </p:nvPicPr>
        <p:blipFill rotWithShape="1">
          <a:blip r:embed="rId2">
            <a:extLst>
              <a:ext uri="{28A0092B-C50C-407E-A947-70E740481C1C}">
                <a14:useLocalDpi xmlns:a14="http://schemas.microsoft.com/office/drawing/2010/main" val="0"/>
              </a:ext>
            </a:extLst>
          </a:blip>
          <a:srcRect l="488" t="11806" r="488" b="4620"/>
          <a:stretch/>
        </p:blipFill>
        <p:spPr>
          <a:xfrm>
            <a:off x="-1" y="0"/>
            <a:ext cx="12192001" cy="6858000"/>
          </a:xfrm>
          <a:prstGeom prst="rect">
            <a:avLst/>
          </a:prstGeom>
        </p:spPr>
      </p:pic>
      <p:sp>
        <p:nvSpPr>
          <p:cNvPr id="4" name="Rectangle 3">
            <a:extLst>
              <a:ext uri="{FF2B5EF4-FFF2-40B4-BE49-F238E27FC236}">
                <a16:creationId xmlns:a16="http://schemas.microsoft.com/office/drawing/2014/main" id="{EDE89FA0-3702-3F80-0D5C-6469D863156A}"/>
              </a:ext>
            </a:extLst>
          </p:cNvPr>
          <p:cNvSpPr/>
          <p:nvPr/>
        </p:nvSpPr>
        <p:spPr>
          <a:xfrm>
            <a:off x="0" y="0"/>
            <a:ext cx="12192000" cy="6858000"/>
          </a:xfrm>
          <a:prstGeom prst="rect">
            <a:avLst/>
          </a:prstGeom>
          <a:gradFill>
            <a:gsLst>
              <a:gs pos="10000">
                <a:schemeClr val="tx2"/>
              </a:gs>
              <a:gs pos="50000">
                <a:schemeClr val="tx2">
                  <a:alpha val="93211"/>
                </a:schemeClr>
              </a:gs>
              <a:gs pos="88000">
                <a:schemeClr val="tx2">
                  <a:alpha val="3068"/>
                </a:schemeClr>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anual Input 4">
            <a:extLst>
              <a:ext uri="{FF2B5EF4-FFF2-40B4-BE49-F238E27FC236}">
                <a16:creationId xmlns:a16="http://schemas.microsoft.com/office/drawing/2014/main" id="{CB11BD53-98FD-2751-36CA-B1225220C61C}"/>
              </a:ext>
            </a:extLst>
          </p:cNvPr>
          <p:cNvSpPr/>
          <p:nvPr/>
        </p:nvSpPr>
        <p:spPr>
          <a:xfrm rot="10800000">
            <a:off x="800100" y="0"/>
            <a:ext cx="4665980" cy="6238240"/>
          </a:xfrm>
          <a:prstGeom prst="flowChartManualInp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A4B35AC-755A-DA4A-BE38-B786ED185500}"/>
              </a:ext>
            </a:extLst>
          </p:cNvPr>
          <p:cNvSpPr>
            <a:spLocks noGrp="1"/>
          </p:cNvSpPr>
          <p:nvPr>
            <p:ph type="ctrTitle" idx="4294967295"/>
          </p:nvPr>
        </p:nvSpPr>
        <p:spPr>
          <a:xfrm>
            <a:off x="955504" y="2314171"/>
            <a:ext cx="4522583" cy="1833880"/>
          </a:xfrm>
        </p:spPr>
        <p:txBody>
          <a:bodyPr>
            <a:noAutofit/>
          </a:bodyPr>
          <a:lstStyle/>
          <a:p>
            <a:pPr>
              <a:lnSpc>
                <a:spcPts val="5440"/>
              </a:lnSpc>
            </a:pPr>
            <a:r>
              <a:rPr lang="en-US" sz="4200" dirty="0">
                <a:latin typeface="Verdana"/>
                <a:ea typeface="Verdana"/>
                <a:cs typeface="Verdana"/>
              </a:rPr>
              <a:t>The El Paso </a:t>
            </a:r>
            <a:br>
              <a:rPr lang="en-US" sz="4200" dirty="0">
                <a:latin typeface="Verdana"/>
                <a:ea typeface="Verdana"/>
                <a:cs typeface="Verdana"/>
              </a:rPr>
            </a:br>
            <a:r>
              <a:rPr lang="en-US" sz="4200" dirty="0">
                <a:latin typeface="Verdana"/>
                <a:ea typeface="Verdana"/>
                <a:cs typeface="Verdana"/>
              </a:rPr>
              <a:t>County Budget </a:t>
            </a:r>
            <a:br>
              <a:rPr lang="en-US" sz="4200" dirty="0">
                <a:latin typeface="Calibri" panose="020F0502020204030204"/>
                <a:ea typeface="Verdana"/>
                <a:cs typeface="Calibri" panose="020F0502020204030204"/>
              </a:rPr>
            </a:br>
            <a:r>
              <a:rPr lang="en-US" sz="4200" dirty="0">
                <a:solidFill>
                  <a:schemeClr val="accent1"/>
                </a:solidFill>
                <a:latin typeface="Verdana"/>
                <a:ea typeface="Verdana"/>
                <a:cs typeface="Verdana"/>
              </a:rPr>
              <a:t>Then and Now</a:t>
            </a:r>
            <a:endParaRPr lang="en-US" sz="4200" dirty="0">
              <a:solidFill>
                <a:schemeClr val="accent1"/>
              </a:solidFill>
              <a:cs typeface="Calibri"/>
            </a:endParaRPr>
          </a:p>
        </p:txBody>
      </p:sp>
      <p:sp>
        <p:nvSpPr>
          <p:cNvPr id="32" name="Subtitle 31">
            <a:extLst>
              <a:ext uri="{FF2B5EF4-FFF2-40B4-BE49-F238E27FC236}">
                <a16:creationId xmlns:a16="http://schemas.microsoft.com/office/drawing/2014/main" id="{6F2FF73E-B885-8FAB-FA41-E27345451DB5}"/>
              </a:ext>
            </a:extLst>
          </p:cNvPr>
          <p:cNvSpPr>
            <a:spLocks noGrp="1"/>
          </p:cNvSpPr>
          <p:nvPr>
            <p:ph type="subTitle" idx="4294967295"/>
          </p:nvPr>
        </p:nvSpPr>
        <p:spPr>
          <a:xfrm>
            <a:off x="957350" y="1898650"/>
            <a:ext cx="5334000" cy="311150"/>
          </a:xfrm>
        </p:spPr>
        <p:txBody>
          <a:bodyPr>
            <a:normAutofit fontScale="92500" lnSpcReduction="10000"/>
          </a:bodyPr>
          <a:lstStyle/>
          <a:p>
            <a:r>
              <a:rPr lang="en-US" sz="1600" b="1" dirty="0">
                <a:solidFill>
                  <a:schemeClr val="accent2"/>
                </a:solidFill>
              </a:rPr>
              <a:t>October 2023</a:t>
            </a:r>
          </a:p>
        </p:txBody>
      </p:sp>
      <p:pic>
        <p:nvPicPr>
          <p:cNvPr id="6" name="Picture 5" descr="A close up of a sign&#10;&#10;Description automatically generated">
            <a:extLst>
              <a:ext uri="{FF2B5EF4-FFF2-40B4-BE49-F238E27FC236}">
                <a16:creationId xmlns:a16="http://schemas.microsoft.com/office/drawing/2014/main" id="{669B0DA0-0C4C-BB90-F289-55A4A58489FC}"/>
              </a:ext>
            </a:extLst>
          </p:cNvPr>
          <p:cNvPicPr>
            <a:picLocks noChangeAspect="1"/>
          </p:cNvPicPr>
          <p:nvPr/>
        </p:nvPicPr>
        <p:blipFill>
          <a:blip r:embed="rId3"/>
          <a:stretch>
            <a:fillRect/>
          </a:stretch>
        </p:blipFill>
        <p:spPr>
          <a:xfrm>
            <a:off x="1032165" y="405477"/>
            <a:ext cx="1450094" cy="924557"/>
          </a:xfrm>
          <a:prstGeom prst="rect">
            <a:avLst/>
          </a:prstGeom>
        </p:spPr>
      </p:pic>
      <p:sp>
        <p:nvSpPr>
          <p:cNvPr id="2" name="TextBox 1">
            <a:extLst>
              <a:ext uri="{FF2B5EF4-FFF2-40B4-BE49-F238E27FC236}">
                <a16:creationId xmlns:a16="http://schemas.microsoft.com/office/drawing/2014/main" id="{AF257FD7-C0A5-0964-BA32-049E72F02BE9}"/>
              </a:ext>
            </a:extLst>
          </p:cNvPr>
          <p:cNvSpPr txBox="1"/>
          <p:nvPr/>
        </p:nvSpPr>
        <p:spPr>
          <a:xfrm>
            <a:off x="903516" y="4724288"/>
            <a:ext cx="3699667" cy="338554"/>
          </a:xfrm>
          <a:prstGeom prst="rect">
            <a:avLst/>
          </a:prstGeom>
          <a:noFill/>
        </p:spPr>
        <p:txBody>
          <a:bodyPr wrap="none" lIns="91440" tIns="45720" rIns="91440" bIns="45720" rtlCol="0" anchor="t">
            <a:spAutoFit/>
          </a:bodyPr>
          <a:lstStyle/>
          <a:p>
            <a:r>
              <a:rPr lang="en-US" sz="1600" dirty="0">
                <a:latin typeface="Verdana"/>
                <a:ea typeface="Verdana"/>
                <a:cs typeface="Verdana"/>
              </a:rPr>
              <a:t>Email us at </a:t>
            </a:r>
            <a:r>
              <a:rPr lang="en-US" sz="1600" dirty="0" err="1">
                <a:solidFill>
                  <a:srgbClr val="CF3339"/>
                </a:solidFill>
                <a:latin typeface="Verdana"/>
                <a:ea typeface="Verdana"/>
                <a:cs typeface="Verdana"/>
              </a:rPr>
              <a:t>info@csinstituteco.org</a:t>
            </a:r>
            <a:endParaRPr lang="en-US" sz="1600" dirty="0">
              <a:solidFill>
                <a:srgbClr val="CF3339"/>
              </a:solidFill>
              <a:latin typeface="Verdana"/>
              <a:ea typeface="Verdana"/>
              <a:cs typeface="Verdana"/>
            </a:endParaRPr>
          </a:p>
        </p:txBody>
      </p:sp>
      <p:pic>
        <p:nvPicPr>
          <p:cNvPr id="8" name="Picture 7" descr="A red white and blue button with stars&#10;&#10;Description automatically generated">
            <a:extLst>
              <a:ext uri="{FF2B5EF4-FFF2-40B4-BE49-F238E27FC236}">
                <a16:creationId xmlns:a16="http://schemas.microsoft.com/office/drawing/2014/main" id="{F82ECDA3-5BCC-781E-2F0B-88EC6AF51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6809" y="429028"/>
            <a:ext cx="2120779" cy="2099905"/>
          </a:xfrm>
          <a:prstGeom prst="rect">
            <a:avLst/>
          </a:prstGeom>
        </p:spPr>
      </p:pic>
    </p:spTree>
    <p:extLst>
      <p:ext uri="{BB962C8B-B14F-4D97-AF65-F5344CB8AC3E}">
        <p14:creationId xmlns:p14="http://schemas.microsoft.com/office/powerpoint/2010/main" val="293634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4BE95F0-99AA-44F3-27BA-4283D07F7A9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705" r="21705"/>
          <a:stretch/>
        </p:blipFill>
        <p:spPr/>
      </p:pic>
      <p:sp>
        <p:nvSpPr>
          <p:cNvPr id="2" name="Title 1">
            <a:extLst>
              <a:ext uri="{FF2B5EF4-FFF2-40B4-BE49-F238E27FC236}">
                <a16:creationId xmlns:a16="http://schemas.microsoft.com/office/drawing/2014/main" id="{4A029A08-1042-08CB-8675-C64B779EFF40}"/>
              </a:ext>
            </a:extLst>
          </p:cNvPr>
          <p:cNvSpPr>
            <a:spLocks noGrp="1"/>
          </p:cNvSpPr>
          <p:nvPr>
            <p:ph type="title"/>
          </p:nvPr>
        </p:nvSpPr>
        <p:spPr/>
        <p:txBody>
          <a:bodyPr/>
          <a:lstStyle/>
          <a:p>
            <a:r>
              <a:rPr lang="en-US" b="1" dirty="0"/>
              <a:t>Key Insights</a:t>
            </a:r>
          </a:p>
        </p:txBody>
      </p:sp>
      <p:sp>
        <p:nvSpPr>
          <p:cNvPr id="16" name="Content Placeholder 15">
            <a:extLst>
              <a:ext uri="{FF2B5EF4-FFF2-40B4-BE49-F238E27FC236}">
                <a16:creationId xmlns:a16="http://schemas.microsoft.com/office/drawing/2014/main" id="{2F1C674D-88B5-F941-1950-889FF02E37BB}"/>
              </a:ext>
            </a:extLst>
          </p:cNvPr>
          <p:cNvSpPr>
            <a:spLocks noGrp="1"/>
          </p:cNvSpPr>
          <p:nvPr>
            <p:ph sz="half" idx="1"/>
          </p:nvPr>
        </p:nvSpPr>
        <p:spPr>
          <a:xfrm>
            <a:off x="342900" y="1690689"/>
            <a:ext cx="5821362" cy="4461222"/>
          </a:xfrm>
        </p:spPr>
        <p:txBody>
          <a:bodyPr>
            <a:normAutofit/>
          </a:bodyPr>
          <a:lstStyle/>
          <a:p>
            <a:pPr marL="285750" indent="-285750">
              <a:spcAft>
                <a:spcPts val="600"/>
              </a:spcAft>
              <a:buClr>
                <a:schemeClr val="tx2"/>
              </a:buClr>
              <a:buFont typeface="Arial" panose="020B0604020202020204" pitchFamily="34" charset="0"/>
              <a:buChar char="•"/>
            </a:pPr>
            <a:r>
              <a:rPr lang="en-US" sz="1400" dirty="0">
                <a:latin typeface="Verdana"/>
                <a:cs typeface="Segoe UI"/>
              </a:rPr>
              <a:t>The El Paso County budget primarily encompasses services dedicated to residents across the entire county, such as the District Attorney’s Office, jail services, human services and public health. However, it also includes services focused primarily in unincorporated areas such as patrol, roads, parks and land use. </a:t>
            </a:r>
          </a:p>
          <a:p>
            <a:pPr marL="285750" indent="-285750">
              <a:spcAft>
                <a:spcPts val="600"/>
              </a:spcAft>
              <a:buClr>
                <a:schemeClr val="tx2"/>
              </a:buClr>
              <a:buFont typeface="Arial" panose="020B0604020202020204" pitchFamily="34" charset="0"/>
              <a:buChar char="•"/>
            </a:pPr>
            <a:r>
              <a:rPr lang="en-US" sz="1400" b="1" dirty="0">
                <a:solidFill>
                  <a:schemeClr val="accent1"/>
                </a:solidFill>
                <a:latin typeface="Verdana"/>
                <a:cs typeface="Segoe UI"/>
              </a:rPr>
              <a:t>Public safety represents 28% of the county’s total 2023 budget, </a:t>
            </a:r>
            <a:r>
              <a:rPr lang="en-US" sz="1400" dirty="0">
                <a:latin typeface="Verdana"/>
                <a:cs typeface="Segoe UI"/>
              </a:rPr>
              <a:t>totaling more than $132 million.  </a:t>
            </a:r>
          </a:p>
          <a:p>
            <a:pPr marL="749300" lvl="1" indent="-285750">
              <a:spcAft>
                <a:spcPts val="600"/>
              </a:spcAft>
            </a:pPr>
            <a:r>
              <a:rPr lang="en-US" sz="1400" dirty="0">
                <a:latin typeface="Verdana"/>
                <a:cs typeface="Segoe UI"/>
              </a:rPr>
              <a:t>Unrestricted General Fund public safety spending has grown from $61.3 million in 2013 to $89.2 million in 2023.</a:t>
            </a:r>
          </a:p>
          <a:p>
            <a:pPr marL="285750" indent="-285750">
              <a:spcAft>
                <a:spcPts val="600"/>
              </a:spcAft>
              <a:buClr>
                <a:schemeClr val="tx2"/>
              </a:buClr>
              <a:buFont typeface="Arial" panose="020B0604020202020204" pitchFamily="34" charset="0"/>
              <a:buChar char="•"/>
            </a:pPr>
            <a:r>
              <a:rPr lang="en-US" sz="1400" dirty="0">
                <a:latin typeface="Verdana"/>
                <a:cs typeface="Segoe UI"/>
              </a:rPr>
              <a:t>Total spending per El Paso County resident, adjusted for inflation, </a:t>
            </a:r>
            <a:r>
              <a:rPr lang="en-US" sz="1400" b="1" dirty="0">
                <a:solidFill>
                  <a:schemeClr val="accent2"/>
                </a:solidFill>
                <a:latin typeface="Verdana"/>
                <a:cs typeface="Segoe UI"/>
              </a:rPr>
              <a:t>has increased by 4% </a:t>
            </a:r>
            <a:r>
              <a:rPr lang="en-US" sz="1400" dirty="0">
                <a:latin typeface="Verdana"/>
                <a:cs typeface="Segoe UI"/>
              </a:rPr>
              <a:t>over the last 5 years from $597 to $623. </a:t>
            </a:r>
          </a:p>
          <a:p>
            <a:pPr marL="749300" lvl="1" indent="-285750">
              <a:spcAft>
                <a:spcPts val="600"/>
              </a:spcAft>
            </a:pPr>
            <a:r>
              <a:rPr lang="en-US" sz="1400" dirty="0">
                <a:latin typeface="Verdana"/>
                <a:cs typeface="Segoe UI"/>
              </a:rPr>
              <a:t>Inflation adjusted spending per resident grew to $655 in 2021 and $726 in 2022 largely due to federal funding related to the COVID-19 pandemic. </a:t>
            </a:r>
          </a:p>
          <a:p>
            <a:pPr marL="285750" indent="-285750">
              <a:spcAft>
                <a:spcPts val="600"/>
              </a:spcAft>
              <a:buClr>
                <a:schemeClr val="tx2"/>
              </a:buClr>
              <a:buFont typeface="Arial" panose="020B0604020202020204" pitchFamily="34" charset="0"/>
              <a:buChar char="•"/>
            </a:pPr>
            <a:endParaRPr lang="en-US" sz="1400" dirty="0">
              <a:latin typeface="Verdana"/>
              <a:cs typeface="Segoe UI"/>
            </a:endParaRPr>
          </a:p>
        </p:txBody>
      </p:sp>
      <p:sp>
        <p:nvSpPr>
          <p:cNvPr id="5" name="Slide Number Placeholder 4">
            <a:extLst>
              <a:ext uri="{FF2B5EF4-FFF2-40B4-BE49-F238E27FC236}">
                <a16:creationId xmlns:a16="http://schemas.microsoft.com/office/drawing/2014/main" id="{ED5A4D1C-B680-37F3-4E92-0665BD222956}"/>
              </a:ext>
            </a:extLst>
          </p:cNvPr>
          <p:cNvSpPr>
            <a:spLocks noGrp="1"/>
          </p:cNvSpPr>
          <p:nvPr>
            <p:ph type="sldNum" sz="quarter" idx="4"/>
          </p:nvPr>
        </p:nvSpPr>
        <p:spPr/>
        <p:txBody>
          <a:bodyPr/>
          <a:lstStyle/>
          <a:p>
            <a:fld id="{E3BC78C7-DA6B-49D8-999D-7B3EF7DC6F94}" type="slidenum">
              <a:rPr lang="en-US" smtClean="0"/>
              <a:pPr/>
              <a:t>2</a:t>
            </a:fld>
            <a:endParaRPr lang="en-US" dirty="0"/>
          </a:p>
        </p:txBody>
      </p:sp>
      <p:sp>
        <p:nvSpPr>
          <p:cNvPr id="6" name="Footer Placeholder 16">
            <a:extLst>
              <a:ext uri="{FF2B5EF4-FFF2-40B4-BE49-F238E27FC236}">
                <a16:creationId xmlns:a16="http://schemas.microsoft.com/office/drawing/2014/main" id="{E999BCF8-7E82-BA1D-CB59-D35F511CA429}"/>
              </a:ext>
            </a:extLst>
          </p:cNvPr>
          <p:cNvSpPr>
            <a:spLocks noGrp="1"/>
          </p:cNvSpPr>
          <p:nvPr>
            <p:ph type="ftr" sz="quarter" idx="3"/>
          </p:nvPr>
        </p:nvSpPr>
        <p:spPr>
          <a:xfrm>
            <a:off x="838200" y="6343650"/>
            <a:ext cx="7315200" cy="365125"/>
          </a:xfrm>
        </p:spPr>
        <p:txBody>
          <a:body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4" name="Manual Input 3">
            <a:extLst>
              <a:ext uri="{FF2B5EF4-FFF2-40B4-BE49-F238E27FC236}">
                <a16:creationId xmlns:a16="http://schemas.microsoft.com/office/drawing/2014/main" id="{FFF00844-5513-E267-7DDB-E412A4D31BAA}"/>
              </a:ext>
            </a:extLst>
          </p:cNvPr>
          <p:cNvSpPr/>
          <p:nvPr/>
        </p:nvSpPr>
        <p:spPr>
          <a:xfrm rot="16200000" flipV="1">
            <a:off x="-234" y="618689"/>
            <a:ext cx="518689" cy="810671"/>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A6785E-8867-F251-1BAD-C6720AE5A36F}"/>
              </a:ext>
            </a:extLst>
          </p:cNvPr>
          <p:cNvSpPr/>
          <p:nvPr/>
        </p:nvSpPr>
        <p:spPr>
          <a:xfrm>
            <a:off x="0" y="0"/>
            <a:ext cx="12192000" cy="3903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latin typeface="Verdana"/>
                <a:ea typeface="Verdana"/>
                <a:cs typeface="Verdana" panose="020B0604030504040204" pitchFamily="34" charset="0"/>
              </a:rPr>
              <a:t>EL PASO COUNTY BUDGET: A SNAPSHOT OF EXPENDITURE AND HOW </a:t>
            </a:r>
            <a:r>
              <a:rPr lang="en-US" sz="1200" b="1" dirty="0">
                <a:solidFill>
                  <a:schemeClr val="bg1"/>
                </a:solidFill>
                <a:latin typeface="Verdana"/>
                <a:ea typeface="Verdana"/>
                <a:cs typeface="Verdana" panose="020B0604030504040204" pitchFamily="34" charset="0"/>
              </a:rPr>
              <a:t>IT HAS CHANGED</a:t>
            </a:r>
            <a:endParaRPr lang="en-US" sz="1600" dirty="0">
              <a:solidFill>
                <a:schemeClr val="bg1"/>
              </a:solidFill>
            </a:endParaRPr>
          </a:p>
        </p:txBody>
      </p:sp>
      <p:pic>
        <p:nvPicPr>
          <p:cNvPr id="8" name="Picture 7" descr="A red white and blue button with stars&#10;&#10;Description automatically generated">
            <a:extLst>
              <a:ext uri="{FF2B5EF4-FFF2-40B4-BE49-F238E27FC236}">
                <a16:creationId xmlns:a16="http://schemas.microsoft.com/office/drawing/2014/main" id="{091A291C-5A73-84BD-3DE2-A73BFFEB6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7816" y="253672"/>
            <a:ext cx="1548387" cy="1533147"/>
          </a:xfrm>
          <a:prstGeom prst="rect">
            <a:avLst/>
          </a:prstGeom>
        </p:spPr>
      </p:pic>
    </p:spTree>
    <p:extLst>
      <p:ext uri="{BB962C8B-B14F-4D97-AF65-F5344CB8AC3E}">
        <p14:creationId xmlns:p14="http://schemas.microsoft.com/office/powerpoint/2010/main" val="193353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9A08-1042-08CB-8675-C64B779EFF40}"/>
              </a:ext>
            </a:extLst>
          </p:cNvPr>
          <p:cNvSpPr>
            <a:spLocks noGrp="1"/>
          </p:cNvSpPr>
          <p:nvPr>
            <p:ph type="title"/>
          </p:nvPr>
        </p:nvSpPr>
        <p:spPr/>
        <p:txBody>
          <a:bodyPr/>
          <a:lstStyle/>
          <a:p>
            <a:r>
              <a:rPr lang="en-US" b="1" dirty="0"/>
              <a:t>About the Budget</a:t>
            </a:r>
          </a:p>
        </p:txBody>
      </p:sp>
      <p:sp>
        <p:nvSpPr>
          <p:cNvPr id="6" name="Footer Placeholder 16">
            <a:extLst>
              <a:ext uri="{FF2B5EF4-FFF2-40B4-BE49-F238E27FC236}">
                <a16:creationId xmlns:a16="http://schemas.microsoft.com/office/drawing/2014/main" id="{E999BCF8-7E82-BA1D-CB59-D35F511CA429}"/>
              </a:ext>
            </a:extLst>
          </p:cNvPr>
          <p:cNvSpPr>
            <a:spLocks noGrp="1"/>
          </p:cNvSpPr>
          <p:nvPr>
            <p:ph type="ftr" sz="quarter" idx="3"/>
          </p:nvPr>
        </p:nvSpPr>
        <p:spPr/>
        <p:txBody>
          <a:body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5" name="Slide Number Placeholder 4">
            <a:extLst>
              <a:ext uri="{FF2B5EF4-FFF2-40B4-BE49-F238E27FC236}">
                <a16:creationId xmlns:a16="http://schemas.microsoft.com/office/drawing/2014/main" id="{ED5A4D1C-B680-37F3-4E92-0665BD222956}"/>
              </a:ext>
            </a:extLst>
          </p:cNvPr>
          <p:cNvSpPr>
            <a:spLocks noGrp="1"/>
          </p:cNvSpPr>
          <p:nvPr>
            <p:ph type="sldNum" sz="quarter" idx="4"/>
          </p:nvPr>
        </p:nvSpPr>
        <p:spPr/>
        <p:txBody>
          <a:bodyPr/>
          <a:lstStyle/>
          <a:p>
            <a:fld id="{E3BC78C7-DA6B-49D8-999D-7B3EF7DC6F94}" type="slidenum">
              <a:rPr lang="en-US" smtClean="0"/>
              <a:pPr/>
              <a:t>3</a:t>
            </a:fld>
            <a:endParaRPr lang="en-US" dirty="0"/>
          </a:p>
        </p:txBody>
      </p:sp>
      <p:sp>
        <p:nvSpPr>
          <p:cNvPr id="4" name="Manual Input 3">
            <a:extLst>
              <a:ext uri="{FF2B5EF4-FFF2-40B4-BE49-F238E27FC236}">
                <a16:creationId xmlns:a16="http://schemas.microsoft.com/office/drawing/2014/main" id="{FFF00844-5513-E267-7DDB-E412A4D31BAA}"/>
              </a:ext>
            </a:extLst>
          </p:cNvPr>
          <p:cNvSpPr/>
          <p:nvPr/>
        </p:nvSpPr>
        <p:spPr>
          <a:xfrm rot="16200000" flipV="1">
            <a:off x="-234" y="618689"/>
            <a:ext cx="518689" cy="810671"/>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A6785E-8867-F251-1BAD-C6720AE5A36F}"/>
              </a:ext>
            </a:extLst>
          </p:cNvPr>
          <p:cNvSpPr/>
          <p:nvPr/>
        </p:nvSpPr>
        <p:spPr>
          <a:xfrm>
            <a:off x="0" y="0"/>
            <a:ext cx="12192000" cy="3903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latin typeface="Verdana"/>
                <a:ea typeface="Verdana"/>
                <a:cs typeface="Verdana" panose="020B0604030504040204" pitchFamily="34" charset="0"/>
              </a:rPr>
              <a:t>EL PASO COUNTY BUDGET: A SNAPSHOT OF EXPENDITURE AND HOW </a:t>
            </a:r>
            <a:r>
              <a:rPr lang="en-US" sz="1200" b="1" dirty="0">
                <a:solidFill>
                  <a:schemeClr val="bg1"/>
                </a:solidFill>
                <a:latin typeface="Verdana"/>
                <a:ea typeface="Verdana"/>
                <a:cs typeface="Verdana" panose="020B0604030504040204" pitchFamily="34" charset="0"/>
              </a:rPr>
              <a:t>IT HAS CHANGED</a:t>
            </a:r>
            <a:endParaRPr lang="en-US" sz="1600" dirty="0">
              <a:solidFill>
                <a:schemeClr val="bg1"/>
              </a:solidFill>
            </a:endParaRPr>
          </a:p>
        </p:txBody>
      </p:sp>
      <p:sp>
        <p:nvSpPr>
          <p:cNvPr id="3" name="Content Placeholder 15">
            <a:extLst>
              <a:ext uri="{FF2B5EF4-FFF2-40B4-BE49-F238E27FC236}">
                <a16:creationId xmlns:a16="http://schemas.microsoft.com/office/drawing/2014/main" id="{0BB4E575-D36E-F4FA-B19C-21D4EAA0ADF7}"/>
              </a:ext>
            </a:extLst>
          </p:cNvPr>
          <p:cNvSpPr txBox="1">
            <a:spLocks/>
          </p:cNvSpPr>
          <p:nvPr/>
        </p:nvSpPr>
        <p:spPr>
          <a:xfrm>
            <a:off x="709409" y="1447800"/>
            <a:ext cx="5596388" cy="411479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3550" indent="-231775"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04863" indent="-341313"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147763" indent="-342900"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90663" indent="-342900"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solidFill>
                  <a:srgbClr val="000000"/>
                </a:solidFill>
                <a:latin typeface="Verdana" panose="020B0604030504040204" pitchFamily="34" charset="0"/>
                <a:ea typeface="Verdana" panose="020B0604030504040204" pitchFamily="34" charset="0"/>
                <a:cs typeface="Calibri" panose="020F0502020204030204"/>
              </a:rPr>
              <a:t>The 2023 El Paso County Budget was adopted December 2022. The county’s fiscal year run concurrent with the calendar year.  The first budget hearing for the 2024 budget is October 3</a:t>
            </a:r>
            <a:r>
              <a:rPr lang="en-US" sz="1100" baseline="30000" dirty="0">
                <a:solidFill>
                  <a:srgbClr val="000000"/>
                </a:solidFill>
                <a:latin typeface="Verdana" panose="020B0604030504040204" pitchFamily="34" charset="0"/>
                <a:ea typeface="Verdana" panose="020B0604030504040204" pitchFamily="34" charset="0"/>
                <a:cs typeface="Calibri" panose="020F0502020204030204"/>
              </a:rPr>
              <a:t>rd</a:t>
            </a:r>
            <a:r>
              <a:rPr lang="en-US" sz="1100" dirty="0">
                <a:solidFill>
                  <a:srgbClr val="000000"/>
                </a:solidFill>
                <a:latin typeface="Verdana" panose="020B0604030504040204" pitchFamily="34" charset="0"/>
                <a:ea typeface="Verdana" panose="020B0604030504040204" pitchFamily="34" charset="0"/>
                <a:cs typeface="Calibri" panose="020F0502020204030204"/>
              </a:rPr>
              <a:t>, and the final budget hearing to adopt next year’s budget and certify the county’s mill levy is on December 5</a:t>
            </a:r>
            <a:r>
              <a:rPr lang="en-US" sz="1100" baseline="30000" dirty="0">
                <a:solidFill>
                  <a:srgbClr val="000000"/>
                </a:solidFill>
                <a:latin typeface="Verdana" panose="020B0604030504040204" pitchFamily="34" charset="0"/>
                <a:ea typeface="Verdana" panose="020B0604030504040204" pitchFamily="34" charset="0"/>
                <a:cs typeface="Calibri" panose="020F0502020204030204"/>
              </a:rPr>
              <a:t>th.</a:t>
            </a:r>
          </a:p>
          <a:p>
            <a:pPr>
              <a:lnSpc>
                <a:spcPts val="1440"/>
              </a:lnSpc>
              <a:spcAft>
                <a:spcPts val="600"/>
              </a:spcAft>
            </a:pPr>
            <a:r>
              <a:rPr lang="en-US" sz="1100" dirty="0">
                <a:latin typeface="Verdana"/>
                <a:ea typeface="Verdana"/>
              </a:rPr>
              <a:t>The El Paso County budget funds general county expenses and </a:t>
            </a:r>
            <a:br>
              <a:rPr lang="en-US" sz="1100" dirty="0">
                <a:latin typeface="Verdana"/>
                <a:ea typeface="Verdana"/>
              </a:rPr>
            </a:br>
            <a:r>
              <a:rPr lang="en-US" sz="1100" dirty="0">
                <a:latin typeface="Verdana"/>
                <a:ea typeface="Verdana"/>
              </a:rPr>
              <a:t>23 distinct governmental functions. These </a:t>
            </a:r>
            <a:r>
              <a:rPr lang="en-US" sz="1100" dirty="0">
                <a:latin typeface="Verdana"/>
                <a:ea typeface="Verdana"/>
                <a:cs typeface="+mn-lt"/>
              </a:rPr>
              <a:t>functions </a:t>
            </a:r>
            <a:r>
              <a:rPr lang="en-US" sz="1100" dirty="0">
                <a:latin typeface="Verdana"/>
                <a:ea typeface="Verdana"/>
              </a:rPr>
              <a:t>are:</a:t>
            </a:r>
          </a:p>
          <a:p>
            <a:pPr marL="352425" lvl="1" indent="-176213">
              <a:lnSpc>
                <a:spcPts val="1440"/>
              </a:lnSpc>
              <a:spcAft>
                <a:spcPts val="600"/>
              </a:spcAft>
              <a:buFont typeface="Arial"/>
              <a:buChar char="•"/>
            </a:pPr>
            <a:r>
              <a:rPr lang="en-US" sz="1100" dirty="0">
                <a:latin typeface="Verdana"/>
                <a:ea typeface="Verdana"/>
                <a:cs typeface="+mn-lt"/>
              </a:rPr>
              <a:t>Sheriff's Office</a:t>
            </a:r>
          </a:p>
          <a:p>
            <a:pPr marL="352425" lvl="1" indent="-176213">
              <a:lnSpc>
                <a:spcPts val="1440"/>
              </a:lnSpc>
              <a:spcAft>
                <a:spcPts val="600"/>
              </a:spcAft>
              <a:buFont typeface="Arial"/>
              <a:buChar char="•"/>
            </a:pPr>
            <a:r>
              <a:rPr lang="en-US" sz="1100" dirty="0">
                <a:latin typeface="Verdana"/>
                <a:ea typeface="Verdana"/>
                <a:cs typeface="+mn-lt"/>
              </a:rPr>
              <a:t>District Attorney</a:t>
            </a:r>
          </a:p>
          <a:p>
            <a:pPr marL="352425" lvl="1" indent="-176213">
              <a:lnSpc>
                <a:spcPts val="1440"/>
              </a:lnSpc>
              <a:spcAft>
                <a:spcPts val="600"/>
              </a:spcAft>
              <a:buFont typeface="Arial"/>
              <a:buChar char="•"/>
            </a:pPr>
            <a:r>
              <a:rPr lang="en-US" sz="1100" dirty="0">
                <a:latin typeface="Verdana"/>
                <a:ea typeface="+mn-lt"/>
                <a:cs typeface="+mn-lt"/>
              </a:rPr>
              <a:t>Information Technology</a:t>
            </a:r>
            <a:endParaRPr lang="en-US" sz="1100" dirty="0">
              <a:latin typeface="Verdana"/>
              <a:ea typeface="Verdana"/>
              <a:cs typeface="+mn-lt"/>
            </a:endParaRPr>
          </a:p>
          <a:p>
            <a:pPr marL="352425" lvl="1" indent="-176213">
              <a:lnSpc>
                <a:spcPts val="1440"/>
              </a:lnSpc>
              <a:spcAft>
                <a:spcPts val="600"/>
              </a:spcAft>
              <a:buFont typeface="Arial"/>
              <a:buChar char="•"/>
            </a:pPr>
            <a:r>
              <a:rPr lang="en-US" sz="1100" dirty="0">
                <a:latin typeface="Verdana"/>
                <a:ea typeface="+mn-lt"/>
                <a:cs typeface="+mn-lt"/>
              </a:rPr>
              <a:t>Public Works</a:t>
            </a:r>
          </a:p>
          <a:p>
            <a:pPr marL="352425" lvl="1" indent="-176213">
              <a:lnSpc>
                <a:spcPts val="1440"/>
              </a:lnSpc>
              <a:spcAft>
                <a:spcPts val="600"/>
              </a:spcAft>
              <a:buFont typeface="Arial"/>
              <a:buChar char="•"/>
            </a:pPr>
            <a:r>
              <a:rPr lang="en-US" sz="1100" dirty="0">
                <a:latin typeface="Verdana"/>
                <a:ea typeface="+mn-lt"/>
                <a:cs typeface="+mn-lt"/>
              </a:rPr>
              <a:t>Retirement</a:t>
            </a:r>
          </a:p>
          <a:p>
            <a:pPr marL="352425" lvl="1" indent="-176213">
              <a:lnSpc>
                <a:spcPts val="1440"/>
              </a:lnSpc>
              <a:spcAft>
                <a:spcPts val="600"/>
              </a:spcAft>
              <a:buFont typeface="Arial"/>
              <a:buChar char="•"/>
            </a:pPr>
            <a:r>
              <a:rPr lang="en-US" sz="1100" dirty="0">
                <a:latin typeface="Verdana"/>
                <a:ea typeface="+mn-lt"/>
                <a:cs typeface="+mn-lt"/>
              </a:rPr>
              <a:t>Facilities/Facilities Management/</a:t>
            </a:r>
            <a:br>
              <a:rPr lang="en-US" sz="1100" dirty="0">
                <a:latin typeface="Verdana"/>
                <a:ea typeface="+mn-lt"/>
                <a:cs typeface="+mn-lt"/>
              </a:rPr>
            </a:br>
            <a:r>
              <a:rPr lang="en-US" sz="1100" dirty="0">
                <a:latin typeface="Verdana"/>
                <a:ea typeface="+mn-lt"/>
                <a:cs typeface="+mn-lt"/>
              </a:rPr>
              <a:t>Parking/ADA/Utilities</a:t>
            </a:r>
          </a:p>
          <a:p>
            <a:pPr marL="352425" lvl="1" indent="-176213">
              <a:lnSpc>
                <a:spcPts val="1440"/>
              </a:lnSpc>
              <a:spcAft>
                <a:spcPts val="600"/>
              </a:spcAft>
              <a:buFont typeface="Arial"/>
              <a:buChar char="•"/>
            </a:pPr>
            <a:r>
              <a:rPr lang="en-US" sz="1100" dirty="0">
                <a:latin typeface="Verdana"/>
                <a:ea typeface="+mn-lt"/>
                <a:cs typeface="+mn-lt"/>
              </a:rPr>
              <a:t>Clerk and Recorder</a:t>
            </a:r>
          </a:p>
          <a:p>
            <a:pPr marL="352425" lvl="1" indent="-176213">
              <a:lnSpc>
                <a:spcPts val="1440"/>
              </a:lnSpc>
              <a:spcAft>
                <a:spcPts val="600"/>
              </a:spcAft>
              <a:buFont typeface="Arial"/>
              <a:buChar char="•"/>
            </a:pPr>
            <a:r>
              <a:rPr lang="en-US" sz="1100" dirty="0">
                <a:latin typeface="Verdana"/>
                <a:ea typeface="+mn-lt"/>
                <a:cs typeface="+mn-lt"/>
              </a:rPr>
              <a:t>Community Services</a:t>
            </a:r>
          </a:p>
          <a:p>
            <a:pPr marL="352425" lvl="1" indent="-176213">
              <a:lnSpc>
                <a:spcPts val="1440"/>
              </a:lnSpc>
              <a:spcAft>
                <a:spcPts val="600"/>
              </a:spcAft>
              <a:buFont typeface="Arial"/>
              <a:buChar char="•"/>
            </a:pPr>
            <a:r>
              <a:rPr lang="en-US" sz="1100" dirty="0">
                <a:latin typeface="Verdana"/>
                <a:ea typeface="+mn-lt"/>
                <a:cs typeface="+mn-lt"/>
              </a:rPr>
              <a:t>Financial Services</a:t>
            </a:r>
          </a:p>
          <a:p>
            <a:pPr marL="352425" lvl="1" indent="-176213">
              <a:lnSpc>
                <a:spcPts val="1440"/>
              </a:lnSpc>
              <a:spcAft>
                <a:spcPts val="600"/>
              </a:spcAft>
              <a:buFont typeface="Arial"/>
              <a:buChar char="•"/>
            </a:pPr>
            <a:r>
              <a:rPr lang="en-US" sz="1100" dirty="0">
                <a:latin typeface="Verdana"/>
                <a:ea typeface="+mn-lt"/>
                <a:cs typeface="+mn-lt"/>
              </a:rPr>
              <a:t>Health Department Support</a:t>
            </a:r>
          </a:p>
          <a:p>
            <a:pPr marL="352425" lvl="1" indent="-176213">
              <a:lnSpc>
                <a:spcPts val="1440"/>
              </a:lnSpc>
              <a:spcAft>
                <a:spcPts val="600"/>
              </a:spcAft>
              <a:buFont typeface="Arial"/>
              <a:buChar char="•"/>
            </a:pPr>
            <a:r>
              <a:rPr lang="en-US" sz="1100" dirty="0">
                <a:latin typeface="Verdana"/>
                <a:ea typeface="+mn-lt"/>
                <a:cs typeface="+mn-lt"/>
              </a:rPr>
              <a:t>County Assessor</a:t>
            </a:r>
          </a:p>
          <a:p>
            <a:pPr lvl="1">
              <a:lnSpc>
                <a:spcPts val="1440"/>
              </a:lnSpc>
              <a:spcAft>
                <a:spcPts val="600"/>
              </a:spcAft>
            </a:pPr>
            <a:endParaRPr lang="en-US" sz="1100" dirty="0">
              <a:latin typeface="Verdana"/>
              <a:ea typeface="+mn-lt"/>
              <a:cs typeface="+mn-lt"/>
            </a:endParaRPr>
          </a:p>
          <a:p>
            <a:endParaRPr lang="en-US" sz="1100" dirty="0">
              <a:solidFill>
                <a:srgbClr val="000000"/>
              </a:solidFill>
              <a:latin typeface="Verdana" panose="020B0604030504040204" pitchFamily="34" charset="0"/>
              <a:ea typeface="Verdana" panose="020B0604030504040204" pitchFamily="34" charset="0"/>
              <a:cs typeface="+mn-lt"/>
            </a:endParaRPr>
          </a:p>
        </p:txBody>
      </p:sp>
      <p:sp>
        <p:nvSpPr>
          <p:cNvPr id="15" name="TextBox 14">
            <a:extLst>
              <a:ext uri="{FF2B5EF4-FFF2-40B4-BE49-F238E27FC236}">
                <a16:creationId xmlns:a16="http://schemas.microsoft.com/office/drawing/2014/main" id="{EAC6815A-AAEA-CEC6-9FA4-AD74C944FF61}"/>
              </a:ext>
            </a:extLst>
          </p:cNvPr>
          <p:cNvSpPr txBox="1"/>
          <p:nvPr/>
        </p:nvSpPr>
        <p:spPr>
          <a:xfrm>
            <a:off x="3146961" y="2708012"/>
            <a:ext cx="3800103" cy="3093154"/>
          </a:xfrm>
          <a:prstGeom prst="rect">
            <a:avLst/>
          </a:prstGeom>
          <a:noFill/>
        </p:spPr>
        <p:txBody>
          <a:bodyPr wrap="square">
            <a:spAutoFit/>
          </a:bodyPr>
          <a:lstStyle/>
          <a:p>
            <a:pPr marL="742950" lvl="1" indent="-285750">
              <a:lnSpc>
                <a:spcPts val="1440"/>
              </a:lnSpc>
              <a:spcAft>
                <a:spcPts val="600"/>
              </a:spcAft>
              <a:buFont typeface="Arial"/>
              <a:buChar char="•"/>
            </a:pPr>
            <a:r>
              <a:rPr lang="en-US" sz="1100" dirty="0">
                <a:latin typeface="Verdana"/>
                <a:ea typeface="+mn-lt"/>
                <a:cs typeface="+mn-lt"/>
              </a:rPr>
              <a:t>Planning and Community Development</a:t>
            </a:r>
          </a:p>
          <a:p>
            <a:pPr marL="742950" lvl="1" indent="-285750">
              <a:lnSpc>
                <a:spcPts val="1440"/>
              </a:lnSpc>
              <a:spcAft>
                <a:spcPts val="600"/>
              </a:spcAft>
              <a:buFont typeface="Arial"/>
              <a:buChar char="•"/>
            </a:pPr>
            <a:r>
              <a:rPr lang="en-US" sz="1100" dirty="0">
                <a:latin typeface="Verdana"/>
                <a:ea typeface="+mn-lt"/>
                <a:cs typeface="+mn-lt"/>
              </a:rPr>
              <a:t>County Coroner</a:t>
            </a:r>
          </a:p>
          <a:p>
            <a:pPr marL="742950" lvl="1" indent="-285750">
              <a:lnSpc>
                <a:spcPts val="1440"/>
              </a:lnSpc>
              <a:spcAft>
                <a:spcPts val="600"/>
              </a:spcAft>
              <a:buFont typeface="Arial"/>
              <a:buChar char="•"/>
            </a:pPr>
            <a:r>
              <a:rPr lang="en-US" sz="1100" dirty="0">
                <a:latin typeface="Verdana"/>
                <a:ea typeface="+mn-lt"/>
                <a:cs typeface="+mn-lt"/>
              </a:rPr>
              <a:t>Human Resources and Risk Management</a:t>
            </a:r>
          </a:p>
          <a:p>
            <a:pPr marL="742950" lvl="1" indent="-285750">
              <a:lnSpc>
                <a:spcPts val="1440"/>
              </a:lnSpc>
              <a:spcAft>
                <a:spcPts val="600"/>
              </a:spcAft>
              <a:buFont typeface="Arial"/>
              <a:buChar char="•"/>
            </a:pPr>
            <a:r>
              <a:rPr lang="en-US" sz="1100" dirty="0">
                <a:latin typeface="Verdana"/>
                <a:ea typeface="+mn-lt"/>
                <a:cs typeface="+mn-lt"/>
              </a:rPr>
              <a:t>County Attorney</a:t>
            </a:r>
          </a:p>
          <a:p>
            <a:pPr marL="742950" lvl="1" indent="-285750">
              <a:lnSpc>
                <a:spcPts val="1440"/>
              </a:lnSpc>
              <a:spcAft>
                <a:spcPts val="600"/>
              </a:spcAft>
              <a:buFont typeface="Arial"/>
              <a:buChar char="•"/>
            </a:pPr>
            <a:r>
              <a:rPr lang="en-US" sz="1100" dirty="0">
                <a:latin typeface="Verdana"/>
                <a:ea typeface="+mn-lt"/>
                <a:cs typeface="+mn-lt"/>
              </a:rPr>
              <a:t>Treasurer</a:t>
            </a:r>
          </a:p>
          <a:p>
            <a:pPr marL="742950" lvl="1" indent="-285750">
              <a:lnSpc>
                <a:spcPts val="1440"/>
              </a:lnSpc>
              <a:spcAft>
                <a:spcPts val="600"/>
              </a:spcAft>
              <a:buFont typeface="Arial"/>
              <a:buChar char="•"/>
            </a:pPr>
            <a:r>
              <a:rPr lang="en-US" sz="1100" dirty="0">
                <a:latin typeface="Verdana"/>
                <a:ea typeface="+mn-lt"/>
                <a:cs typeface="+mn-lt"/>
              </a:rPr>
              <a:t>Board of County Commissioners</a:t>
            </a:r>
          </a:p>
          <a:p>
            <a:pPr marL="742950" lvl="1" indent="-285750">
              <a:lnSpc>
                <a:spcPts val="1440"/>
              </a:lnSpc>
              <a:spcAft>
                <a:spcPts val="600"/>
              </a:spcAft>
              <a:buFont typeface="Arial"/>
              <a:buChar char="•"/>
            </a:pPr>
            <a:r>
              <a:rPr lang="en-US" sz="1100" dirty="0">
                <a:latin typeface="Verdana"/>
                <a:ea typeface="+mn-lt"/>
                <a:cs typeface="+mn-lt"/>
              </a:rPr>
              <a:t>Government Affairs</a:t>
            </a:r>
          </a:p>
          <a:p>
            <a:pPr marL="742950" lvl="1" indent="-285750">
              <a:lnSpc>
                <a:spcPts val="1440"/>
              </a:lnSpc>
              <a:spcAft>
                <a:spcPts val="600"/>
              </a:spcAft>
              <a:buFont typeface="Arial"/>
              <a:buChar char="•"/>
            </a:pPr>
            <a:r>
              <a:rPr lang="en-US" sz="1100" dirty="0">
                <a:latin typeface="Verdana"/>
                <a:ea typeface="+mn-lt"/>
                <a:cs typeface="+mn-lt"/>
              </a:rPr>
              <a:t>Emergency Management </a:t>
            </a:r>
          </a:p>
          <a:p>
            <a:pPr marL="742950" lvl="1" indent="-285750">
              <a:lnSpc>
                <a:spcPts val="1440"/>
              </a:lnSpc>
              <a:spcAft>
                <a:spcPts val="600"/>
              </a:spcAft>
              <a:buFont typeface="Arial"/>
              <a:buChar char="•"/>
            </a:pPr>
            <a:r>
              <a:rPr lang="en-US" sz="1100" dirty="0">
                <a:latin typeface="Verdana"/>
                <a:ea typeface="+mn-lt"/>
                <a:cs typeface="+mn-lt"/>
              </a:rPr>
              <a:t>Public Information Office </a:t>
            </a:r>
          </a:p>
          <a:p>
            <a:pPr marL="742950" lvl="1" indent="-285750">
              <a:lnSpc>
                <a:spcPts val="1440"/>
              </a:lnSpc>
              <a:spcAft>
                <a:spcPts val="600"/>
              </a:spcAft>
              <a:buFont typeface="Arial"/>
              <a:buChar char="•"/>
            </a:pPr>
            <a:r>
              <a:rPr lang="en-US" sz="1100" dirty="0">
                <a:latin typeface="Verdana"/>
                <a:ea typeface="+mn-lt"/>
                <a:cs typeface="+mn-lt"/>
              </a:rPr>
              <a:t>Hazmat/ESA</a:t>
            </a:r>
          </a:p>
          <a:p>
            <a:pPr marL="742950" lvl="1" indent="-285750">
              <a:lnSpc>
                <a:spcPts val="1440"/>
              </a:lnSpc>
              <a:spcAft>
                <a:spcPts val="600"/>
              </a:spcAft>
              <a:buFont typeface="Arial"/>
              <a:buChar char="•"/>
            </a:pPr>
            <a:r>
              <a:rPr lang="en-US" sz="1100" dirty="0">
                <a:latin typeface="Verdana"/>
                <a:ea typeface="+mn-lt"/>
                <a:cs typeface="+mn-lt"/>
              </a:rPr>
              <a:t>Economic Development</a:t>
            </a:r>
          </a:p>
          <a:p>
            <a:pPr marL="742950" lvl="1" indent="-285750">
              <a:lnSpc>
                <a:spcPts val="1440"/>
              </a:lnSpc>
              <a:spcAft>
                <a:spcPts val="600"/>
              </a:spcAft>
              <a:buFont typeface="Arial"/>
              <a:buChar char="•"/>
            </a:pPr>
            <a:r>
              <a:rPr lang="en-US" sz="1100" dirty="0">
                <a:latin typeface="Verdana"/>
                <a:ea typeface="+mn-lt"/>
                <a:cs typeface="+mn-lt"/>
              </a:rPr>
              <a:t>County Surveyor</a:t>
            </a:r>
            <a:endParaRPr lang="en-US" sz="1100" dirty="0"/>
          </a:p>
        </p:txBody>
      </p:sp>
      <p:graphicFrame>
        <p:nvGraphicFramePr>
          <p:cNvPr id="17" name="Table 13">
            <a:extLst>
              <a:ext uri="{FF2B5EF4-FFF2-40B4-BE49-F238E27FC236}">
                <a16:creationId xmlns:a16="http://schemas.microsoft.com/office/drawing/2014/main" id="{EBC3F52F-97B3-62B0-0BBF-37C9B38C59AD}"/>
              </a:ext>
            </a:extLst>
          </p:cNvPr>
          <p:cNvGraphicFramePr>
            <a:graphicFrameLocks noGrp="1"/>
          </p:cNvGraphicFramePr>
          <p:nvPr>
            <p:extLst>
              <p:ext uri="{D42A27DB-BD31-4B8C-83A1-F6EECF244321}">
                <p14:modId xmlns:p14="http://schemas.microsoft.com/office/powerpoint/2010/main" val="3744724181"/>
              </p:ext>
            </p:extLst>
          </p:nvPr>
        </p:nvGraphicFramePr>
        <p:xfrm>
          <a:off x="7315200" y="1480567"/>
          <a:ext cx="4667002" cy="2448560"/>
        </p:xfrm>
        <a:graphic>
          <a:graphicData uri="http://schemas.openxmlformats.org/drawingml/2006/table">
            <a:tbl>
              <a:tblPr firstRow="1" bandRow="1">
                <a:tableStyleId>{5C22544A-7EE6-4342-B048-85BDC9FD1C3A}</a:tableStyleId>
              </a:tblPr>
              <a:tblGrid>
                <a:gridCol w="860384">
                  <a:extLst>
                    <a:ext uri="{9D8B030D-6E8A-4147-A177-3AD203B41FA5}">
                      <a16:colId xmlns:a16="http://schemas.microsoft.com/office/drawing/2014/main" val="2179620316"/>
                    </a:ext>
                  </a:extLst>
                </a:gridCol>
                <a:gridCol w="3806618">
                  <a:extLst>
                    <a:ext uri="{9D8B030D-6E8A-4147-A177-3AD203B41FA5}">
                      <a16:colId xmlns:a16="http://schemas.microsoft.com/office/drawing/2014/main" val="329287424"/>
                    </a:ext>
                  </a:extLst>
                </a:gridCol>
              </a:tblGrid>
              <a:tr h="370840">
                <a:tc gridSpan="2">
                  <a:txBody>
                    <a:bodyPr/>
                    <a:lstStyle/>
                    <a:p>
                      <a:pPr algn="ctr"/>
                      <a:r>
                        <a:rPr lang="en-US" sz="1200" dirty="0">
                          <a:latin typeface="Verdana"/>
                        </a:rPr>
                        <a:t>El Paso County 2024 Budget Timeline</a:t>
                      </a:r>
                    </a:p>
                  </a:txBody>
                  <a:tcPr anchor="ctr">
                    <a:solidFill>
                      <a:schemeClr val="tx2"/>
                    </a:solidFill>
                  </a:tcPr>
                </a:tc>
                <a:tc hMerge="1">
                  <a:txBody>
                    <a:bodyPr/>
                    <a:lstStyle/>
                    <a:p>
                      <a:endParaRPr lang="en-US"/>
                    </a:p>
                  </a:txBody>
                  <a:tcPr/>
                </a:tc>
                <a:extLst>
                  <a:ext uri="{0D108BD9-81ED-4DB2-BD59-A6C34878D82A}">
                    <a16:rowId xmlns:a16="http://schemas.microsoft.com/office/drawing/2014/main" val="3919037339"/>
                  </a:ext>
                </a:extLst>
              </a:tr>
              <a:tr h="370840">
                <a:tc>
                  <a:txBody>
                    <a:bodyPr/>
                    <a:lstStyle/>
                    <a:p>
                      <a:pPr algn="l"/>
                      <a:r>
                        <a:rPr lang="en-US" sz="1100" dirty="0">
                          <a:solidFill>
                            <a:schemeClr val="tx2"/>
                          </a:solidFill>
                          <a:latin typeface="Verdana"/>
                        </a:rPr>
                        <a:t>10/3/23</a:t>
                      </a:r>
                    </a:p>
                  </a:txBody>
                  <a:tcPr anchor="ctr">
                    <a:solidFill>
                      <a:schemeClr val="accent1">
                        <a:lumMod val="20000"/>
                        <a:lumOff val="80000"/>
                      </a:schemeClr>
                    </a:solidFill>
                  </a:tcPr>
                </a:tc>
                <a:tc>
                  <a:txBody>
                    <a:bodyPr/>
                    <a:lstStyle/>
                    <a:p>
                      <a:pPr lvl="0" algn="l">
                        <a:buNone/>
                      </a:pPr>
                      <a:r>
                        <a:rPr lang="en-US" sz="1100" dirty="0">
                          <a:latin typeface="Verdana"/>
                        </a:rPr>
                        <a:t>Budget Hearing #1 - Preliminary budget hearing</a:t>
                      </a:r>
                    </a:p>
                  </a:txBody>
                  <a:tcPr anchor="ctr">
                    <a:solidFill>
                      <a:schemeClr val="accent1">
                        <a:lumMod val="20000"/>
                        <a:lumOff val="80000"/>
                      </a:schemeClr>
                    </a:solidFill>
                  </a:tcPr>
                </a:tc>
                <a:extLst>
                  <a:ext uri="{0D108BD9-81ED-4DB2-BD59-A6C34878D82A}">
                    <a16:rowId xmlns:a16="http://schemas.microsoft.com/office/drawing/2014/main" val="884300745"/>
                  </a:ext>
                </a:extLst>
              </a:tr>
              <a:tr h="370840">
                <a:tc>
                  <a:txBody>
                    <a:bodyPr/>
                    <a:lstStyle/>
                    <a:p>
                      <a:pPr lvl="0" algn="l">
                        <a:buNone/>
                      </a:pPr>
                      <a:r>
                        <a:rPr lang="en-US" sz="1100" b="0" i="0" u="none" strike="noStrike" noProof="0" dirty="0">
                          <a:solidFill>
                            <a:schemeClr val="tx2"/>
                          </a:solidFill>
                          <a:latin typeface="Verdana"/>
                        </a:rPr>
                        <a:t>10/19/23</a:t>
                      </a:r>
                    </a:p>
                  </a:txBody>
                  <a:tcPr anchor="ctr">
                    <a:solidFill>
                      <a:schemeClr val="bg1"/>
                    </a:solidFill>
                  </a:tcPr>
                </a:tc>
                <a:tc>
                  <a:txBody>
                    <a:bodyPr/>
                    <a:lstStyle/>
                    <a:p>
                      <a:pPr lvl="0" algn="l">
                        <a:buNone/>
                      </a:pPr>
                      <a:r>
                        <a:rPr lang="en-US" sz="1100" dirty="0">
                          <a:latin typeface="Verdana"/>
                        </a:rPr>
                        <a:t>Budget Hearing #2 – Critical Needs Hearing</a:t>
                      </a:r>
                    </a:p>
                  </a:txBody>
                  <a:tcPr anchor="ctr">
                    <a:solidFill>
                      <a:schemeClr val="bg1"/>
                    </a:solidFill>
                  </a:tcPr>
                </a:tc>
                <a:extLst>
                  <a:ext uri="{0D108BD9-81ED-4DB2-BD59-A6C34878D82A}">
                    <a16:rowId xmlns:a16="http://schemas.microsoft.com/office/drawing/2014/main" val="884009278"/>
                  </a:ext>
                </a:extLst>
              </a:tr>
              <a:tr h="370840">
                <a:tc>
                  <a:txBody>
                    <a:bodyPr/>
                    <a:lstStyle/>
                    <a:p>
                      <a:pPr lvl="0" algn="l">
                        <a:buNone/>
                      </a:pPr>
                      <a:r>
                        <a:rPr lang="en-US" sz="1100" b="0" i="0" u="none" strike="noStrike" noProof="0" dirty="0">
                          <a:solidFill>
                            <a:schemeClr val="tx2"/>
                          </a:solidFill>
                          <a:latin typeface="Verdana"/>
                        </a:rPr>
                        <a:t>10/24/23</a:t>
                      </a:r>
                    </a:p>
                  </a:txBody>
                  <a:tcPr anchor="ctr">
                    <a:solidFill>
                      <a:schemeClr val="accent1">
                        <a:lumMod val="20000"/>
                        <a:lumOff val="80000"/>
                      </a:schemeClr>
                    </a:solidFill>
                  </a:tcPr>
                </a:tc>
                <a:tc>
                  <a:txBody>
                    <a:bodyPr/>
                    <a:lstStyle/>
                    <a:p>
                      <a:pPr lvl="0" algn="l">
                        <a:buNone/>
                      </a:pPr>
                      <a:r>
                        <a:rPr lang="en-US" sz="1100" dirty="0">
                          <a:latin typeface="Verdana"/>
                        </a:rPr>
                        <a:t>Budget Hearing #3 – Critical Needs Hearing</a:t>
                      </a:r>
                    </a:p>
                  </a:txBody>
                  <a:tcPr anchor="ctr">
                    <a:solidFill>
                      <a:schemeClr val="accent1">
                        <a:lumMod val="20000"/>
                        <a:lumOff val="80000"/>
                      </a:schemeClr>
                    </a:solidFill>
                  </a:tcPr>
                </a:tc>
                <a:extLst>
                  <a:ext uri="{0D108BD9-81ED-4DB2-BD59-A6C34878D82A}">
                    <a16:rowId xmlns:a16="http://schemas.microsoft.com/office/drawing/2014/main" val="847546912"/>
                  </a:ext>
                </a:extLst>
              </a:tr>
              <a:tr h="370840">
                <a:tc>
                  <a:txBody>
                    <a:bodyPr/>
                    <a:lstStyle/>
                    <a:p>
                      <a:pPr lvl="0" algn="l">
                        <a:buNone/>
                      </a:pPr>
                      <a:r>
                        <a:rPr lang="en-US" sz="1100" b="0" i="0" u="none" strike="noStrike" noProof="0" dirty="0">
                          <a:solidFill>
                            <a:schemeClr val="tx2"/>
                          </a:solidFill>
                          <a:latin typeface="Verdana"/>
                        </a:rPr>
                        <a:t>11/14/23</a:t>
                      </a:r>
                    </a:p>
                  </a:txBody>
                  <a:tcPr anchor="ctr">
                    <a:solidFill>
                      <a:schemeClr val="bg1"/>
                    </a:solidFill>
                  </a:tcPr>
                </a:tc>
                <a:tc>
                  <a:txBody>
                    <a:bodyPr/>
                    <a:lstStyle/>
                    <a:p>
                      <a:pPr lvl="0" algn="l">
                        <a:buNone/>
                      </a:pPr>
                      <a:r>
                        <a:rPr lang="en-US" sz="1100" dirty="0">
                          <a:latin typeface="Verdana"/>
                        </a:rPr>
                        <a:t>Budget hearing #4 – BOCC Direction Hearing</a:t>
                      </a:r>
                    </a:p>
                  </a:txBody>
                  <a:tcPr anchor="ctr">
                    <a:solidFill>
                      <a:schemeClr val="bg1"/>
                    </a:solidFill>
                  </a:tcPr>
                </a:tc>
                <a:extLst>
                  <a:ext uri="{0D108BD9-81ED-4DB2-BD59-A6C34878D82A}">
                    <a16:rowId xmlns:a16="http://schemas.microsoft.com/office/drawing/2014/main" val="278176196"/>
                  </a:ext>
                </a:extLst>
              </a:tr>
              <a:tr h="370840">
                <a:tc>
                  <a:txBody>
                    <a:bodyPr/>
                    <a:lstStyle/>
                    <a:p>
                      <a:pPr lvl="0" algn="l">
                        <a:buNone/>
                      </a:pPr>
                      <a:r>
                        <a:rPr lang="en-US" sz="1100" b="0" i="0" u="none" strike="noStrike" noProof="0" dirty="0">
                          <a:solidFill>
                            <a:schemeClr val="tx2"/>
                          </a:solidFill>
                          <a:latin typeface="Verdana"/>
                        </a:rPr>
                        <a:t>12/5/23</a:t>
                      </a:r>
                    </a:p>
                  </a:txBody>
                  <a:tcPr anchor="ctr">
                    <a:solidFill>
                      <a:schemeClr val="accent1">
                        <a:lumMod val="20000"/>
                        <a:lumOff val="80000"/>
                      </a:schemeClr>
                    </a:solidFill>
                  </a:tcPr>
                </a:tc>
                <a:tc>
                  <a:txBody>
                    <a:bodyPr/>
                    <a:lstStyle/>
                    <a:p>
                      <a:pPr lvl="0" algn="l">
                        <a:buNone/>
                      </a:pPr>
                      <a:r>
                        <a:rPr lang="en-US" sz="1100" dirty="0">
                          <a:latin typeface="Verdana"/>
                        </a:rPr>
                        <a:t>Budget hearing #5 - </a:t>
                      </a:r>
                      <a:r>
                        <a:rPr lang="en-US" sz="1100" b="0" i="0" u="none" strike="noStrike" noProof="0" dirty="0">
                          <a:solidFill>
                            <a:srgbClr val="000000"/>
                          </a:solidFill>
                          <a:latin typeface="Verdana"/>
                        </a:rPr>
                        <a:t>Final budget hearing to adopt 2024 budget, certify county mill levy and authorize the Treasurer to Transfer between Funds </a:t>
                      </a:r>
                    </a:p>
                  </a:txBody>
                  <a:tcPr anchor="ctr">
                    <a:solidFill>
                      <a:schemeClr val="accent1">
                        <a:lumMod val="20000"/>
                        <a:lumOff val="80000"/>
                      </a:schemeClr>
                    </a:solidFill>
                  </a:tcPr>
                </a:tc>
                <a:extLst>
                  <a:ext uri="{0D108BD9-81ED-4DB2-BD59-A6C34878D82A}">
                    <a16:rowId xmlns:a16="http://schemas.microsoft.com/office/drawing/2014/main" val="133066204"/>
                  </a:ext>
                </a:extLst>
              </a:tr>
            </a:tbl>
          </a:graphicData>
        </a:graphic>
      </p:graphicFrame>
      <p:sp>
        <p:nvSpPr>
          <p:cNvPr id="18" name="Rectangle 17">
            <a:extLst>
              <a:ext uri="{FF2B5EF4-FFF2-40B4-BE49-F238E27FC236}">
                <a16:creationId xmlns:a16="http://schemas.microsoft.com/office/drawing/2014/main" id="{AB7D043D-8739-74A3-0EF2-DB4C7B580C2A}"/>
              </a:ext>
            </a:extLst>
          </p:cNvPr>
          <p:cNvSpPr/>
          <p:nvPr/>
        </p:nvSpPr>
        <p:spPr>
          <a:xfrm>
            <a:off x="7315199" y="3930732"/>
            <a:ext cx="4667003" cy="20781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fontAlgn="base"/>
            <a:r>
              <a:rPr lang="en-US" sz="1100" dirty="0">
                <a:solidFill>
                  <a:schemeClr val="tx1"/>
                </a:solidFill>
                <a:latin typeface="Verdana"/>
                <a:ea typeface="Verdana"/>
                <a:cs typeface="Verdana" panose="020B0604030504040204" pitchFamily="34" charset="0"/>
              </a:rPr>
              <a:t>Some parts of this report display data from several functions combined into one item labeled "other." These functions are the County Attorney, the Treasurer, the Board of County Commissioners, government affairs, emergency management, the Public Information Office, hazmat/ESA, economic development, and the County Surveyor. </a:t>
            </a:r>
          </a:p>
          <a:p>
            <a:pPr fontAlgn="base"/>
            <a:r>
              <a:rPr lang="en-US" sz="1100" dirty="0">
                <a:solidFill>
                  <a:schemeClr val="tx1"/>
                </a:solidFill>
                <a:latin typeface="Verdana"/>
                <a:ea typeface="Verdana"/>
                <a:cs typeface="Verdana" panose="020B0604030504040204" pitchFamily="34" charset="0"/>
              </a:rPr>
              <a:t>All report data comes from publicly available county budget reports.</a:t>
            </a:r>
          </a:p>
          <a:p>
            <a:pPr fontAlgn="base"/>
            <a:endParaRPr lang="en-US" sz="1100" dirty="0">
              <a:solidFill>
                <a:schemeClr val="tx1"/>
              </a:solidFill>
              <a:latin typeface="Verdana"/>
              <a:ea typeface="Verdana"/>
              <a:cs typeface="Verdana" panose="020B0604030504040204" pitchFamily="34" charset="0"/>
            </a:endParaRPr>
          </a:p>
          <a:p>
            <a:pPr fontAlgn="base"/>
            <a:r>
              <a:rPr lang="en-US" sz="1100" dirty="0">
                <a:hlinkClick r:id="rId2"/>
              </a:rPr>
              <a:t>2023-Budget-Book-Final.pdf (elpasoco.com)</a:t>
            </a:r>
            <a:endParaRPr lang="en-US" sz="1100" dirty="0">
              <a:solidFill>
                <a:schemeClr val="tx1"/>
              </a:solidFill>
              <a:latin typeface="Verdana"/>
              <a:ea typeface="Verdana"/>
              <a:cs typeface="Verdana" panose="020B0604030504040204" pitchFamily="34" charset="0"/>
            </a:endParaRPr>
          </a:p>
        </p:txBody>
      </p:sp>
      <p:pic>
        <p:nvPicPr>
          <p:cNvPr id="9" name="Picture 8" descr="A red white and blue button with stars&#10;&#10;Description automatically generated">
            <a:extLst>
              <a:ext uri="{FF2B5EF4-FFF2-40B4-BE49-F238E27FC236}">
                <a16:creationId xmlns:a16="http://schemas.microsoft.com/office/drawing/2014/main" id="{914DE6B0-BBFC-520B-9D5A-07616A453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6142" y="195157"/>
            <a:ext cx="1016147" cy="1006146"/>
          </a:xfrm>
          <a:prstGeom prst="rect">
            <a:avLst/>
          </a:prstGeom>
        </p:spPr>
      </p:pic>
    </p:spTree>
    <p:extLst>
      <p:ext uri="{BB962C8B-B14F-4D97-AF65-F5344CB8AC3E}">
        <p14:creationId xmlns:p14="http://schemas.microsoft.com/office/powerpoint/2010/main" val="202704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9A08-1042-08CB-8675-C64B779EFF40}"/>
              </a:ext>
            </a:extLst>
          </p:cNvPr>
          <p:cNvSpPr>
            <a:spLocks noGrp="1"/>
          </p:cNvSpPr>
          <p:nvPr>
            <p:ph type="title"/>
          </p:nvPr>
        </p:nvSpPr>
        <p:spPr/>
        <p:txBody>
          <a:bodyPr/>
          <a:lstStyle/>
          <a:p>
            <a:r>
              <a:rPr lang="en-US" b="1" dirty="0"/>
              <a:t>El Paso County Budget Responsibilities</a:t>
            </a:r>
          </a:p>
        </p:txBody>
      </p:sp>
      <p:sp>
        <p:nvSpPr>
          <p:cNvPr id="6" name="Footer Placeholder 16">
            <a:extLst>
              <a:ext uri="{FF2B5EF4-FFF2-40B4-BE49-F238E27FC236}">
                <a16:creationId xmlns:a16="http://schemas.microsoft.com/office/drawing/2014/main" id="{E999BCF8-7E82-BA1D-CB59-D35F511CA429}"/>
              </a:ext>
            </a:extLst>
          </p:cNvPr>
          <p:cNvSpPr>
            <a:spLocks noGrp="1"/>
          </p:cNvSpPr>
          <p:nvPr>
            <p:ph type="ftr" sz="quarter" idx="3"/>
          </p:nvPr>
        </p:nvSpPr>
        <p:spPr/>
        <p:txBody>
          <a:bodyPr/>
          <a:lstStyle/>
          <a:p>
            <a:r>
              <a:rPr lang="en-US" b="1" dirty="0">
                <a:solidFill>
                  <a:schemeClr val="accent3"/>
                </a:solidFill>
              </a:rPr>
              <a:t>Common Sense Institute :: </a:t>
            </a:r>
            <a:r>
              <a:rPr lang="en-US" dirty="0" err="1">
                <a:solidFill>
                  <a:schemeClr val="accent1"/>
                </a:solidFill>
              </a:rPr>
              <a:t>CommonSenseInstituteCO.org</a:t>
            </a:r>
            <a:endParaRPr lang="en-US" dirty="0">
              <a:solidFill>
                <a:schemeClr val="accent1"/>
              </a:solidFill>
            </a:endParaRPr>
          </a:p>
        </p:txBody>
      </p:sp>
      <p:sp>
        <p:nvSpPr>
          <p:cNvPr id="5" name="Slide Number Placeholder 4">
            <a:extLst>
              <a:ext uri="{FF2B5EF4-FFF2-40B4-BE49-F238E27FC236}">
                <a16:creationId xmlns:a16="http://schemas.microsoft.com/office/drawing/2014/main" id="{ED5A4D1C-B680-37F3-4E92-0665BD222956}"/>
              </a:ext>
            </a:extLst>
          </p:cNvPr>
          <p:cNvSpPr>
            <a:spLocks noGrp="1"/>
          </p:cNvSpPr>
          <p:nvPr>
            <p:ph type="sldNum" sz="quarter" idx="4"/>
          </p:nvPr>
        </p:nvSpPr>
        <p:spPr/>
        <p:txBody>
          <a:bodyPr/>
          <a:lstStyle/>
          <a:p>
            <a:fld id="{E3BC78C7-DA6B-49D8-999D-7B3EF7DC6F94}" type="slidenum">
              <a:rPr lang="en-US" smtClean="0"/>
              <a:pPr/>
              <a:t>4</a:t>
            </a:fld>
            <a:endParaRPr lang="en-US" dirty="0"/>
          </a:p>
        </p:txBody>
      </p:sp>
      <p:sp>
        <p:nvSpPr>
          <p:cNvPr id="4" name="Manual Input 3">
            <a:extLst>
              <a:ext uri="{FF2B5EF4-FFF2-40B4-BE49-F238E27FC236}">
                <a16:creationId xmlns:a16="http://schemas.microsoft.com/office/drawing/2014/main" id="{FFF00844-5513-E267-7DDB-E412A4D31BAA}"/>
              </a:ext>
            </a:extLst>
          </p:cNvPr>
          <p:cNvSpPr/>
          <p:nvPr/>
        </p:nvSpPr>
        <p:spPr>
          <a:xfrm rot="16200000" flipV="1">
            <a:off x="-234" y="618689"/>
            <a:ext cx="518689" cy="810671"/>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A6785E-8867-F251-1BAD-C6720AE5A36F}"/>
              </a:ext>
            </a:extLst>
          </p:cNvPr>
          <p:cNvSpPr/>
          <p:nvPr/>
        </p:nvSpPr>
        <p:spPr>
          <a:xfrm>
            <a:off x="0" y="0"/>
            <a:ext cx="12192000" cy="3903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latin typeface="Verdana"/>
                <a:ea typeface="Verdana"/>
                <a:cs typeface="Verdana" panose="020B0604030504040204" pitchFamily="34" charset="0"/>
              </a:rPr>
              <a:t>EL PASO COUNTY BUDGET: A SNAPSHOT OF EXPENDITURE AND HOW </a:t>
            </a:r>
            <a:r>
              <a:rPr lang="en-US" sz="1200" b="1" dirty="0">
                <a:solidFill>
                  <a:schemeClr val="bg1"/>
                </a:solidFill>
                <a:latin typeface="Verdana"/>
                <a:ea typeface="Verdana"/>
                <a:cs typeface="Verdana" panose="020B0604030504040204" pitchFamily="34" charset="0"/>
              </a:rPr>
              <a:t>IT HAS CHANGED</a:t>
            </a:r>
            <a:endParaRPr lang="en-US" sz="1600" dirty="0">
              <a:solidFill>
                <a:schemeClr val="bg1"/>
              </a:solidFill>
            </a:endParaRPr>
          </a:p>
        </p:txBody>
      </p:sp>
      <p:sp>
        <p:nvSpPr>
          <p:cNvPr id="3" name="Content Placeholder 15">
            <a:extLst>
              <a:ext uri="{FF2B5EF4-FFF2-40B4-BE49-F238E27FC236}">
                <a16:creationId xmlns:a16="http://schemas.microsoft.com/office/drawing/2014/main" id="{0BB4E575-D36E-F4FA-B19C-21D4EAA0ADF7}"/>
              </a:ext>
            </a:extLst>
          </p:cNvPr>
          <p:cNvSpPr txBox="1">
            <a:spLocks/>
          </p:cNvSpPr>
          <p:nvPr/>
        </p:nvSpPr>
        <p:spPr>
          <a:xfrm>
            <a:off x="709408" y="1447801"/>
            <a:ext cx="6867049" cy="483424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3550" indent="-231775"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04863" indent="-341313"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147763" indent="-342900"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90663" indent="-342900"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US" sz="1100" dirty="0"/>
              <a:t>El Paso County is a statutory county, meaning it is a government service arm of the state. </a:t>
            </a:r>
          </a:p>
          <a:p>
            <a:pPr>
              <a:spcAft>
                <a:spcPts val="1000"/>
              </a:spcAft>
            </a:pPr>
            <a:r>
              <a:rPr lang="en-US" sz="1100" dirty="0"/>
              <a:t>In 2021 there were 738,532 El Paso County residents. 28% of the county’s residents, or 204,881 people, lived on unincorporated land, outside of a municipal government boundary.</a:t>
            </a:r>
          </a:p>
          <a:p>
            <a:pPr>
              <a:spcAft>
                <a:spcPts val="1000"/>
              </a:spcAft>
            </a:pPr>
            <a:r>
              <a:rPr lang="en-US" sz="1100" dirty="0"/>
              <a:t>While the county provides some services exclusively to the those in unincorporated areas, it largely provides services that overlap multiple jurisdictions. The county’s mandated services include the following:</a:t>
            </a:r>
          </a:p>
          <a:p>
            <a:pPr marL="342900" indent="-342900">
              <a:spcAft>
                <a:spcPts val="1000"/>
              </a:spcAft>
              <a:buClr>
                <a:schemeClr val="tx2"/>
              </a:buClr>
              <a:buFont typeface="Arial" panose="020B0604020202020204" pitchFamily="34" charset="0"/>
              <a:buChar char="•"/>
            </a:pPr>
            <a:r>
              <a:rPr lang="en-US" sz="1100" dirty="0"/>
              <a:t>Construction, maintenance and operation of the county jail and county courthouse  </a:t>
            </a:r>
          </a:p>
          <a:p>
            <a:pPr marL="342900" indent="-342900">
              <a:spcAft>
                <a:spcPts val="1000"/>
              </a:spcAft>
              <a:buClr>
                <a:schemeClr val="tx2"/>
              </a:buClr>
              <a:buFont typeface="Arial" panose="020B0604020202020204" pitchFamily="34" charset="0"/>
              <a:buChar char="•"/>
            </a:pPr>
            <a:r>
              <a:rPr lang="en-US" sz="1100" dirty="0"/>
              <a:t>District Attorney — Investigation and prosecution of crimes </a:t>
            </a:r>
          </a:p>
          <a:p>
            <a:pPr marL="342900" indent="-342900">
              <a:spcAft>
                <a:spcPts val="1000"/>
              </a:spcAft>
              <a:buClr>
                <a:schemeClr val="tx2"/>
              </a:buClr>
              <a:buFont typeface="Arial" panose="020B0604020202020204" pitchFamily="34" charset="0"/>
              <a:buChar char="•"/>
            </a:pPr>
            <a:r>
              <a:rPr lang="en-US" sz="1100" dirty="0"/>
              <a:t>Certification of automobile titles; motor vehicle registrations; administration of all primary, general, and special elections in the County; records and maintenance of public documents </a:t>
            </a:r>
          </a:p>
          <a:p>
            <a:pPr marL="342900" indent="-342900">
              <a:spcAft>
                <a:spcPts val="1000"/>
              </a:spcAft>
              <a:buClr>
                <a:schemeClr val="tx2"/>
              </a:buClr>
              <a:buFont typeface="Arial" panose="020B0604020202020204" pitchFamily="34" charset="0"/>
              <a:buChar char="•"/>
            </a:pPr>
            <a:r>
              <a:rPr lang="en-US" sz="1100" dirty="0"/>
              <a:t>Valuation of all real property and taxable business and residential property in the county </a:t>
            </a:r>
          </a:p>
          <a:p>
            <a:pPr marL="342900" indent="-342900">
              <a:spcAft>
                <a:spcPts val="1000"/>
              </a:spcAft>
              <a:buClr>
                <a:schemeClr val="tx2"/>
              </a:buClr>
              <a:buFont typeface="Arial" panose="020B0604020202020204" pitchFamily="34" charset="0"/>
              <a:buChar char="•"/>
            </a:pPr>
            <a:r>
              <a:rPr lang="en-US" sz="1100" dirty="0"/>
              <a:t>Certification of all deaths and investigation into the causes of suspicious deaths that fall under the coroner’s jurisdiction 	</a:t>
            </a:r>
          </a:p>
          <a:p>
            <a:pPr marL="342900" indent="-342900">
              <a:spcAft>
                <a:spcPts val="1000"/>
              </a:spcAft>
              <a:buClr>
                <a:schemeClr val="tx2"/>
              </a:buClr>
              <a:buFont typeface="Arial" panose="020B0604020202020204" pitchFamily="34" charset="0"/>
              <a:buChar char="•"/>
            </a:pPr>
            <a:r>
              <a:rPr lang="en-US" sz="1100" dirty="0"/>
              <a:t>Releases of Deeds of Trust and administration of foreclosures</a:t>
            </a:r>
          </a:p>
          <a:p>
            <a:pPr marL="342900" indent="-342900">
              <a:spcAft>
                <a:spcPts val="1000"/>
              </a:spcAft>
              <a:buClr>
                <a:schemeClr val="tx2"/>
              </a:buClr>
              <a:buFont typeface="Arial" panose="020B0604020202020204" pitchFamily="34" charset="0"/>
              <a:buChar char="•"/>
            </a:pPr>
            <a:r>
              <a:rPr lang="en-US" sz="1100" dirty="0"/>
              <a:t>Design, construction, and maintenance of public highway systems in the county </a:t>
            </a:r>
          </a:p>
          <a:p>
            <a:pPr marL="342900" indent="-342900">
              <a:spcAft>
                <a:spcPts val="1000"/>
              </a:spcAft>
              <a:buClr>
                <a:schemeClr val="tx2"/>
              </a:buClr>
              <a:buFont typeface="Arial" panose="020B0604020202020204" pitchFamily="34" charset="0"/>
              <a:buChar char="•"/>
            </a:pPr>
            <a:r>
              <a:rPr lang="en-US" sz="1100" dirty="0"/>
              <a:t>Administration of Human Services programs to include Child Support, Child and Adult Abuse/Neglect Prevention, and Food and Medical Assistance</a:t>
            </a:r>
          </a:p>
          <a:p>
            <a:pPr>
              <a:spcAft>
                <a:spcPts val="1000"/>
              </a:spcAft>
            </a:pPr>
            <a:r>
              <a:rPr lang="en-US" sz="1100" dirty="0"/>
              <a:t>In unincorporated areas the county serves as the primary law enforcement entity.</a:t>
            </a:r>
          </a:p>
        </p:txBody>
      </p:sp>
      <p:pic>
        <p:nvPicPr>
          <p:cNvPr id="9" name="Picture 8">
            <a:extLst>
              <a:ext uri="{FF2B5EF4-FFF2-40B4-BE49-F238E27FC236}">
                <a16:creationId xmlns:a16="http://schemas.microsoft.com/office/drawing/2014/main" id="{37E9E4F6-99A7-BF4C-2492-A686BACCA8F6}"/>
              </a:ext>
            </a:extLst>
          </p:cNvPr>
          <p:cNvPicPr>
            <a:picLocks noChangeAspect="1"/>
          </p:cNvPicPr>
          <p:nvPr/>
        </p:nvPicPr>
        <p:blipFill rotWithShape="1">
          <a:blip r:embed="rId3"/>
          <a:srcRect l="11071" r="8900"/>
          <a:stretch/>
        </p:blipFill>
        <p:spPr>
          <a:xfrm>
            <a:off x="7813963" y="1483726"/>
            <a:ext cx="4378037" cy="4562978"/>
          </a:xfrm>
          <a:prstGeom prst="rect">
            <a:avLst/>
          </a:prstGeom>
        </p:spPr>
      </p:pic>
      <p:pic>
        <p:nvPicPr>
          <p:cNvPr id="10" name="Picture 9" descr="A red white and blue button with stars&#10;&#10;Description automatically generated">
            <a:extLst>
              <a:ext uri="{FF2B5EF4-FFF2-40B4-BE49-F238E27FC236}">
                <a16:creationId xmlns:a16="http://schemas.microsoft.com/office/drawing/2014/main" id="{63E1172B-BA74-257E-6B80-B65404B7A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0661" y="273091"/>
            <a:ext cx="1087109" cy="1076409"/>
          </a:xfrm>
          <a:prstGeom prst="rect">
            <a:avLst/>
          </a:prstGeom>
        </p:spPr>
      </p:pic>
    </p:spTree>
    <p:extLst>
      <p:ext uri="{BB962C8B-B14F-4D97-AF65-F5344CB8AC3E}">
        <p14:creationId xmlns:p14="http://schemas.microsoft.com/office/powerpoint/2010/main" val="409409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9B71AF-CCC2-540D-8AA0-68127C041C02}"/>
              </a:ext>
            </a:extLst>
          </p:cNvPr>
          <p:cNvSpPr>
            <a:spLocks noGrp="1"/>
          </p:cNvSpPr>
          <p:nvPr>
            <p:ph type="sldNum" sz="quarter" idx="4"/>
          </p:nvPr>
        </p:nvSpPr>
        <p:spPr/>
        <p:txBody>
          <a:bodyPr/>
          <a:lstStyle/>
          <a:p>
            <a:fld id="{E3BC78C7-DA6B-49D8-999D-7B3EF7DC6F94}" type="slidenum">
              <a:rPr lang="en-US" smtClean="0"/>
              <a:pPr/>
              <a:t>5</a:t>
            </a:fld>
            <a:endParaRPr lang="en-US" dirty="0"/>
          </a:p>
        </p:txBody>
      </p:sp>
      <p:sp>
        <p:nvSpPr>
          <p:cNvPr id="5" name="Footer Placeholder 4">
            <a:extLst>
              <a:ext uri="{FF2B5EF4-FFF2-40B4-BE49-F238E27FC236}">
                <a16:creationId xmlns:a16="http://schemas.microsoft.com/office/drawing/2014/main" id="{DB7B6713-F9D3-2D04-3B15-3B466A8E3330}"/>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3" name="Manual Input 2">
            <a:extLst>
              <a:ext uri="{FF2B5EF4-FFF2-40B4-BE49-F238E27FC236}">
                <a16:creationId xmlns:a16="http://schemas.microsoft.com/office/drawing/2014/main" id="{A5485129-F8A4-AA4F-362E-412CECAC0AAD}"/>
              </a:ext>
            </a:extLst>
          </p:cNvPr>
          <p:cNvSpPr/>
          <p:nvPr/>
        </p:nvSpPr>
        <p:spPr>
          <a:xfrm rot="16200000" flipV="1">
            <a:off x="-234" y="618689"/>
            <a:ext cx="518689" cy="810671"/>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ext Placeholder 26">
            <a:extLst>
              <a:ext uri="{FF2B5EF4-FFF2-40B4-BE49-F238E27FC236}">
                <a16:creationId xmlns:a16="http://schemas.microsoft.com/office/drawing/2014/main" id="{BE3B0D3F-A07A-C84D-19B2-0A6FBF4D1FA9}"/>
              </a:ext>
            </a:extLst>
          </p:cNvPr>
          <p:cNvSpPr>
            <a:spLocks noGrp="1"/>
          </p:cNvSpPr>
          <p:nvPr>
            <p:ph type="body" sz="quarter" idx="10"/>
          </p:nvPr>
        </p:nvSpPr>
        <p:spPr>
          <a:xfrm>
            <a:off x="7462568" y="2054431"/>
            <a:ext cx="3842741" cy="4631377"/>
          </a:xfrm>
        </p:spPr>
        <p:txBody>
          <a:bodyPr>
            <a:normAutofit/>
          </a:bodyPr>
          <a:lstStyle/>
          <a:p>
            <a:pPr>
              <a:spcAft>
                <a:spcPts val="1800"/>
              </a:spcAft>
            </a:pPr>
            <a:r>
              <a:rPr lang="en-US" sz="1400" dirty="0">
                <a:solidFill>
                  <a:schemeClr val="tx2"/>
                </a:solidFill>
              </a:rPr>
              <a:t>General Fund </a:t>
            </a:r>
            <a:r>
              <a:rPr lang="en-US" sz="1400" b="0" dirty="0">
                <a:solidFill>
                  <a:schemeClr val="tx1"/>
                </a:solidFill>
              </a:rPr>
              <a:t>spending represents the primary fund source that the Board of County Commissioners deliberate over during the budgeting process.</a:t>
            </a:r>
          </a:p>
          <a:p>
            <a:pPr>
              <a:spcAft>
                <a:spcPts val="1800"/>
              </a:spcAft>
            </a:pPr>
            <a:r>
              <a:rPr lang="en-US" sz="1400" b="0" dirty="0">
                <a:solidFill>
                  <a:schemeClr val="tx1"/>
                </a:solidFill>
              </a:rPr>
              <a:t>The spending through </a:t>
            </a:r>
            <a:r>
              <a:rPr lang="en-US" sz="1400" dirty="0">
                <a:solidFill>
                  <a:schemeClr val="tx2"/>
                </a:solidFill>
              </a:rPr>
              <a:t>Restricted Funds and Grants</a:t>
            </a:r>
            <a:r>
              <a:rPr lang="en-US" sz="1400" b="0" dirty="0">
                <a:solidFill>
                  <a:schemeClr val="tx1"/>
                </a:solidFill>
              </a:rPr>
              <a:t> are determined based on federal, state and other compliancy requirements from public authorities outside of the County. </a:t>
            </a:r>
            <a:r>
              <a:rPr lang="en-US" sz="1400" dirty="0">
                <a:solidFill>
                  <a:schemeClr val="tx2"/>
                </a:solidFill>
              </a:rPr>
              <a:t>Partially Restricted Funds </a:t>
            </a:r>
            <a:r>
              <a:rPr lang="en-US" sz="1400" b="0" dirty="0">
                <a:solidFill>
                  <a:schemeClr val="tx1"/>
                </a:solidFill>
              </a:rPr>
              <a:t>are similar to Restricted Funds but are partially funded by local sales and use tax, property tax or specific ownership tax. </a:t>
            </a:r>
          </a:p>
        </p:txBody>
      </p:sp>
      <p:pic>
        <p:nvPicPr>
          <p:cNvPr id="11" name="Picture 10">
            <a:extLst>
              <a:ext uri="{FF2B5EF4-FFF2-40B4-BE49-F238E27FC236}">
                <a16:creationId xmlns:a16="http://schemas.microsoft.com/office/drawing/2014/main" id="{F77BBC74-DBB1-2370-A522-DD21C776DC60}"/>
              </a:ext>
            </a:extLst>
          </p:cNvPr>
          <p:cNvPicPr>
            <a:picLocks noChangeAspect="1"/>
          </p:cNvPicPr>
          <p:nvPr/>
        </p:nvPicPr>
        <p:blipFill>
          <a:blip r:embed="rId2"/>
          <a:stretch>
            <a:fillRect/>
          </a:stretch>
        </p:blipFill>
        <p:spPr>
          <a:xfrm>
            <a:off x="800100" y="1444579"/>
            <a:ext cx="6218217" cy="4604744"/>
          </a:xfrm>
          <a:prstGeom prst="rect">
            <a:avLst/>
          </a:prstGeom>
        </p:spPr>
      </p:pic>
      <p:sp>
        <p:nvSpPr>
          <p:cNvPr id="12" name="Rectangle 11">
            <a:extLst>
              <a:ext uri="{FF2B5EF4-FFF2-40B4-BE49-F238E27FC236}">
                <a16:creationId xmlns:a16="http://schemas.microsoft.com/office/drawing/2014/main" id="{2242FEB3-C20F-CB50-80E8-E613DDA8B425}"/>
              </a:ext>
            </a:extLst>
          </p:cNvPr>
          <p:cNvSpPr/>
          <p:nvPr/>
        </p:nvSpPr>
        <p:spPr>
          <a:xfrm>
            <a:off x="0" y="0"/>
            <a:ext cx="12192000" cy="3903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latin typeface="Verdana"/>
                <a:ea typeface="Verdana"/>
                <a:cs typeface="Verdana" panose="020B0604030504040204" pitchFamily="34" charset="0"/>
              </a:rPr>
              <a:t>EL PASO COUNTY BUDGET: A SNAPSHOT OF EXPENDITURE AND HOW </a:t>
            </a:r>
            <a:r>
              <a:rPr lang="en-US" sz="1200" b="1" dirty="0">
                <a:solidFill>
                  <a:schemeClr val="bg1"/>
                </a:solidFill>
                <a:latin typeface="Verdana"/>
                <a:ea typeface="Verdana"/>
                <a:cs typeface="Verdana" panose="020B0604030504040204" pitchFamily="34" charset="0"/>
              </a:rPr>
              <a:t>IT HAS CHANGED</a:t>
            </a:r>
            <a:endParaRPr lang="en-US" sz="1600" dirty="0">
              <a:solidFill>
                <a:schemeClr val="bg1"/>
              </a:solidFill>
            </a:endParaRPr>
          </a:p>
        </p:txBody>
      </p:sp>
      <p:pic>
        <p:nvPicPr>
          <p:cNvPr id="7" name="Picture 6" descr="A red white and blue button with stars&#10;&#10;Description automatically generated">
            <a:extLst>
              <a:ext uri="{FF2B5EF4-FFF2-40B4-BE49-F238E27FC236}">
                <a16:creationId xmlns:a16="http://schemas.microsoft.com/office/drawing/2014/main" id="{F9E8E966-030B-DDB6-E88F-3B78F700C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419" y="546594"/>
            <a:ext cx="1276267" cy="1263705"/>
          </a:xfrm>
          <a:prstGeom prst="rect">
            <a:avLst/>
          </a:prstGeom>
        </p:spPr>
      </p:pic>
    </p:spTree>
    <p:extLst>
      <p:ext uri="{BB962C8B-B14F-4D97-AF65-F5344CB8AC3E}">
        <p14:creationId xmlns:p14="http://schemas.microsoft.com/office/powerpoint/2010/main" val="332051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9B71AF-CCC2-540D-8AA0-68127C041C02}"/>
              </a:ext>
            </a:extLst>
          </p:cNvPr>
          <p:cNvSpPr>
            <a:spLocks noGrp="1"/>
          </p:cNvSpPr>
          <p:nvPr>
            <p:ph type="sldNum" sz="quarter" idx="4"/>
          </p:nvPr>
        </p:nvSpPr>
        <p:spPr/>
        <p:txBody>
          <a:bodyPr/>
          <a:lstStyle/>
          <a:p>
            <a:fld id="{E3BC78C7-DA6B-49D8-999D-7B3EF7DC6F94}" type="slidenum">
              <a:rPr lang="en-US" smtClean="0"/>
              <a:pPr/>
              <a:t>6</a:t>
            </a:fld>
            <a:endParaRPr lang="en-US" dirty="0"/>
          </a:p>
        </p:txBody>
      </p:sp>
      <p:sp>
        <p:nvSpPr>
          <p:cNvPr id="5" name="Footer Placeholder 4">
            <a:extLst>
              <a:ext uri="{FF2B5EF4-FFF2-40B4-BE49-F238E27FC236}">
                <a16:creationId xmlns:a16="http://schemas.microsoft.com/office/drawing/2014/main" id="{DB7B6713-F9D3-2D04-3B15-3B466A8E3330}"/>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3" name="Manual Input 2">
            <a:extLst>
              <a:ext uri="{FF2B5EF4-FFF2-40B4-BE49-F238E27FC236}">
                <a16:creationId xmlns:a16="http://schemas.microsoft.com/office/drawing/2014/main" id="{A5485129-F8A4-AA4F-362E-412CECAC0AAD}"/>
              </a:ext>
            </a:extLst>
          </p:cNvPr>
          <p:cNvSpPr/>
          <p:nvPr/>
        </p:nvSpPr>
        <p:spPr>
          <a:xfrm rot="16200000" flipV="1">
            <a:off x="-234" y="618689"/>
            <a:ext cx="518689" cy="810671"/>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ext Placeholder 26">
            <a:extLst>
              <a:ext uri="{FF2B5EF4-FFF2-40B4-BE49-F238E27FC236}">
                <a16:creationId xmlns:a16="http://schemas.microsoft.com/office/drawing/2014/main" id="{BE3B0D3F-A07A-C84D-19B2-0A6FBF4D1FA9}"/>
              </a:ext>
            </a:extLst>
          </p:cNvPr>
          <p:cNvSpPr>
            <a:spLocks noGrp="1"/>
          </p:cNvSpPr>
          <p:nvPr>
            <p:ph type="body" sz="quarter" idx="10"/>
          </p:nvPr>
        </p:nvSpPr>
        <p:spPr>
          <a:xfrm>
            <a:off x="7462568" y="1662545"/>
            <a:ext cx="3842741" cy="5023263"/>
          </a:xfrm>
        </p:spPr>
        <p:txBody>
          <a:bodyPr>
            <a:noAutofit/>
          </a:bodyPr>
          <a:lstStyle/>
          <a:p>
            <a:pPr>
              <a:spcAft>
                <a:spcPts val="1800"/>
              </a:spcAft>
            </a:pPr>
            <a:r>
              <a:rPr lang="en-US" sz="1400" b="0" dirty="0">
                <a:solidFill>
                  <a:schemeClr val="tx1"/>
                </a:solidFill>
              </a:rPr>
              <a:t>El Paso County’s single largest revenue source is its 1% </a:t>
            </a:r>
            <a:r>
              <a:rPr lang="en-US" sz="1400" dirty="0">
                <a:solidFill>
                  <a:schemeClr val="tx2"/>
                </a:solidFill>
              </a:rPr>
              <a:t>sales and use tax, </a:t>
            </a:r>
            <a:r>
              <a:rPr lang="en-US" sz="1400" b="0" dirty="0">
                <a:solidFill>
                  <a:schemeClr val="tx1"/>
                </a:solidFill>
              </a:rPr>
              <a:t>accounting for 39.4% of 2023 revenues. </a:t>
            </a:r>
          </a:p>
          <a:p>
            <a:pPr>
              <a:spcAft>
                <a:spcPts val="1800"/>
              </a:spcAft>
            </a:pPr>
            <a:r>
              <a:rPr lang="en-US" sz="1400" b="0" dirty="0">
                <a:solidFill>
                  <a:schemeClr val="tx1"/>
                </a:solidFill>
              </a:rPr>
              <a:t>The second largest revenue source is from </a:t>
            </a:r>
            <a:r>
              <a:rPr lang="en-US" sz="1400" dirty="0">
                <a:solidFill>
                  <a:schemeClr val="tx2"/>
                </a:solidFill>
              </a:rPr>
              <a:t>property taxes, </a:t>
            </a:r>
            <a:r>
              <a:rPr lang="en-US" sz="1400" b="0" dirty="0">
                <a:solidFill>
                  <a:schemeClr val="tx1"/>
                </a:solidFill>
              </a:rPr>
              <a:t>accounting for 10% of revenue. The county received approximately 12.2% of all property taxes in 2023. TABOR, a spending limitation in the state constitution, limits revenue growth to no more than 5.5% from the prior year. This has resulted in refunds to El Paso County taxpayers for several of the last few years. </a:t>
            </a:r>
          </a:p>
          <a:p>
            <a:pPr>
              <a:spcAft>
                <a:spcPts val="1800"/>
              </a:spcAft>
            </a:pPr>
            <a:r>
              <a:rPr lang="en-US" sz="1400" b="0" dirty="0">
                <a:solidFill>
                  <a:schemeClr val="tx1"/>
                </a:solidFill>
              </a:rPr>
              <a:t>The largest restricted revenue source is the </a:t>
            </a:r>
            <a:r>
              <a:rPr lang="en-US" sz="1400" dirty="0">
                <a:solidFill>
                  <a:schemeClr val="tx2"/>
                </a:solidFill>
              </a:rPr>
              <a:t>Voter Restricted Public Safety Sales and Use Tax </a:t>
            </a:r>
            <a:r>
              <a:rPr lang="en-US" sz="1400" b="0" dirty="0">
                <a:solidFill>
                  <a:schemeClr val="tx1"/>
                </a:solidFill>
              </a:rPr>
              <a:t>of 0.23%, which generated $39 million, or 8.9% of </a:t>
            </a:r>
            <a:br>
              <a:rPr lang="en-US" sz="1400" b="0" dirty="0">
                <a:solidFill>
                  <a:schemeClr val="tx1"/>
                </a:solidFill>
              </a:rPr>
            </a:br>
            <a:r>
              <a:rPr lang="en-US" sz="1400" b="0" dirty="0">
                <a:solidFill>
                  <a:schemeClr val="tx1"/>
                </a:solidFill>
              </a:rPr>
              <a:t>total revenue. </a:t>
            </a:r>
          </a:p>
        </p:txBody>
      </p:sp>
      <p:sp>
        <p:nvSpPr>
          <p:cNvPr id="12" name="Rectangle 11">
            <a:extLst>
              <a:ext uri="{FF2B5EF4-FFF2-40B4-BE49-F238E27FC236}">
                <a16:creationId xmlns:a16="http://schemas.microsoft.com/office/drawing/2014/main" id="{2242FEB3-C20F-CB50-80E8-E613DDA8B425}"/>
              </a:ext>
            </a:extLst>
          </p:cNvPr>
          <p:cNvSpPr/>
          <p:nvPr/>
        </p:nvSpPr>
        <p:spPr>
          <a:xfrm>
            <a:off x="0" y="0"/>
            <a:ext cx="12192000" cy="3903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latin typeface="Verdana"/>
                <a:ea typeface="Verdana"/>
                <a:cs typeface="Verdana" panose="020B0604030504040204" pitchFamily="34" charset="0"/>
              </a:rPr>
              <a:t>EL PASO COUNTY BUDGET: A SNAPSHOT OF EXPENDITURE AND HOW </a:t>
            </a:r>
            <a:r>
              <a:rPr lang="en-US" sz="1200" b="1" dirty="0">
                <a:solidFill>
                  <a:schemeClr val="bg1"/>
                </a:solidFill>
                <a:latin typeface="Verdana"/>
                <a:ea typeface="Verdana"/>
                <a:cs typeface="Verdana" panose="020B0604030504040204" pitchFamily="34" charset="0"/>
              </a:rPr>
              <a:t>IT HAS CHANGED</a:t>
            </a:r>
            <a:endParaRPr lang="en-US" sz="1600" dirty="0">
              <a:solidFill>
                <a:schemeClr val="bg1"/>
              </a:solidFill>
            </a:endParaRPr>
          </a:p>
        </p:txBody>
      </p:sp>
      <p:pic>
        <p:nvPicPr>
          <p:cNvPr id="8" name="Picture 7">
            <a:extLst>
              <a:ext uri="{FF2B5EF4-FFF2-40B4-BE49-F238E27FC236}">
                <a16:creationId xmlns:a16="http://schemas.microsoft.com/office/drawing/2014/main" id="{9C0C0F11-DAAE-9C32-AA7A-4FAC8F8391C6}"/>
              </a:ext>
            </a:extLst>
          </p:cNvPr>
          <p:cNvPicPr>
            <a:picLocks noChangeAspect="1"/>
          </p:cNvPicPr>
          <p:nvPr/>
        </p:nvPicPr>
        <p:blipFill>
          <a:blip r:embed="rId2"/>
          <a:stretch>
            <a:fillRect/>
          </a:stretch>
        </p:blipFill>
        <p:spPr>
          <a:xfrm>
            <a:off x="800101" y="1463422"/>
            <a:ext cx="6266382" cy="4557368"/>
          </a:xfrm>
          <a:prstGeom prst="rect">
            <a:avLst/>
          </a:prstGeom>
        </p:spPr>
      </p:pic>
      <p:pic>
        <p:nvPicPr>
          <p:cNvPr id="7" name="Picture 6" descr="A red white and blue button with stars&#10;&#10;Description automatically generated">
            <a:extLst>
              <a:ext uri="{FF2B5EF4-FFF2-40B4-BE49-F238E27FC236}">
                <a16:creationId xmlns:a16="http://schemas.microsoft.com/office/drawing/2014/main" id="{DA8B6E30-292A-E25D-1799-EE2DFF46E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2956" y="430091"/>
            <a:ext cx="1244705" cy="1232454"/>
          </a:xfrm>
          <a:prstGeom prst="rect">
            <a:avLst/>
          </a:prstGeom>
        </p:spPr>
      </p:pic>
    </p:spTree>
    <p:extLst>
      <p:ext uri="{BB962C8B-B14F-4D97-AF65-F5344CB8AC3E}">
        <p14:creationId xmlns:p14="http://schemas.microsoft.com/office/powerpoint/2010/main" val="202116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FDD8-F244-575C-ABBF-3B79F6E7D00A}"/>
              </a:ext>
            </a:extLst>
          </p:cNvPr>
          <p:cNvSpPr>
            <a:spLocks noGrp="1"/>
          </p:cNvSpPr>
          <p:nvPr>
            <p:ph type="title"/>
          </p:nvPr>
        </p:nvSpPr>
        <p:spPr>
          <a:xfrm>
            <a:off x="683651" y="400751"/>
            <a:ext cx="10621657" cy="1325563"/>
          </a:xfrm>
        </p:spPr>
        <p:txBody>
          <a:bodyPr>
            <a:normAutofit/>
          </a:bodyPr>
          <a:lstStyle/>
          <a:p>
            <a:r>
              <a:rPr lang="en-US" sz="2200" b="1" dirty="0"/>
              <a:t>Unrestricted General Fund Expenditure </a:t>
            </a:r>
            <a:br>
              <a:rPr lang="en-US" sz="2200" b="1" dirty="0"/>
            </a:br>
            <a:r>
              <a:rPr lang="en-US" sz="2200" b="1" dirty="0"/>
              <a:t>Totals $201 million in 2023</a:t>
            </a:r>
          </a:p>
        </p:txBody>
      </p:sp>
      <p:sp>
        <p:nvSpPr>
          <p:cNvPr id="4" name="Slide Number Placeholder 3">
            <a:extLst>
              <a:ext uri="{FF2B5EF4-FFF2-40B4-BE49-F238E27FC236}">
                <a16:creationId xmlns:a16="http://schemas.microsoft.com/office/drawing/2014/main" id="{E19B71AF-CCC2-540D-8AA0-68127C041C02}"/>
              </a:ext>
            </a:extLst>
          </p:cNvPr>
          <p:cNvSpPr>
            <a:spLocks noGrp="1"/>
          </p:cNvSpPr>
          <p:nvPr>
            <p:ph type="sldNum" sz="quarter" idx="4"/>
          </p:nvPr>
        </p:nvSpPr>
        <p:spPr/>
        <p:txBody>
          <a:bodyPr/>
          <a:lstStyle/>
          <a:p>
            <a:fld id="{E3BC78C7-DA6B-49D8-999D-7B3EF7DC6F94}" type="slidenum">
              <a:rPr lang="en-US" smtClean="0"/>
              <a:pPr/>
              <a:t>7</a:t>
            </a:fld>
            <a:endParaRPr lang="en-US" dirty="0"/>
          </a:p>
        </p:txBody>
      </p:sp>
      <p:sp>
        <p:nvSpPr>
          <p:cNvPr id="5" name="Footer Placeholder 4">
            <a:extLst>
              <a:ext uri="{FF2B5EF4-FFF2-40B4-BE49-F238E27FC236}">
                <a16:creationId xmlns:a16="http://schemas.microsoft.com/office/drawing/2014/main" id="{DB7B6713-F9D3-2D04-3B15-3B466A8E3330}"/>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3" name="Manual Input 2">
            <a:extLst>
              <a:ext uri="{FF2B5EF4-FFF2-40B4-BE49-F238E27FC236}">
                <a16:creationId xmlns:a16="http://schemas.microsoft.com/office/drawing/2014/main" id="{A5485129-F8A4-AA4F-362E-412CECAC0AAD}"/>
              </a:ext>
            </a:extLst>
          </p:cNvPr>
          <p:cNvSpPr/>
          <p:nvPr/>
        </p:nvSpPr>
        <p:spPr>
          <a:xfrm rot="16200000" flipV="1">
            <a:off x="-234" y="618689"/>
            <a:ext cx="518689" cy="810671"/>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ext Placeholder 26">
            <a:extLst>
              <a:ext uri="{FF2B5EF4-FFF2-40B4-BE49-F238E27FC236}">
                <a16:creationId xmlns:a16="http://schemas.microsoft.com/office/drawing/2014/main" id="{BE3B0D3F-A07A-C84D-19B2-0A6FBF4D1FA9}"/>
              </a:ext>
            </a:extLst>
          </p:cNvPr>
          <p:cNvSpPr>
            <a:spLocks noGrp="1"/>
          </p:cNvSpPr>
          <p:nvPr>
            <p:ph type="body" sz="quarter" idx="10"/>
          </p:nvPr>
        </p:nvSpPr>
        <p:spPr>
          <a:xfrm>
            <a:off x="7462568" y="1662545"/>
            <a:ext cx="3842741" cy="5023263"/>
          </a:xfrm>
        </p:spPr>
        <p:txBody>
          <a:bodyPr>
            <a:noAutofit/>
          </a:bodyPr>
          <a:lstStyle/>
          <a:p>
            <a:r>
              <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While the Sheriff’s Office receives $62 million in the 2023 budget, all areas of </a:t>
            </a: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public safety account for 44% of unrestricted General Fund spending or $89.2 million. </a:t>
            </a:r>
            <a:r>
              <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The functions of public safety include the Sheriff’s Office along with the Coroner, District Attorney, Emergency Management &amp; Hazmat/ESA, Justice Services. Unrestricted General Fund public safety spending increased by 9% in the 2023 budget or by $7.3 million. </a:t>
            </a:r>
          </a:p>
          <a:p>
            <a:r>
              <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There is an additional $42 million from restricted funds, including the voter approved public safety sales and use tax, that are allocated to public safety. Therefore </a:t>
            </a:r>
            <a:r>
              <a:rPr lang="en-US" sz="1400" dirty="0">
                <a:solidFill>
                  <a:schemeClr val="accent3"/>
                </a:solidFill>
                <a:latin typeface="Verdana" panose="020B0604030504040204" pitchFamily="34" charset="0"/>
                <a:ea typeface="Verdana" panose="020B0604030504040204" pitchFamily="34" charset="0"/>
                <a:cs typeface="Verdana" panose="020B0604030504040204" pitchFamily="34" charset="0"/>
              </a:rPr>
              <a:t>28% or $132.5 million of the 2023 El Paso County budget goes to public safety.</a:t>
            </a:r>
          </a:p>
          <a:p>
            <a:endPar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2242FEB3-C20F-CB50-80E8-E613DDA8B425}"/>
              </a:ext>
            </a:extLst>
          </p:cNvPr>
          <p:cNvSpPr/>
          <p:nvPr/>
        </p:nvSpPr>
        <p:spPr>
          <a:xfrm>
            <a:off x="0" y="0"/>
            <a:ext cx="12192000" cy="3903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latin typeface="Verdana"/>
                <a:ea typeface="Verdana"/>
                <a:cs typeface="Verdana" panose="020B0604030504040204" pitchFamily="34" charset="0"/>
              </a:rPr>
              <a:t>EL PASO COUNTY BUDGET: A SNAPSHOT OF EXPENDITURE AND HOW </a:t>
            </a:r>
            <a:r>
              <a:rPr lang="en-US" sz="1200" b="1" dirty="0">
                <a:solidFill>
                  <a:schemeClr val="bg1"/>
                </a:solidFill>
                <a:latin typeface="Verdana"/>
                <a:ea typeface="Verdana"/>
                <a:cs typeface="Verdana" panose="020B0604030504040204" pitchFamily="34" charset="0"/>
              </a:rPr>
              <a:t>IT HAS CHANGED</a:t>
            </a:r>
            <a:endParaRPr lang="en-US" sz="1600" dirty="0">
              <a:solidFill>
                <a:schemeClr val="bg1"/>
              </a:solidFill>
            </a:endParaRPr>
          </a:p>
        </p:txBody>
      </p:sp>
      <p:pic>
        <p:nvPicPr>
          <p:cNvPr id="7" name="Picture 6">
            <a:extLst>
              <a:ext uri="{FF2B5EF4-FFF2-40B4-BE49-F238E27FC236}">
                <a16:creationId xmlns:a16="http://schemas.microsoft.com/office/drawing/2014/main" id="{D85A1DF1-10FE-7379-BA93-B5178107F91F}"/>
              </a:ext>
            </a:extLst>
          </p:cNvPr>
          <p:cNvPicPr>
            <a:picLocks noChangeAspect="1"/>
          </p:cNvPicPr>
          <p:nvPr/>
        </p:nvPicPr>
        <p:blipFill>
          <a:blip r:embed="rId3"/>
          <a:stretch>
            <a:fillRect/>
          </a:stretch>
        </p:blipFill>
        <p:spPr>
          <a:xfrm>
            <a:off x="279432" y="2100679"/>
            <a:ext cx="7016008" cy="3192678"/>
          </a:xfrm>
          <a:prstGeom prst="rect">
            <a:avLst/>
          </a:prstGeom>
        </p:spPr>
      </p:pic>
      <p:pic>
        <p:nvPicPr>
          <p:cNvPr id="9" name="Picture 8" descr="A red white and blue button with stars&#10;&#10;Description automatically generated">
            <a:extLst>
              <a:ext uri="{FF2B5EF4-FFF2-40B4-BE49-F238E27FC236}">
                <a16:creationId xmlns:a16="http://schemas.microsoft.com/office/drawing/2014/main" id="{E1E45550-DBD7-9990-7C26-1F7A57047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663" y="435973"/>
            <a:ext cx="1175448" cy="1163879"/>
          </a:xfrm>
          <a:prstGeom prst="rect">
            <a:avLst/>
          </a:prstGeom>
        </p:spPr>
      </p:pic>
    </p:spTree>
    <p:extLst>
      <p:ext uri="{BB962C8B-B14F-4D97-AF65-F5344CB8AC3E}">
        <p14:creationId xmlns:p14="http://schemas.microsoft.com/office/powerpoint/2010/main" val="305576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FDD8-F244-575C-ABBF-3B79F6E7D00A}"/>
              </a:ext>
            </a:extLst>
          </p:cNvPr>
          <p:cNvSpPr>
            <a:spLocks noGrp="1"/>
          </p:cNvSpPr>
          <p:nvPr>
            <p:ph type="title"/>
          </p:nvPr>
        </p:nvSpPr>
        <p:spPr>
          <a:xfrm>
            <a:off x="683652" y="365125"/>
            <a:ext cx="5824304" cy="1325563"/>
          </a:xfrm>
        </p:spPr>
        <p:txBody>
          <a:bodyPr/>
          <a:lstStyle/>
          <a:p>
            <a:r>
              <a:rPr lang="en-US" b="1" dirty="0"/>
              <a:t>Budget Then and Now</a:t>
            </a:r>
          </a:p>
        </p:txBody>
      </p:sp>
      <p:sp>
        <p:nvSpPr>
          <p:cNvPr id="4" name="Slide Number Placeholder 3">
            <a:extLst>
              <a:ext uri="{FF2B5EF4-FFF2-40B4-BE49-F238E27FC236}">
                <a16:creationId xmlns:a16="http://schemas.microsoft.com/office/drawing/2014/main" id="{E19B71AF-CCC2-540D-8AA0-68127C041C02}"/>
              </a:ext>
            </a:extLst>
          </p:cNvPr>
          <p:cNvSpPr>
            <a:spLocks noGrp="1"/>
          </p:cNvSpPr>
          <p:nvPr>
            <p:ph type="sldNum" sz="quarter" idx="4"/>
          </p:nvPr>
        </p:nvSpPr>
        <p:spPr/>
        <p:txBody>
          <a:bodyPr/>
          <a:lstStyle/>
          <a:p>
            <a:fld id="{E3BC78C7-DA6B-49D8-999D-7B3EF7DC6F94}" type="slidenum">
              <a:rPr lang="en-US" smtClean="0"/>
              <a:pPr/>
              <a:t>8</a:t>
            </a:fld>
            <a:endParaRPr lang="en-US" dirty="0"/>
          </a:p>
        </p:txBody>
      </p:sp>
      <p:sp>
        <p:nvSpPr>
          <p:cNvPr id="5" name="Footer Placeholder 4">
            <a:extLst>
              <a:ext uri="{FF2B5EF4-FFF2-40B4-BE49-F238E27FC236}">
                <a16:creationId xmlns:a16="http://schemas.microsoft.com/office/drawing/2014/main" id="{DB7B6713-F9D3-2D04-3B15-3B466A8E3330}"/>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3" name="Manual Input 2">
            <a:extLst>
              <a:ext uri="{FF2B5EF4-FFF2-40B4-BE49-F238E27FC236}">
                <a16:creationId xmlns:a16="http://schemas.microsoft.com/office/drawing/2014/main" id="{A5485129-F8A4-AA4F-362E-412CECAC0AAD}"/>
              </a:ext>
            </a:extLst>
          </p:cNvPr>
          <p:cNvSpPr/>
          <p:nvPr/>
        </p:nvSpPr>
        <p:spPr>
          <a:xfrm rot="16200000" flipV="1">
            <a:off x="-234" y="618689"/>
            <a:ext cx="518689" cy="810671"/>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ext Placeholder 26">
            <a:extLst>
              <a:ext uri="{FF2B5EF4-FFF2-40B4-BE49-F238E27FC236}">
                <a16:creationId xmlns:a16="http://schemas.microsoft.com/office/drawing/2014/main" id="{BE3B0D3F-A07A-C84D-19B2-0A6FBF4D1FA9}"/>
              </a:ext>
            </a:extLst>
          </p:cNvPr>
          <p:cNvSpPr>
            <a:spLocks noGrp="1"/>
          </p:cNvSpPr>
          <p:nvPr>
            <p:ph type="body" sz="quarter" idx="10"/>
          </p:nvPr>
        </p:nvSpPr>
        <p:spPr>
          <a:xfrm>
            <a:off x="7426942" y="1662545"/>
            <a:ext cx="3842741" cy="5023263"/>
          </a:xfrm>
        </p:spPr>
        <p:txBody>
          <a:bodyPr>
            <a:noAutofit/>
          </a:bodyPr>
          <a:lstStyle/>
          <a:p>
            <a:pPr marL="285750" indent="-285750">
              <a:buFont typeface="Arial"/>
              <a:buChar char="•"/>
            </a:pPr>
            <a:r>
              <a:rPr lang="en-US" sz="1400" dirty="0">
                <a:solidFill>
                  <a:schemeClr val="tx2"/>
                </a:solidFill>
                <a:latin typeface="Verdana"/>
                <a:ea typeface="Verdana"/>
              </a:rPr>
              <a:t>Total nominal spending by the El Paso County government has increased by 71% since 2013.</a:t>
            </a:r>
          </a:p>
          <a:p>
            <a:pPr marL="742950" lvl="1" indent="-285750">
              <a:buFont typeface="Arial"/>
              <a:buChar char="•"/>
            </a:pPr>
            <a:r>
              <a:rPr lang="en-US" sz="1400" dirty="0">
                <a:latin typeface="Verdana"/>
                <a:ea typeface="Verdana"/>
              </a:rPr>
              <a:t>Adjusted for population growth and inflation, the total budget has increased 8%</a:t>
            </a:r>
          </a:p>
          <a:p>
            <a:pPr marL="285750" indent="-285750">
              <a:buFont typeface="Arial"/>
              <a:buChar char="•"/>
            </a:pPr>
            <a:r>
              <a:rPr lang="en-US" sz="1400" dirty="0">
                <a:solidFill>
                  <a:schemeClr val="tx2"/>
                </a:solidFill>
                <a:latin typeface="Verdana"/>
                <a:ea typeface="Verdana"/>
              </a:rPr>
              <a:t>Nominal spending from the county's general fund has increased by 105% since 2013.</a:t>
            </a:r>
          </a:p>
          <a:p>
            <a:pPr marL="742950" lvl="1" indent="-285750">
              <a:buFont typeface="Arial"/>
              <a:buChar char="•"/>
            </a:pPr>
            <a:r>
              <a:rPr lang="en-US" sz="1400" dirty="0">
                <a:latin typeface="Verdana"/>
                <a:ea typeface="Verdana"/>
              </a:rPr>
              <a:t>Adjusted for population growth and inflation, the county’s General Fund budget has increased by 29%.</a:t>
            </a:r>
          </a:p>
          <a:p>
            <a:pPr marL="285750" indent="-285750">
              <a:buFont typeface="Arial"/>
              <a:buChar char="•"/>
            </a:pPr>
            <a:r>
              <a:rPr lang="en-US" sz="1400" dirty="0">
                <a:solidFill>
                  <a:schemeClr val="tx2"/>
                </a:solidFill>
                <a:latin typeface="Verdana"/>
                <a:ea typeface="Verdana"/>
              </a:rPr>
              <a:t>The general fund's share of the city's budget has increased from 47% to 57%</a:t>
            </a:r>
          </a:p>
        </p:txBody>
      </p:sp>
      <p:sp>
        <p:nvSpPr>
          <p:cNvPr id="12" name="Rectangle 11">
            <a:extLst>
              <a:ext uri="{FF2B5EF4-FFF2-40B4-BE49-F238E27FC236}">
                <a16:creationId xmlns:a16="http://schemas.microsoft.com/office/drawing/2014/main" id="{2242FEB3-C20F-CB50-80E8-E613DDA8B425}"/>
              </a:ext>
            </a:extLst>
          </p:cNvPr>
          <p:cNvSpPr/>
          <p:nvPr/>
        </p:nvSpPr>
        <p:spPr>
          <a:xfrm>
            <a:off x="0" y="0"/>
            <a:ext cx="12192000" cy="3903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latin typeface="Verdana"/>
                <a:ea typeface="Verdana"/>
                <a:cs typeface="Verdana" panose="020B0604030504040204" pitchFamily="34" charset="0"/>
              </a:rPr>
              <a:t>EL PASO COUNTY BUDGET: A SNAPSHOT OF EXPENDITURE AND HOW </a:t>
            </a:r>
            <a:r>
              <a:rPr lang="en-US" sz="1200" b="1" dirty="0">
                <a:solidFill>
                  <a:schemeClr val="bg1"/>
                </a:solidFill>
                <a:latin typeface="Verdana"/>
                <a:ea typeface="Verdana"/>
                <a:cs typeface="Verdana" panose="020B0604030504040204" pitchFamily="34" charset="0"/>
              </a:rPr>
              <a:t>IT HAS CHANGED</a:t>
            </a:r>
            <a:endParaRPr lang="en-US" sz="1600" dirty="0">
              <a:solidFill>
                <a:schemeClr val="bg1"/>
              </a:solidFill>
            </a:endParaRPr>
          </a:p>
        </p:txBody>
      </p:sp>
      <p:pic>
        <p:nvPicPr>
          <p:cNvPr id="7" name="Picture 6">
            <a:extLst>
              <a:ext uri="{FF2B5EF4-FFF2-40B4-BE49-F238E27FC236}">
                <a16:creationId xmlns:a16="http://schemas.microsoft.com/office/drawing/2014/main" id="{A0EE6675-85D8-2BD6-E288-3E6DE405078B}"/>
              </a:ext>
            </a:extLst>
          </p:cNvPr>
          <p:cNvPicPr>
            <a:picLocks noChangeAspect="1"/>
          </p:cNvPicPr>
          <p:nvPr/>
        </p:nvPicPr>
        <p:blipFill>
          <a:blip r:embed="rId2"/>
          <a:stretch>
            <a:fillRect/>
          </a:stretch>
        </p:blipFill>
        <p:spPr>
          <a:xfrm>
            <a:off x="800100" y="1521435"/>
            <a:ext cx="6301344" cy="4524806"/>
          </a:xfrm>
          <a:prstGeom prst="rect">
            <a:avLst/>
          </a:prstGeom>
        </p:spPr>
      </p:pic>
      <p:pic>
        <p:nvPicPr>
          <p:cNvPr id="9" name="Picture 8" descr="A red white and blue button with stars&#10;&#10;Description automatically generated">
            <a:extLst>
              <a:ext uri="{FF2B5EF4-FFF2-40B4-BE49-F238E27FC236}">
                <a16:creationId xmlns:a16="http://schemas.microsoft.com/office/drawing/2014/main" id="{EEAEDDF3-D1D5-B7A5-BBE3-D9022EAEE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074" y="195157"/>
            <a:ext cx="1209636" cy="1197730"/>
          </a:xfrm>
          <a:prstGeom prst="rect">
            <a:avLst/>
          </a:prstGeom>
        </p:spPr>
      </p:pic>
    </p:spTree>
    <p:extLst>
      <p:ext uri="{BB962C8B-B14F-4D97-AF65-F5344CB8AC3E}">
        <p14:creationId xmlns:p14="http://schemas.microsoft.com/office/powerpoint/2010/main" val="74962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FDD8-F244-575C-ABBF-3B79F6E7D00A}"/>
              </a:ext>
            </a:extLst>
          </p:cNvPr>
          <p:cNvSpPr>
            <a:spLocks noGrp="1"/>
          </p:cNvSpPr>
          <p:nvPr>
            <p:ph type="title"/>
          </p:nvPr>
        </p:nvSpPr>
        <p:spPr>
          <a:xfrm>
            <a:off x="683652" y="365125"/>
            <a:ext cx="6031473" cy="1325563"/>
          </a:xfrm>
        </p:spPr>
        <p:txBody>
          <a:bodyPr>
            <a:normAutofit fontScale="90000"/>
          </a:bodyPr>
          <a:lstStyle/>
          <a:p>
            <a:r>
              <a:rPr lang="en-US" b="1" dirty="0">
                <a:latin typeface="Verdana"/>
                <a:ea typeface="Verdana"/>
                <a:cs typeface="Verdana" panose="020B0604030504040204" pitchFamily="34" charset="0"/>
              </a:rPr>
              <a:t>Total Expenditure by Fund Type in 2018 and 2023</a:t>
            </a:r>
            <a:r>
              <a:rPr lang="en-US" sz="1400" b="1" dirty="0">
                <a:latin typeface="Verdana"/>
                <a:ea typeface="Verdana"/>
                <a:cs typeface="Verdana" panose="020B0604030504040204" pitchFamily="34" charset="0"/>
              </a:rPr>
              <a:t> </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E19B71AF-CCC2-540D-8AA0-68127C041C02}"/>
              </a:ext>
            </a:extLst>
          </p:cNvPr>
          <p:cNvSpPr>
            <a:spLocks noGrp="1"/>
          </p:cNvSpPr>
          <p:nvPr>
            <p:ph type="sldNum" sz="quarter" idx="4"/>
          </p:nvPr>
        </p:nvSpPr>
        <p:spPr/>
        <p:txBody>
          <a:bodyPr/>
          <a:lstStyle/>
          <a:p>
            <a:fld id="{E3BC78C7-DA6B-49D8-999D-7B3EF7DC6F94}" type="slidenum">
              <a:rPr lang="en-US" smtClean="0"/>
              <a:pPr/>
              <a:t>9</a:t>
            </a:fld>
            <a:endParaRPr lang="en-US" dirty="0"/>
          </a:p>
        </p:txBody>
      </p:sp>
      <p:sp>
        <p:nvSpPr>
          <p:cNvPr id="5" name="Footer Placeholder 4">
            <a:extLst>
              <a:ext uri="{FF2B5EF4-FFF2-40B4-BE49-F238E27FC236}">
                <a16:creationId xmlns:a16="http://schemas.microsoft.com/office/drawing/2014/main" id="{DB7B6713-F9D3-2D04-3B15-3B466A8E3330}"/>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endParaRPr lang="en-US" dirty="0">
              <a:solidFill>
                <a:schemeClr val="accent1"/>
              </a:solidFill>
            </a:endParaRPr>
          </a:p>
        </p:txBody>
      </p:sp>
      <p:sp>
        <p:nvSpPr>
          <p:cNvPr id="3" name="Manual Input 2">
            <a:extLst>
              <a:ext uri="{FF2B5EF4-FFF2-40B4-BE49-F238E27FC236}">
                <a16:creationId xmlns:a16="http://schemas.microsoft.com/office/drawing/2014/main" id="{A5485129-F8A4-AA4F-362E-412CECAC0AAD}"/>
              </a:ext>
            </a:extLst>
          </p:cNvPr>
          <p:cNvSpPr/>
          <p:nvPr/>
        </p:nvSpPr>
        <p:spPr>
          <a:xfrm rot="16200000" flipV="1">
            <a:off x="-234" y="618689"/>
            <a:ext cx="518689" cy="810671"/>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ext Placeholder 26">
            <a:extLst>
              <a:ext uri="{FF2B5EF4-FFF2-40B4-BE49-F238E27FC236}">
                <a16:creationId xmlns:a16="http://schemas.microsoft.com/office/drawing/2014/main" id="{BE3B0D3F-A07A-C84D-19B2-0A6FBF4D1FA9}"/>
              </a:ext>
            </a:extLst>
          </p:cNvPr>
          <p:cNvSpPr>
            <a:spLocks noGrp="1"/>
          </p:cNvSpPr>
          <p:nvPr>
            <p:ph type="body" sz="quarter" idx="10"/>
          </p:nvPr>
        </p:nvSpPr>
        <p:spPr>
          <a:xfrm>
            <a:off x="8585860" y="2458193"/>
            <a:ext cx="2683824" cy="4286992"/>
          </a:xfrm>
        </p:spPr>
        <p:txBody>
          <a:bodyPr>
            <a:noAutofit/>
          </a:bodyPr>
          <a:lstStyle/>
          <a:p>
            <a:r>
              <a:rPr lang="en-US" sz="1400" b="0" dirty="0">
                <a:solidFill>
                  <a:schemeClr val="tx1"/>
                </a:solidFill>
                <a:latin typeface="Verdana"/>
                <a:ea typeface="Verdana"/>
                <a:cs typeface="Verdana" panose="020B0604030504040204" pitchFamily="34" charset="0"/>
              </a:rPr>
              <a:t>Unrestricted General Fund spending has grown the fastest, and by the largest dollar amount over the last 5 years. </a:t>
            </a:r>
            <a:r>
              <a:rPr lang="en-US" sz="1400" dirty="0">
                <a:solidFill>
                  <a:schemeClr val="accent3"/>
                </a:solidFill>
                <a:latin typeface="Verdana"/>
                <a:ea typeface="Verdana"/>
                <a:cs typeface="Verdana" panose="020B0604030504040204" pitchFamily="34" charset="0"/>
              </a:rPr>
              <a:t>Since 2018 unrestricted General Fund spending has grown 51%, </a:t>
            </a:r>
            <a:r>
              <a:rPr lang="en-US" sz="1400" b="0" dirty="0">
                <a:solidFill>
                  <a:schemeClr val="tx1"/>
                </a:solidFill>
                <a:latin typeface="Verdana"/>
                <a:ea typeface="Verdana"/>
                <a:cs typeface="Verdana" panose="020B0604030504040204" pitchFamily="34" charset="0"/>
              </a:rPr>
              <a:t>and partially restricted funds have grown by 32%. </a:t>
            </a:r>
            <a:endParaRPr lang="en-US" sz="1400" b="0" u="sng" dirty="0">
              <a:solidFill>
                <a:schemeClr val="tx1"/>
              </a:solidFill>
              <a:latin typeface="Verdana"/>
              <a:ea typeface="Verdana"/>
              <a:cs typeface="Verdana" panose="020B0604030504040204" pitchFamily="34" charset="0"/>
            </a:endParaRPr>
          </a:p>
        </p:txBody>
      </p:sp>
      <p:sp>
        <p:nvSpPr>
          <p:cNvPr id="12" name="Rectangle 11">
            <a:extLst>
              <a:ext uri="{FF2B5EF4-FFF2-40B4-BE49-F238E27FC236}">
                <a16:creationId xmlns:a16="http://schemas.microsoft.com/office/drawing/2014/main" id="{2242FEB3-C20F-CB50-80E8-E613DDA8B425}"/>
              </a:ext>
            </a:extLst>
          </p:cNvPr>
          <p:cNvSpPr/>
          <p:nvPr/>
        </p:nvSpPr>
        <p:spPr>
          <a:xfrm>
            <a:off x="0" y="0"/>
            <a:ext cx="12192000" cy="3903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latin typeface="Verdana"/>
                <a:ea typeface="Verdana"/>
                <a:cs typeface="Verdana" panose="020B0604030504040204" pitchFamily="34" charset="0"/>
              </a:rPr>
              <a:t>EL PASO COUNTY BUDGET: A SNAPSHOT OF EXPENDITURE AND HOW </a:t>
            </a:r>
            <a:r>
              <a:rPr lang="en-US" sz="1200" b="1" dirty="0">
                <a:solidFill>
                  <a:schemeClr val="bg1"/>
                </a:solidFill>
                <a:latin typeface="Verdana"/>
                <a:ea typeface="Verdana"/>
                <a:cs typeface="Verdana" panose="020B0604030504040204" pitchFamily="34" charset="0"/>
              </a:rPr>
              <a:t>IT HAS CHANGED</a:t>
            </a:r>
            <a:endParaRPr lang="en-US" sz="1600" dirty="0">
              <a:solidFill>
                <a:schemeClr val="bg1"/>
              </a:solidFill>
            </a:endParaRPr>
          </a:p>
        </p:txBody>
      </p:sp>
      <p:pic>
        <p:nvPicPr>
          <p:cNvPr id="8" name="Picture 7">
            <a:extLst>
              <a:ext uri="{FF2B5EF4-FFF2-40B4-BE49-F238E27FC236}">
                <a16:creationId xmlns:a16="http://schemas.microsoft.com/office/drawing/2014/main" id="{E464CB42-5739-5C32-04A0-44466AD7F922}"/>
              </a:ext>
            </a:extLst>
          </p:cNvPr>
          <p:cNvPicPr>
            <a:picLocks noChangeAspect="1"/>
          </p:cNvPicPr>
          <p:nvPr/>
        </p:nvPicPr>
        <p:blipFill>
          <a:blip r:embed="rId2"/>
          <a:stretch>
            <a:fillRect/>
          </a:stretch>
        </p:blipFill>
        <p:spPr>
          <a:xfrm>
            <a:off x="800099" y="1717690"/>
            <a:ext cx="7263245" cy="4164965"/>
          </a:xfrm>
          <a:prstGeom prst="rect">
            <a:avLst/>
          </a:prstGeom>
        </p:spPr>
      </p:pic>
      <p:pic>
        <p:nvPicPr>
          <p:cNvPr id="9" name="Picture 8" descr="A red white and blue button with stars&#10;&#10;Description automatically generated">
            <a:extLst>
              <a:ext uri="{FF2B5EF4-FFF2-40B4-BE49-F238E27FC236}">
                <a16:creationId xmlns:a16="http://schemas.microsoft.com/office/drawing/2014/main" id="{374097C3-38A6-3069-2482-9C5B30C48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7245" y="603482"/>
            <a:ext cx="1373293" cy="1359776"/>
          </a:xfrm>
          <a:prstGeom prst="rect">
            <a:avLst/>
          </a:prstGeom>
        </p:spPr>
      </p:pic>
    </p:spTree>
    <p:extLst>
      <p:ext uri="{BB962C8B-B14F-4D97-AF65-F5344CB8AC3E}">
        <p14:creationId xmlns:p14="http://schemas.microsoft.com/office/powerpoint/2010/main" val="134074657"/>
      </p:ext>
    </p:extLst>
  </p:cSld>
  <p:clrMapOvr>
    <a:masterClrMapping/>
  </p:clrMapOvr>
</p:sld>
</file>

<file path=ppt/theme/theme1.xml><?xml version="1.0" encoding="utf-8"?>
<a:theme xmlns:a="http://schemas.openxmlformats.org/drawingml/2006/main" name="Office Theme">
  <a:themeElements>
    <a:clrScheme name="CSI">
      <a:dk1>
        <a:srgbClr val="000000"/>
      </a:dk1>
      <a:lt1>
        <a:srgbClr val="FFFFFF"/>
      </a:lt1>
      <a:dk2>
        <a:srgbClr val="003266"/>
      </a:dk2>
      <a:lt2>
        <a:srgbClr val="E7E6E6"/>
      </a:lt2>
      <a:accent1>
        <a:srgbClr val="008FC5"/>
      </a:accent1>
      <a:accent2>
        <a:srgbClr val="CF3338"/>
      </a:accent2>
      <a:accent3>
        <a:srgbClr val="003366"/>
      </a:accent3>
      <a:accent4>
        <a:srgbClr val="037971"/>
      </a:accent4>
      <a:accent5>
        <a:srgbClr val="F0A820"/>
      </a:accent5>
      <a:accent6>
        <a:srgbClr val="AEA7A3"/>
      </a:accent6>
      <a:hlink>
        <a:srgbClr val="CF3338"/>
      </a:hlink>
      <a:folHlink>
        <a:srgbClr val="8722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D3FCC8141A9B41800C2BC72A5B1544" ma:contentTypeVersion="21" ma:contentTypeDescription="Create a new document." ma:contentTypeScope="" ma:versionID="120c0cf20a1d10c0f82f59c01c0c8763">
  <xsd:schema xmlns:xsd="http://www.w3.org/2001/XMLSchema" xmlns:xs="http://www.w3.org/2001/XMLSchema" xmlns:p="http://schemas.microsoft.com/office/2006/metadata/properties" xmlns:ns2="5be7fc79-e7e9-4f99-ad30-a53159e6181c" xmlns:ns3="a84ddb18-c9fe-480e-a3f0-7207c5b1525b" targetNamespace="http://schemas.microsoft.com/office/2006/metadata/properties" ma:root="true" ma:fieldsID="3fffb8a1d1ea99a260c0b1de1e2ea2eb" ns2:_="" ns3:_="">
    <xsd:import namespace="5be7fc79-e7e9-4f99-ad30-a53159e6181c"/>
    <xsd:import namespace="a84ddb18-c9fe-480e-a3f0-7207c5b1525b"/>
    <xsd:element name="properties">
      <xsd:complexType>
        <xsd:sequence>
          <xsd:element name="documentManagement">
            <xsd:complexType>
              <xsd:all>
                <xsd:element ref="ns2:Note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Whatisit_x003f_" minOccurs="0"/>
                <xsd:element ref="ns2:Detail"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7fc79-e7e9-4f99-ad30-a53159e6181c" elementFormDefault="qualified">
    <xsd:import namespace="http://schemas.microsoft.com/office/2006/documentManagement/types"/>
    <xsd:import namespace="http://schemas.microsoft.com/office/infopath/2007/PartnerControls"/>
    <xsd:element name="Notes" ma:index="2" nillable="true" ma:displayName="Notes" ma:format="Dropdown" ma:internalName="Notes"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1" nillable="true" ma:displayName="Length (seconds)" ma:hidden="true" ma:internalName="MediaLengthInSeconds" ma:readOnly="true">
      <xsd:simpleType>
        <xsd:restriction base="dms:Unknown"/>
      </xsd:simpleType>
    </xsd:element>
    <xsd:element name="Whatisit_x003f_" ma:index="22" nillable="true" ma:displayName="What is it?" ma:format="Dropdown" ma:hidden="true" ma:internalName="Whatisit_x003f_" ma:readOnly="false">
      <xsd:simpleType>
        <xsd:restriction base="dms:Text">
          <xsd:maxLength value="255"/>
        </xsd:restriction>
      </xsd:simpleType>
    </xsd:element>
    <xsd:element name="Detail" ma:index="23" nillable="true" ma:displayName="Detail" ma:description="more detail" ma:internalName="Det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777ecb6-22bf-43fa-8ba8-6314b3b060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4ddb18-c9fe-480e-a3f0-7207c5b1525b" elementFormDefault="qualified">
    <xsd:import namespace="http://schemas.microsoft.com/office/2006/documentManagement/types"/>
    <xsd:import namespace="http://schemas.microsoft.com/office/infopath/2007/PartnerControls"/>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d2c8834b-9d70-4846-ad9e-d6cf3354b8fa}" ma:internalName="TaxCatchAll" ma:showField="CatchAllData" ma:web="a84ddb18-c9fe-480e-a3f0-7207c5b152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e7fc79-e7e9-4f99-ad30-a53159e6181c">
      <Terms xmlns="http://schemas.microsoft.com/office/infopath/2007/PartnerControls"/>
    </lcf76f155ced4ddcb4097134ff3c332f>
    <TaxCatchAll xmlns="a84ddb18-c9fe-480e-a3f0-7207c5b1525b" xsi:nil="true"/>
    <Notes xmlns="5be7fc79-e7e9-4f99-ad30-a53159e6181c" xsi:nil="true"/>
    <Detail xmlns="5be7fc79-e7e9-4f99-ad30-a53159e6181c" xsi:nil="true"/>
    <Whatisit_x003f_ xmlns="5be7fc79-e7e9-4f99-ad30-a53159e6181c" xsi:nil="true"/>
  </documentManagement>
</p:properties>
</file>

<file path=customXml/itemProps1.xml><?xml version="1.0" encoding="utf-8"?>
<ds:datastoreItem xmlns:ds="http://schemas.openxmlformats.org/officeDocument/2006/customXml" ds:itemID="{557FC17F-3482-4791-A4F4-34C4225E20CB}">
  <ds:schemaRefs>
    <ds:schemaRef ds:uri="http://schemas.microsoft.com/sharepoint/v3/contenttype/forms"/>
  </ds:schemaRefs>
</ds:datastoreItem>
</file>

<file path=customXml/itemProps2.xml><?xml version="1.0" encoding="utf-8"?>
<ds:datastoreItem xmlns:ds="http://schemas.openxmlformats.org/officeDocument/2006/customXml" ds:itemID="{58803FDF-C458-4609-987D-05132C50D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7fc79-e7e9-4f99-ad30-a53159e6181c"/>
    <ds:schemaRef ds:uri="a84ddb18-c9fe-480e-a3f0-7207c5b15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EDDAE1-68EF-49A2-9209-9347D0F71139}">
  <ds:schemaRefs>
    <ds:schemaRef ds:uri="http://purl.org/dc/terms/"/>
    <ds:schemaRef ds:uri="http://schemas.microsoft.com/office/2006/documentManagement/types"/>
    <ds:schemaRef ds:uri="a84ddb18-c9fe-480e-a3f0-7207c5b1525b"/>
    <ds:schemaRef ds:uri="5be7fc79-e7e9-4f99-ad30-a53159e6181c"/>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574</TotalTime>
  <Words>1478</Words>
  <Application>Microsoft Office PowerPoint</Application>
  <PresentationFormat>Widescreen</PresentationFormat>
  <Paragraphs>120</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Verdana</vt:lpstr>
      <vt:lpstr>Office Theme</vt:lpstr>
      <vt:lpstr>The El Paso  County Budget  Then and Now</vt:lpstr>
      <vt:lpstr>Key Insights</vt:lpstr>
      <vt:lpstr>About the Budget</vt:lpstr>
      <vt:lpstr>El Paso County Budget Responsibilities</vt:lpstr>
      <vt:lpstr>PowerPoint Presentation</vt:lpstr>
      <vt:lpstr>PowerPoint Presentation</vt:lpstr>
      <vt:lpstr>Unrestricted General Fund Expenditure  Totals $201 million in 2023</vt:lpstr>
      <vt:lpstr>Budget Then and Now</vt:lpstr>
      <vt:lpstr>Total Expenditure by Fund Type in 2018 and 2023 </vt:lpstr>
      <vt:lpstr>Total Government Expenditure per El Paso County Resident Values are adjusted for population and inflation (2023 Dollars) </vt:lpstr>
      <vt:lpstr>The El Paso  County Budget  Then and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Whitney Byrd</dc:creator>
  <cp:lastModifiedBy>Kelly Caufield</cp:lastModifiedBy>
  <cp:revision>28</cp:revision>
  <dcterms:created xsi:type="dcterms:W3CDTF">2023-02-09T18:41:58Z</dcterms:created>
  <dcterms:modified xsi:type="dcterms:W3CDTF">2023-10-02T21:15:22Z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0x0101001AD3FCC8141A9B41800C2BC72A5B1544</vt:lpwstr>
  </property>
  <property fmtid="{D5CDD505-2E9C-101B-9397-08002B2CF9AE}" pid="3" name="MediaServiceImageTags">
    <vt:lpwstr/>
  </property>
</Properties>
</file>