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545" r:id="rId5"/>
    <p:sldId id="273" r:id="rId6"/>
    <p:sldId id="547" r:id="rId7"/>
    <p:sldId id="549" r:id="rId8"/>
    <p:sldId id="550" r:id="rId9"/>
    <p:sldId id="551" r:id="rId10"/>
    <p:sldId id="552" r:id="rId11"/>
    <p:sldId id="553" r:id="rId12"/>
    <p:sldId id="554" r:id="rId13"/>
    <p:sldId id="555" r:id="rId14"/>
    <p:sldId id="556" r:id="rId15"/>
    <p:sldId id="557" r:id="rId16"/>
    <p:sldId id="558" r:id="rId17"/>
    <p:sldId id="568" r:id="rId18"/>
    <p:sldId id="560" r:id="rId19"/>
    <p:sldId id="559" r:id="rId20"/>
    <p:sldId id="561" r:id="rId21"/>
    <p:sldId id="562" r:id="rId22"/>
    <p:sldId id="563" r:id="rId23"/>
    <p:sldId id="564" r:id="rId24"/>
    <p:sldId id="565" r:id="rId25"/>
    <p:sldId id="566" r:id="rId26"/>
    <p:sldId id="567" r:id="rId2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624" userDrawn="1">
          <p15:clr>
            <a:srgbClr val="A4A3A4"/>
          </p15:clr>
        </p15:guide>
        <p15:guide id="2" pos="504" userDrawn="1">
          <p15:clr>
            <a:srgbClr val="A4A3A4"/>
          </p15:clr>
        </p15:guide>
        <p15:guide id="3" orient="horz" pos="3552" userDrawn="1">
          <p15:clr>
            <a:srgbClr val="A4A3A4"/>
          </p15:clr>
        </p15:guide>
        <p15:guide id="4" orient="horz" pos="13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3E240C-139B-9B11-B796-DD2D319B7171}" name="Cinamon Watson" initials="CW" userId="S::cinamon@csinstituteco.org::4a51bec8-c4c6-456d-9c6f-d682322942f1" providerId="AD"/>
  <p188:author id="{13461B1B-2171-BF71-005C-E4F001BDF6F6}" name="Kristin Strohm" initials="KS" userId="S::kristin@csinstituteco.org::f833bf5a-6814-4912-ad6b-480760054efd" providerId="AD"/>
  <p188:author id="{CF019A6C-15A3-6C34-929E-DEEF53E67C8D}" name="Chris Brown" initials="CB" userId="S::chris@csinstituteco.org::77a86164-88cc-4673-8d86-b96f4b66cc49" providerId="AD"/>
  <p188:author id="{91F41977-201B-954C-35CE-0AD105E9ADB0}" name="DJ Summers" initials="DS" userId="S::dj@csinstituteco.org::438c6120-76fe-451e-b4d8-8b452c668159" providerId="AD"/>
  <p188:author id="{3966839B-F9D1-8E19-42D1-C404CA46BD0F}" name="Erik Gamm" initials="EG" userId="S::erik@csinstituteco.org::e49f75a2-c5f7-4e74-9ae5-b718a12fc485" providerId="AD"/>
  <p188:author id="{EB6BCCDF-8B96-7CDE-1997-B7EB476116FE}" name="Ethan Tartaglia" initials="ET" userId="S::ethan@csinstituteco.org::b1904577-fa70-4447-946d-54bc8053e80d" providerId="AD"/>
  <p188:author id="{EBB290E0-2AFD-2D6D-20BF-490C58524886}" name="Kelly Caufield" initials="KC" userId="S::kelly@csinstituteco.org::aa0a2f9a-155e-47b2-b35c-669e81522995" providerId="AD"/>
  <p188:author id="{B0DEA3F9-9EBC-4565-E41C-AD168B5FC833}" name="Cole Anderson" initials="CA" userId="S::cole@csinstituteco.org::5b237774-3bc4-46be-a1dc-01706111a72e" providerId="AD"/>
  <p188:author id="{AAF8ADFB-A38C-360E-CEFE-C3F8BF8ACDAB}" name="Brielle Mueller" initials="BM" userId="S::brielle@csinstituteco.org::2898460f-73be-490f-89d8-1c61536416c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912"/>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777" autoAdjust="0"/>
  </p:normalViewPr>
  <p:slideViewPr>
    <p:cSldViewPr snapToGrid="0">
      <p:cViewPr varScale="1">
        <p:scale>
          <a:sx n="88" d="100"/>
          <a:sy n="88" d="100"/>
        </p:scale>
        <p:origin x="1434" y="96"/>
      </p:cViewPr>
      <p:guideLst>
        <p:guide pos="624"/>
        <p:guide pos="504"/>
        <p:guide orient="horz" pos="3552"/>
        <p:guide orient="horz" pos="1368"/>
      </p:guideLst>
    </p:cSldViewPr>
  </p:slideViewPr>
  <p:notesTextViewPr>
    <p:cViewPr>
      <p:scale>
        <a:sx n="1" d="1"/>
        <a:sy n="1" d="1"/>
      </p:scale>
      <p:origin x="0" y="0"/>
    </p:cViewPr>
  </p:notesTextViewPr>
  <p:notesViewPr>
    <p:cSldViewPr snapToGrid="0">
      <p:cViewPr varScale="1">
        <p:scale>
          <a:sx n="83" d="100"/>
          <a:sy n="83" d="100"/>
        </p:scale>
        <p:origin x="2940"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Brown" userId="77a86164-88cc-4673-8d86-b96f4b66cc49" providerId="ADAL" clId="{58BBE27E-7F30-4D14-9EDA-C1A01B95B422}"/>
    <pc:docChg chg="custSel modSld">
      <pc:chgData name="Chris Brown" userId="77a86164-88cc-4673-8d86-b96f4b66cc49" providerId="ADAL" clId="{58BBE27E-7F30-4D14-9EDA-C1A01B95B422}" dt="2023-10-02T20:48:32.647" v="200" actId="6549"/>
      <pc:docMkLst>
        <pc:docMk/>
      </pc:docMkLst>
      <pc:sldChg chg="modNotesTx">
        <pc:chgData name="Chris Brown" userId="77a86164-88cc-4673-8d86-b96f4b66cc49" providerId="ADAL" clId="{58BBE27E-7F30-4D14-9EDA-C1A01B95B422}" dt="2023-10-02T20:46:18.352" v="1" actId="6549"/>
        <pc:sldMkLst>
          <pc:docMk/>
          <pc:sldMk cId="2007357268" sldId="273"/>
        </pc:sldMkLst>
      </pc:sldChg>
      <pc:sldChg chg="modSp mod modNotesTx">
        <pc:chgData name="Chris Brown" userId="77a86164-88cc-4673-8d86-b96f4b66cc49" providerId="ADAL" clId="{58BBE27E-7F30-4D14-9EDA-C1A01B95B422}" dt="2023-10-02T20:48:21.876" v="199" actId="6549"/>
        <pc:sldMkLst>
          <pc:docMk/>
          <pc:sldMk cId="3682507035" sldId="547"/>
        </pc:sldMkLst>
        <pc:spChg chg="mod">
          <ac:chgData name="Chris Brown" userId="77a86164-88cc-4673-8d86-b96f4b66cc49" providerId="ADAL" clId="{58BBE27E-7F30-4D14-9EDA-C1A01B95B422}" dt="2023-10-02T20:48:05.988" v="197" actId="1076"/>
          <ac:spMkLst>
            <pc:docMk/>
            <pc:sldMk cId="3682507035" sldId="547"/>
            <ac:spMk id="4" creationId="{FE803198-C090-F3E2-BC01-750B44364189}"/>
          </ac:spMkLst>
        </pc:spChg>
        <pc:spChg chg="mod">
          <ac:chgData name="Chris Brown" userId="77a86164-88cc-4673-8d86-b96f4b66cc49" providerId="ADAL" clId="{58BBE27E-7F30-4D14-9EDA-C1A01B95B422}" dt="2023-10-02T20:48:11.188" v="198" actId="1076"/>
          <ac:spMkLst>
            <pc:docMk/>
            <pc:sldMk cId="3682507035" sldId="547"/>
            <ac:spMk id="5" creationId="{29E5C889-527F-8E08-70D3-1259FBB85647}"/>
          </ac:spMkLst>
        </pc:spChg>
      </pc:sldChg>
      <pc:sldChg chg="modNotesTx">
        <pc:chgData name="Chris Brown" userId="77a86164-88cc-4673-8d86-b96f4b66cc49" providerId="ADAL" clId="{58BBE27E-7F30-4D14-9EDA-C1A01B95B422}" dt="2023-10-02T20:48:32.647" v="200" actId="6549"/>
        <pc:sldMkLst>
          <pc:docMk/>
          <pc:sldMk cId="2214414945" sldId="550"/>
        </pc:sldMkLst>
      </pc:sldChg>
      <pc:sldChg chg="delCm">
        <pc:chgData name="Chris Brown" userId="77a86164-88cc-4673-8d86-b96f4b66cc49" providerId="ADAL" clId="{58BBE27E-7F30-4D14-9EDA-C1A01B95B422}" dt="2023-10-02T20:46:08.718" v="0"/>
        <pc:sldMkLst>
          <pc:docMk/>
          <pc:sldMk cId="3876068385" sldId="563"/>
        </pc:sldMkLst>
        <pc:extLst>
          <p:ext xmlns:p="http://schemas.openxmlformats.org/presentationml/2006/main" uri="{D6D511B9-2390-475A-947B-AFAB55BFBCF1}">
            <pc226:cmChg xmlns:pc226="http://schemas.microsoft.com/office/powerpoint/2022/06/main/command" chg="del">
              <pc226:chgData name="Chris Brown" userId="77a86164-88cc-4673-8d86-b96f4b66cc49" providerId="ADAL" clId="{58BBE27E-7F30-4D14-9EDA-C1A01B95B422}" dt="2023-10-02T20:46:08.718" v="0"/>
              <pc2:cmMkLst xmlns:pc2="http://schemas.microsoft.com/office/powerpoint/2019/9/main/command">
                <pc:docMk/>
                <pc:sldMk cId="3876068385" sldId="563"/>
                <pc2:cmMk id="{7BF96E48-BB54-44AD-A84F-CD9AB18C524D}"/>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055383E6-0FEE-4847-93BB-AFEBE5F337AC}" type="datetimeFigureOut">
              <a:rPr lang="en-US" smtClean="0"/>
              <a:t>9/28/2023</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FE7B7AE0-FD50-9244-BA5E-D7D8742AD13F}" type="slidenum">
              <a:rPr lang="en-US" smtClean="0"/>
              <a:t>‹#›</a:t>
            </a:fld>
            <a:endParaRPr lang="en-US"/>
          </a:p>
        </p:txBody>
      </p:sp>
    </p:spTree>
    <p:extLst>
      <p:ext uri="{BB962C8B-B14F-4D97-AF65-F5344CB8AC3E}">
        <p14:creationId xmlns:p14="http://schemas.microsoft.com/office/powerpoint/2010/main" val="3937255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E7B7AE0-FD50-9244-BA5E-D7D8742AD13F}" type="slidenum">
              <a:rPr lang="en-US" smtClean="0"/>
              <a:t>2</a:t>
            </a:fld>
            <a:endParaRPr lang="en-US"/>
          </a:p>
        </p:txBody>
      </p:sp>
    </p:spTree>
    <p:extLst>
      <p:ext uri="{BB962C8B-B14F-4D97-AF65-F5344CB8AC3E}">
        <p14:creationId xmlns:p14="http://schemas.microsoft.com/office/powerpoint/2010/main" val="2874289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7B7AE0-FD50-9244-BA5E-D7D8742AD13F}" type="slidenum">
              <a:rPr lang="en-US" smtClean="0"/>
              <a:t>13</a:t>
            </a:fld>
            <a:endParaRPr lang="en-US"/>
          </a:p>
        </p:txBody>
      </p:sp>
    </p:spTree>
    <p:extLst>
      <p:ext uri="{BB962C8B-B14F-4D97-AF65-F5344CB8AC3E}">
        <p14:creationId xmlns:p14="http://schemas.microsoft.com/office/powerpoint/2010/main" val="3025234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7B7AE0-FD50-9244-BA5E-D7D8742AD13F}" type="slidenum">
              <a:rPr lang="en-US" smtClean="0"/>
              <a:t>14</a:t>
            </a:fld>
            <a:endParaRPr lang="en-US"/>
          </a:p>
        </p:txBody>
      </p:sp>
    </p:spTree>
    <p:extLst>
      <p:ext uri="{BB962C8B-B14F-4D97-AF65-F5344CB8AC3E}">
        <p14:creationId xmlns:p14="http://schemas.microsoft.com/office/powerpoint/2010/main" val="3891929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sngStrike" dirty="0"/>
          </a:p>
        </p:txBody>
      </p:sp>
      <p:sp>
        <p:nvSpPr>
          <p:cNvPr id="4" name="Slide Number Placeholder 3"/>
          <p:cNvSpPr>
            <a:spLocks noGrp="1"/>
          </p:cNvSpPr>
          <p:nvPr>
            <p:ph type="sldNum" sz="quarter" idx="5"/>
          </p:nvPr>
        </p:nvSpPr>
        <p:spPr/>
        <p:txBody>
          <a:bodyPr/>
          <a:lstStyle/>
          <a:p>
            <a:fld id="{FE7B7AE0-FD50-9244-BA5E-D7D8742AD13F}" type="slidenum">
              <a:rPr lang="en-US" smtClean="0"/>
              <a:t>15</a:t>
            </a:fld>
            <a:endParaRPr lang="en-US"/>
          </a:p>
        </p:txBody>
      </p:sp>
    </p:spTree>
    <p:extLst>
      <p:ext uri="{BB962C8B-B14F-4D97-AF65-F5344CB8AC3E}">
        <p14:creationId xmlns:p14="http://schemas.microsoft.com/office/powerpoint/2010/main" val="3070827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sngStrike" dirty="0"/>
          </a:p>
        </p:txBody>
      </p:sp>
      <p:sp>
        <p:nvSpPr>
          <p:cNvPr id="4" name="Slide Number Placeholder 3"/>
          <p:cNvSpPr>
            <a:spLocks noGrp="1"/>
          </p:cNvSpPr>
          <p:nvPr>
            <p:ph type="sldNum" sz="quarter" idx="5"/>
          </p:nvPr>
        </p:nvSpPr>
        <p:spPr/>
        <p:txBody>
          <a:bodyPr/>
          <a:lstStyle/>
          <a:p>
            <a:fld id="{FE7B7AE0-FD50-9244-BA5E-D7D8742AD13F}" type="slidenum">
              <a:rPr lang="en-US" smtClean="0"/>
              <a:t>16</a:t>
            </a:fld>
            <a:endParaRPr lang="en-US"/>
          </a:p>
        </p:txBody>
      </p:sp>
    </p:spTree>
    <p:extLst>
      <p:ext uri="{BB962C8B-B14F-4D97-AF65-F5344CB8AC3E}">
        <p14:creationId xmlns:p14="http://schemas.microsoft.com/office/powerpoint/2010/main" val="4252925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7B7AE0-FD50-9244-BA5E-D7D8742AD13F}" type="slidenum">
              <a:rPr lang="en-US" smtClean="0"/>
              <a:t>17</a:t>
            </a:fld>
            <a:endParaRPr lang="en-US"/>
          </a:p>
        </p:txBody>
      </p:sp>
    </p:spTree>
    <p:extLst>
      <p:ext uri="{BB962C8B-B14F-4D97-AF65-F5344CB8AC3E}">
        <p14:creationId xmlns:p14="http://schemas.microsoft.com/office/powerpoint/2010/main" val="135950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7B7AE0-FD50-9244-BA5E-D7D8742AD13F}" type="slidenum">
              <a:rPr lang="en-US" smtClean="0"/>
              <a:t>18</a:t>
            </a:fld>
            <a:endParaRPr lang="en-US"/>
          </a:p>
        </p:txBody>
      </p:sp>
    </p:spTree>
    <p:extLst>
      <p:ext uri="{BB962C8B-B14F-4D97-AF65-F5344CB8AC3E}">
        <p14:creationId xmlns:p14="http://schemas.microsoft.com/office/powerpoint/2010/main" val="3863761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7B7AE0-FD50-9244-BA5E-D7D8742AD13F}" type="slidenum">
              <a:rPr lang="en-US" smtClean="0"/>
              <a:t>19</a:t>
            </a:fld>
            <a:endParaRPr lang="en-US"/>
          </a:p>
        </p:txBody>
      </p:sp>
    </p:spTree>
    <p:extLst>
      <p:ext uri="{BB962C8B-B14F-4D97-AF65-F5344CB8AC3E}">
        <p14:creationId xmlns:p14="http://schemas.microsoft.com/office/powerpoint/2010/main" val="203431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sngStrike" dirty="0"/>
          </a:p>
        </p:txBody>
      </p:sp>
      <p:sp>
        <p:nvSpPr>
          <p:cNvPr id="4" name="Slide Number Placeholder 3"/>
          <p:cNvSpPr>
            <a:spLocks noGrp="1"/>
          </p:cNvSpPr>
          <p:nvPr>
            <p:ph type="sldNum" sz="quarter" idx="5"/>
          </p:nvPr>
        </p:nvSpPr>
        <p:spPr/>
        <p:txBody>
          <a:bodyPr/>
          <a:lstStyle/>
          <a:p>
            <a:fld id="{FE7B7AE0-FD50-9244-BA5E-D7D8742AD13F}" type="slidenum">
              <a:rPr lang="en-US" smtClean="0"/>
              <a:t>20</a:t>
            </a:fld>
            <a:endParaRPr lang="en-US"/>
          </a:p>
        </p:txBody>
      </p:sp>
    </p:spTree>
    <p:extLst>
      <p:ext uri="{BB962C8B-B14F-4D97-AF65-F5344CB8AC3E}">
        <p14:creationId xmlns:p14="http://schemas.microsoft.com/office/powerpoint/2010/main" val="3721023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7B7AE0-FD50-9244-BA5E-D7D8742AD13F}" type="slidenum">
              <a:rPr lang="en-US" smtClean="0"/>
              <a:t>21</a:t>
            </a:fld>
            <a:endParaRPr lang="en-US"/>
          </a:p>
        </p:txBody>
      </p:sp>
    </p:spTree>
    <p:extLst>
      <p:ext uri="{BB962C8B-B14F-4D97-AF65-F5344CB8AC3E}">
        <p14:creationId xmlns:p14="http://schemas.microsoft.com/office/powerpoint/2010/main" val="2692114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7B7AE0-FD50-9244-BA5E-D7D8742AD13F}" type="slidenum">
              <a:rPr lang="en-US" smtClean="0"/>
              <a:t>22</a:t>
            </a:fld>
            <a:endParaRPr lang="en-US"/>
          </a:p>
        </p:txBody>
      </p:sp>
    </p:spTree>
    <p:extLst>
      <p:ext uri="{BB962C8B-B14F-4D97-AF65-F5344CB8AC3E}">
        <p14:creationId xmlns:p14="http://schemas.microsoft.com/office/powerpoint/2010/main" val="1735075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7B7AE0-FD50-9244-BA5E-D7D8742AD13F}" type="slidenum">
              <a:rPr lang="en-US" smtClean="0"/>
              <a:t>3</a:t>
            </a:fld>
            <a:endParaRPr lang="en-US"/>
          </a:p>
        </p:txBody>
      </p:sp>
    </p:spTree>
    <p:extLst>
      <p:ext uri="{BB962C8B-B14F-4D97-AF65-F5344CB8AC3E}">
        <p14:creationId xmlns:p14="http://schemas.microsoft.com/office/powerpoint/2010/main" val="1735273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sngStrike" dirty="0"/>
          </a:p>
        </p:txBody>
      </p:sp>
      <p:sp>
        <p:nvSpPr>
          <p:cNvPr id="4" name="Slide Number Placeholder 3"/>
          <p:cNvSpPr>
            <a:spLocks noGrp="1"/>
          </p:cNvSpPr>
          <p:nvPr>
            <p:ph type="sldNum" sz="quarter" idx="5"/>
          </p:nvPr>
        </p:nvSpPr>
        <p:spPr/>
        <p:txBody>
          <a:bodyPr/>
          <a:lstStyle/>
          <a:p>
            <a:fld id="{FE7B7AE0-FD50-9244-BA5E-D7D8742AD13F}" type="slidenum">
              <a:rPr lang="en-US" smtClean="0"/>
              <a:t>4</a:t>
            </a:fld>
            <a:endParaRPr lang="en-US"/>
          </a:p>
        </p:txBody>
      </p:sp>
    </p:spTree>
    <p:extLst>
      <p:ext uri="{BB962C8B-B14F-4D97-AF65-F5344CB8AC3E}">
        <p14:creationId xmlns:p14="http://schemas.microsoft.com/office/powerpoint/2010/main" val="670412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sngStrike" dirty="0"/>
          </a:p>
        </p:txBody>
      </p:sp>
      <p:sp>
        <p:nvSpPr>
          <p:cNvPr id="4" name="Slide Number Placeholder 3"/>
          <p:cNvSpPr>
            <a:spLocks noGrp="1"/>
          </p:cNvSpPr>
          <p:nvPr>
            <p:ph type="sldNum" sz="quarter" idx="5"/>
          </p:nvPr>
        </p:nvSpPr>
        <p:spPr/>
        <p:txBody>
          <a:bodyPr/>
          <a:lstStyle/>
          <a:p>
            <a:fld id="{FE7B7AE0-FD50-9244-BA5E-D7D8742AD13F}" type="slidenum">
              <a:rPr lang="en-US" smtClean="0"/>
              <a:t>5</a:t>
            </a:fld>
            <a:endParaRPr lang="en-US"/>
          </a:p>
        </p:txBody>
      </p:sp>
    </p:spTree>
    <p:extLst>
      <p:ext uri="{BB962C8B-B14F-4D97-AF65-F5344CB8AC3E}">
        <p14:creationId xmlns:p14="http://schemas.microsoft.com/office/powerpoint/2010/main" val="3838219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7B7AE0-FD50-9244-BA5E-D7D8742AD13F}" type="slidenum">
              <a:rPr lang="en-US" smtClean="0"/>
              <a:t>6</a:t>
            </a:fld>
            <a:endParaRPr lang="en-US"/>
          </a:p>
        </p:txBody>
      </p:sp>
    </p:spTree>
    <p:extLst>
      <p:ext uri="{BB962C8B-B14F-4D97-AF65-F5344CB8AC3E}">
        <p14:creationId xmlns:p14="http://schemas.microsoft.com/office/powerpoint/2010/main" val="1329114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7B7AE0-FD50-9244-BA5E-D7D8742AD13F}" type="slidenum">
              <a:rPr lang="en-US" smtClean="0"/>
              <a:t>8</a:t>
            </a:fld>
            <a:endParaRPr lang="en-US"/>
          </a:p>
        </p:txBody>
      </p:sp>
    </p:spTree>
    <p:extLst>
      <p:ext uri="{BB962C8B-B14F-4D97-AF65-F5344CB8AC3E}">
        <p14:creationId xmlns:p14="http://schemas.microsoft.com/office/powerpoint/2010/main" val="1422403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7B7AE0-FD50-9244-BA5E-D7D8742AD13F}" type="slidenum">
              <a:rPr lang="en-US" smtClean="0"/>
              <a:t>9</a:t>
            </a:fld>
            <a:endParaRPr lang="en-US"/>
          </a:p>
        </p:txBody>
      </p:sp>
    </p:spTree>
    <p:extLst>
      <p:ext uri="{BB962C8B-B14F-4D97-AF65-F5344CB8AC3E}">
        <p14:creationId xmlns:p14="http://schemas.microsoft.com/office/powerpoint/2010/main" val="652999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7B7AE0-FD50-9244-BA5E-D7D8742AD13F}" type="slidenum">
              <a:rPr lang="en-US" smtClean="0"/>
              <a:t>10</a:t>
            </a:fld>
            <a:endParaRPr lang="en-US"/>
          </a:p>
        </p:txBody>
      </p:sp>
    </p:spTree>
    <p:extLst>
      <p:ext uri="{BB962C8B-B14F-4D97-AF65-F5344CB8AC3E}">
        <p14:creationId xmlns:p14="http://schemas.microsoft.com/office/powerpoint/2010/main" val="3204613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sngStrike" dirty="0"/>
          </a:p>
        </p:txBody>
      </p:sp>
      <p:sp>
        <p:nvSpPr>
          <p:cNvPr id="4" name="Slide Number Placeholder 3"/>
          <p:cNvSpPr>
            <a:spLocks noGrp="1"/>
          </p:cNvSpPr>
          <p:nvPr>
            <p:ph type="sldNum" sz="quarter" idx="5"/>
          </p:nvPr>
        </p:nvSpPr>
        <p:spPr/>
        <p:txBody>
          <a:bodyPr/>
          <a:lstStyle/>
          <a:p>
            <a:fld id="{FE7B7AE0-FD50-9244-BA5E-D7D8742AD13F}" type="slidenum">
              <a:rPr lang="en-US" smtClean="0"/>
              <a:t>12</a:t>
            </a:fld>
            <a:endParaRPr lang="en-US"/>
          </a:p>
        </p:txBody>
      </p:sp>
    </p:spTree>
    <p:extLst>
      <p:ext uri="{BB962C8B-B14F-4D97-AF65-F5344CB8AC3E}">
        <p14:creationId xmlns:p14="http://schemas.microsoft.com/office/powerpoint/2010/main" val="8818159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city with trees and buildings&#10;&#10;Description automatically generated">
            <a:extLst>
              <a:ext uri="{FF2B5EF4-FFF2-40B4-BE49-F238E27FC236}">
                <a16:creationId xmlns:a16="http://schemas.microsoft.com/office/drawing/2014/main" id="{CD066CB2-FC2E-8291-F575-590E9B9B36C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854" t="6739" r="3905" b="2352"/>
          <a:stretch/>
        </p:blipFill>
        <p:spPr>
          <a:xfrm>
            <a:off x="5594888" y="1"/>
            <a:ext cx="6597112" cy="5780868"/>
          </a:xfrm>
          <a:prstGeom prst="rect">
            <a:avLst/>
          </a:prstGeom>
        </p:spPr>
      </p:pic>
      <p:pic>
        <p:nvPicPr>
          <p:cNvPr id="7" name="Picture 6" descr="Shape&#10;&#10;Description automatically generated">
            <a:extLst>
              <a:ext uri="{FF2B5EF4-FFF2-40B4-BE49-F238E27FC236}">
                <a16:creationId xmlns:a16="http://schemas.microsoft.com/office/drawing/2014/main" id="{5A14CDF3-EB02-5555-335F-28E5FED4794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6515"/>
          <a:stretch/>
        </p:blipFill>
        <p:spPr>
          <a:xfrm>
            <a:off x="0" y="0"/>
            <a:ext cx="12192000" cy="6858000"/>
          </a:xfrm>
          <a:prstGeom prst="rect">
            <a:avLst/>
          </a:prstGeom>
        </p:spPr>
      </p:pic>
      <p:pic>
        <p:nvPicPr>
          <p:cNvPr id="16" name="Picture 15" descr="A close up of a sign&#10;&#10;Description automatically generated">
            <a:extLst>
              <a:ext uri="{FF2B5EF4-FFF2-40B4-BE49-F238E27FC236}">
                <a16:creationId xmlns:a16="http://schemas.microsoft.com/office/drawing/2014/main" id="{A88DDF74-AEA7-3D60-7F0C-9098DCF7DC01}"/>
              </a:ext>
            </a:extLst>
          </p:cNvPr>
          <p:cNvPicPr>
            <a:picLocks noChangeAspect="1"/>
          </p:cNvPicPr>
          <p:nvPr userDrawn="1"/>
        </p:nvPicPr>
        <p:blipFill>
          <a:blip r:embed="rId4"/>
          <a:stretch>
            <a:fillRect/>
          </a:stretch>
        </p:blipFill>
        <p:spPr>
          <a:xfrm>
            <a:off x="812800" y="857034"/>
            <a:ext cx="2113734" cy="1347683"/>
          </a:xfrm>
          <a:prstGeom prst="rect">
            <a:avLst/>
          </a:prstGeom>
        </p:spPr>
      </p:pic>
      <p:sp>
        <p:nvSpPr>
          <p:cNvPr id="17" name="Manual Input 16">
            <a:extLst>
              <a:ext uri="{FF2B5EF4-FFF2-40B4-BE49-F238E27FC236}">
                <a16:creationId xmlns:a16="http://schemas.microsoft.com/office/drawing/2014/main" id="{2920EEE4-E401-BBB0-2851-AF9656B829BA}"/>
              </a:ext>
            </a:extLst>
          </p:cNvPr>
          <p:cNvSpPr/>
          <p:nvPr userDrawn="1"/>
        </p:nvSpPr>
        <p:spPr>
          <a:xfrm flipH="1" flipV="1">
            <a:off x="9216795" y="4"/>
            <a:ext cx="2975205" cy="1875303"/>
          </a:xfrm>
          <a:prstGeom prst="flowChartManualInput">
            <a:avLst/>
          </a:prstGeom>
          <a:solidFill>
            <a:schemeClr val="accent1">
              <a:alpha val="3073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anual Input 17">
            <a:extLst>
              <a:ext uri="{FF2B5EF4-FFF2-40B4-BE49-F238E27FC236}">
                <a16:creationId xmlns:a16="http://schemas.microsoft.com/office/drawing/2014/main" id="{17B035DE-3818-4194-8E77-47C96A338C03}"/>
              </a:ext>
            </a:extLst>
          </p:cNvPr>
          <p:cNvSpPr/>
          <p:nvPr userDrawn="1"/>
        </p:nvSpPr>
        <p:spPr>
          <a:xfrm flipH="1" flipV="1">
            <a:off x="9216795" y="0"/>
            <a:ext cx="2975205" cy="1875303"/>
          </a:xfrm>
          <a:prstGeom prst="flowChartManualInput">
            <a:avLst/>
          </a:prstGeom>
          <a:gradFill>
            <a:gsLst>
              <a:gs pos="29000">
                <a:schemeClr val="accent1">
                  <a:alpha val="83638"/>
                </a:schemeClr>
              </a:gs>
              <a:gs pos="77000">
                <a:schemeClr val="accent1">
                  <a:alpha val="2472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anual Input 18">
            <a:extLst>
              <a:ext uri="{FF2B5EF4-FFF2-40B4-BE49-F238E27FC236}">
                <a16:creationId xmlns:a16="http://schemas.microsoft.com/office/drawing/2014/main" id="{4AE9F7E7-08FB-A40F-70E1-4C65FBD2B3EF}"/>
              </a:ext>
            </a:extLst>
          </p:cNvPr>
          <p:cNvSpPr/>
          <p:nvPr userDrawn="1"/>
        </p:nvSpPr>
        <p:spPr>
          <a:xfrm flipV="1">
            <a:off x="7749151" y="0"/>
            <a:ext cx="2055487" cy="1260675"/>
          </a:xfrm>
          <a:prstGeom prst="flowChartManualInput">
            <a:avLst/>
          </a:prstGeom>
          <a:solidFill>
            <a:schemeClr val="accent2">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anual Input 19">
            <a:extLst>
              <a:ext uri="{FF2B5EF4-FFF2-40B4-BE49-F238E27FC236}">
                <a16:creationId xmlns:a16="http://schemas.microsoft.com/office/drawing/2014/main" id="{9CC34E03-BF1B-66C4-A647-0B07F68BEAD5}"/>
              </a:ext>
            </a:extLst>
          </p:cNvPr>
          <p:cNvSpPr/>
          <p:nvPr userDrawn="1"/>
        </p:nvSpPr>
        <p:spPr>
          <a:xfrm flipV="1">
            <a:off x="7749151" y="0"/>
            <a:ext cx="2055487" cy="1260675"/>
          </a:xfrm>
          <a:prstGeom prst="flowChartManualInput">
            <a:avLst/>
          </a:prstGeom>
          <a:gradFill>
            <a:gsLst>
              <a:gs pos="25000">
                <a:schemeClr val="accent2">
                  <a:alpha val="96385"/>
                </a:schemeClr>
              </a:gs>
              <a:gs pos="54000">
                <a:schemeClr val="accent2">
                  <a:alpha val="222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2D7E0A-1B29-197A-EE0D-EAD33D5F9BF0}"/>
              </a:ext>
            </a:extLst>
          </p:cNvPr>
          <p:cNvSpPr>
            <a:spLocks noGrp="1"/>
          </p:cNvSpPr>
          <p:nvPr>
            <p:ph type="ctrTitle"/>
          </p:nvPr>
        </p:nvSpPr>
        <p:spPr>
          <a:xfrm>
            <a:off x="701040" y="3436898"/>
            <a:ext cx="5689600" cy="2387600"/>
          </a:xfrm>
        </p:spPr>
        <p:txBody>
          <a:bodyPr tIns="182880" anchor="t" anchorCtr="0">
            <a:noAutofit/>
          </a:bodyPr>
          <a:lstStyle>
            <a:lvl1pPr algn="l">
              <a:defRPr sz="48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94BA0B0-5352-3F64-EC6F-633159F9B9E4}"/>
              </a:ext>
            </a:extLst>
          </p:cNvPr>
          <p:cNvSpPr>
            <a:spLocks noGrp="1"/>
          </p:cNvSpPr>
          <p:nvPr>
            <p:ph type="subTitle" idx="1"/>
          </p:nvPr>
        </p:nvSpPr>
        <p:spPr>
          <a:xfrm>
            <a:off x="721360" y="3118179"/>
            <a:ext cx="5334000" cy="310821"/>
          </a:xfrm>
        </p:spPr>
        <p:txBody>
          <a:bodyPr>
            <a:normAutofit/>
          </a:bodyPr>
          <a:lstStyle>
            <a:lvl1pPr marL="0" indent="0" algn="l">
              <a:buNone/>
              <a:defRPr sz="1400" b="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951243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5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F1FD09B-B38B-B049-F2AA-86154ACE6D6C}"/>
              </a:ext>
            </a:extLst>
          </p:cNvPr>
          <p:cNvSpPr/>
          <p:nvPr userDrawn="1"/>
        </p:nvSpPr>
        <p:spPr>
          <a:xfrm>
            <a:off x="6369978" y="0"/>
            <a:ext cx="5822022"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2" name="Title 1">
            <a:extLst>
              <a:ext uri="{FF2B5EF4-FFF2-40B4-BE49-F238E27FC236}">
                <a16:creationId xmlns:a16="http://schemas.microsoft.com/office/drawing/2014/main" id="{DBC39065-B81C-BF46-F813-FFE6535DE72A}"/>
              </a:ext>
            </a:extLst>
          </p:cNvPr>
          <p:cNvSpPr>
            <a:spLocks noGrp="1"/>
          </p:cNvSpPr>
          <p:nvPr>
            <p:ph type="title"/>
          </p:nvPr>
        </p:nvSpPr>
        <p:spPr>
          <a:xfrm>
            <a:off x="683652" y="365125"/>
            <a:ext cx="5181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1A18E85-BA04-B44A-2E89-934A3A4D6486}"/>
              </a:ext>
            </a:extLst>
          </p:cNvPr>
          <p:cNvSpPr>
            <a:spLocks noGrp="1"/>
          </p:cNvSpPr>
          <p:nvPr>
            <p:ph sz="half" idx="1"/>
          </p:nvPr>
        </p:nvSpPr>
        <p:spPr>
          <a:xfrm>
            <a:off x="683652"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6222DEBD-FE73-A8C7-F69C-6049DF9BBBD3}"/>
              </a:ext>
            </a:extLst>
          </p:cNvPr>
          <p:cNvSpPr>
            <a:spLocks noGrp="1"/>
          </p:cNvSpPr>
          <p:nvPr>
            <p:ph type="sldNum" sz="quarter" idx="4"/>
          </p:nvPr>
        </p:nvSpPr>
        <p:spPr>
          <a:xfrm>
            <a:off x="8610600" y="6343650"/>
            <a:ext cx="2743200" cy="365125"/>
          </a:xfrm>
          <a:prstGeom prst="rect">
            <a:avLst/>
          </a:prstGeom>
        </p:spPr>
        <p:txBody>
          <a:bodyPr vert="horz" lIns="91440" tIns="45720" rIns="91440" bIns="45720" rtlCol="0" anchor="ctr"/>
          <a:lstStyle>
            <a:lvl1pPr algn="r">
              <a:defRPr sz="900" b="1">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fld id="{E3BC78C7-DA6B-49D8-999D-7B3EF7DC6F94}" type="slidenum">
              <a:rPr lang="en-US" smtClean="0"/>
              <a:pPr/>
              <a:t>‹#›</a:t>
            </a:fld>
            <a:endParaRPr lang="en-US"/>
          </a:p>
        </p:txBody>
      </p:sp>
      <p:sp>
        <p:nvSpPr>
          <p:cNvPr id="7" name="Rectangle 6">
            <a:extLst>
              <a:ext uri="{FF2B5EF4-FFF2-40B4-BE49-F238E27FC236}">
                <a16:creationId xmlns:a16="http://schemas.microsoft.com/office/drawing/2014/main" id="{0CF4A892-F431-9DCA-7677-1814FE4264DF}"/>
              </a:ext>
            </a:extLst>
          </p:cNvPr>
          <p:cNvSpPr/>
          <p:nvPr userDrawn="1"/>
        </p:nvSpPr>
        <p:spPr>
          <a:xfrm>
            <a:off x="6030931" y="6256962"/>
            <a:ext cx="339047" cy="601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Footer Placeholder 4">
            <a:extLst>
              <a:ext uri="{FF2B5EF4-FFF2-40B4-BE49-F238E27FC236}">
                <a16:creationId xmlns:a16="http://schemas.microsoft.com/office/drawing/2014/main" id="{9610C887-1725-BA98-374B-75B998F8A727}"/>
              </a:ext>
            </a:extLst>
          </p:cNvPr>
          <p:cNvSpPr>
            <a:spLocks noGrp="1"/>
          </p:cNvSpPr>
          <p:nvPr>
            <p:ph type="ftr" sz="quarter" idx="3"/>
          </p:nvPr>
        </p:nvSpPr>
        <p:spPr>
          <a:xfrm>
            <a:off x="838200" y="6343650"/>
            <a:ext cx="5192731" cy="365125"/>
          </a:xfrm>
          <a:prstGeom prst="rect">
            <a:avLst/>
          </a:prstGeom>
        </p:spPr>
        <p:txBody>
          <a:bodyPr vert="horz" lIns="91440" tIns="45720" rIns="91440" bIns="45720" rtlCol="0" anchor="ctr"/>
          <a:lstStyle>
            <a:lvl1pPr algn="l">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b="1">
                <a:solidFill>
                  <a:schemeClr val="accent3"/>
                </a:solidFill>
              </a:rPr>
              <a:t>Common Sense Institute :: </a:t>
            </a:r>
            <a:r>
              <a:rPr lang="en-US">
                <a:solidFill>
                  <a:schemeClr val="accent1"/>
                </a:solidFill>
              </a:rPr>
              <a:t>CommonSenseInstituteCO.org</a:t>
            </a:r>
          </a:p>
        </p:txBody>
      </p:sp>
      <p:sp>
        <p:nvSpPr>
          <p:cNvPr id="4" name="Manual Input 3">
            <a:extLst>
              <a:ext uri="{FF2B5EF4-FFF2-40B4-BE49-F238E27FC236}">
                <a16:creationId xmlns:a16="http://schemas.microsoft.com/office/drawing/2014/main" id="{3382EBA0-6BCC-2678-6061-B2E030041637}"/>
              </a:ext>
            </a:extLst>
          </p:cNvPr>
          <p:cNvSpPr/>
          <p:nvPr userDrawn="1"/>
        </p:nvSpPr>
        <p:spPr>
          <a:xfrm rot="16200000" flipV="1">
            <a:off x="-358061" y="420753"/>
            <a:ext cx="822960" cy="1286223"/>
          </a:xfrm>
          <a:prstGeom prst="flowChartManualInp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08791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382B6A-5B9F-8EBC-0E0D-817DB53E849B}"/>
              </a:ext>
            </a:extLst>
          </p:cNvPr>
          <p:cNvSpPr/>
          <p:nvPr userDrawn="1"/>
        </p:nvSpPr>
        <p:spPr>
          <a:xfrm>
            <a:off x="6358477" y="0"/>
            <a:ext cx="583352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Picture Placeholder 4">
            <a:extLst>
              <a:ext uri="{FF2B5EF4-FFF2-40B4-BE49-F238E27FC236}">
                <a16:creationId xmlns:a16="http://schemas.microsoft.com/office/drawing/2014/main" id="{24B0D7E2-8955-CFE0-B299-2F20ADBF5157}"/>
              </a:ext>
            </a:extLst>
          </p:cNvPr>
          <p:cNvSpPr>
            <a:spLocks noGrp="1"/>
          </p:cNvSpPr>
          <p:nvPr>
            <p:ph type="pic" sz="quarter" idx="10"/>
          </p:nvPr>
        </p:nvSpPr>
        <p:spPr>
          <a:xfrm>
            <a:off x="6370638" y="0"/>
            <a:ext cx="5821362" cy="6858000"/>
          </a:xfrm>
        </p:spPr>
        <p:txBody>
          <a:bodyPr/>
          <a:lstStyle/>
          <a:p>
            <a:endParaRPr lang="en-US"/>
          </a:p>
        </p:txBody>
      </p:sp>
      <p:sp>
        <p:nvSpPr>
          <p:cNvPr id="2" name="Title 1">
            <a:extLst>
              <a:ext uri="{FF2B5EF4-FFF2-40B4-BE49-F238E27FC236}">
                <a16:creationId xmlns:a16="http://schemas.microsoft.com/office/drawing/2014/main" id="{DBC39065-B81C-BF46-F813-FFE6535DE72A}"/>
              </a:ext>
            </a:extLst>
          </p:cNvPr>
          <p:cNvSpPr>
            <a:spLocks noGrp="1"/>
          </p:cNvSpPr>
          <p:nvPr>
            <p:ph type="title"/>
          </p:nvPr>
        </p:nvSpPr>
        <p:spPr>
          <a:xfrm>
            <a:off x="657894" y="365125"/>
            <a:ext cx="5181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1A18E85-BA04-B44A-2E89-934A3A4D6486}"/>
              </a:ext>
            </a:extLst>
          </p:cNvPr>
          <p:cNvSpPr>
            <a:spLocks noGrp="1"/>
          </p:cNvSpPr>
          <p:nvPr>
            <p:ph sz="half" idx="1"/>
          </p:nvPr>
        </p:nvSpPr>
        <p:spPr>
          <a:xfrm>
            <a:off x="657894"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6222DEBD-FE73-A8C7-F69C-6049DF9BBBD3}"/>
              </a:ext>
            </a:extLst>
          </p:cNvPr>
          <p:cNvSpPr>
            <a:spLocks noGrp="1"/>
          </p:cNvSpPr>
          <p:nvPr>
            <p:ph type="sldNum" sz="quarter" idx="4"/>
          </p:nvPr>
        </p:nvSpPr>
        <p:spPr>
          <a:xfrm>
            <a:off x="8610600" y="6343650"/>
            <a:ext cx="2743200" cy="365125"/>
          </a:xfrm>
          <a:prstGeom prst="rect">
            <a:avLst/>
          </a:prstGeom>
        </p:spPr>
        <p:txBody>
          <a:bodyPr vert="horz" lIns="91440" tIns="45720" rIns="91440" bIns="45720" rtlCol="0" anchor="ctr"/>
          <a:lstStyle>
            <a:lvl1pPr algn="r">
              <a:defRPr sz="9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E3BC78C7-DA6B-49D8-999D-7B3EF7DC6F94}" type="slidenum">
              <a:rPr lang="en-US" smtClean="0"/>
              <a:pPr/>
              <a:t>‹#›</a:t>
            </a:fld>
            <a:endParaRPr lang="en-US"/>
          </a:p>
        </p:txBody>
      </p:sp>
      <p:sp>
        <p:nvSpPr>
          <p:cNvPr id="7" name="Rectangle 6">
            <a:extLst>
              <a:ext uri="{FF2B5EF4-FFF2-40B4-BE49-F238E27FC236}">
                <a16:creationId xmlns:a16="http://schemas.microsoft.com/office/drawing/2014/main" id="{0CF4A892-F431-9DCA-7677-1814FE4264DF}"/>
              </a:ext>
            </a:extLst>
          </p:cNvPr>
          <p:cNvSpPr/>
          <p:nvPr userDrawn="1"/>
        </p:nvSpPr>
        <p:spPr>
          <a:xfrm>
            <a:off x="6030931" y="6256962"/>
            <a:ext cx="339047" cy="601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Footer Placeholder 4">
            <a:extLst>
              <a:ext uri="{FF2B5EF4-FFF2-40B4-BE49-F238E27FC236}">
                <a16:creationId xmlns:a16="http://schemas.microsoft.com/office/drawing/2014/main" id="{9610C887-1725-BA98-374B-75B998F8A727}"/>
              </a:ext>
            </a:extLst>
          </p:cNvPr>
          <p:cNvSpPr>
            <a:spLocks noGrp="1"/>
          </p:cNvSpPr>
          <p:nvPr>
            <p:ph type="ftr" sz="quarter" idx="3"/>
          </p:nvPr>
        </p:nvSpPr>
        <p:spPr>
          <a:xfrm>
            <a:off x="838200" y="6343650"/>
            <a:ext cx="5192731" cy="365125"/>
          </a:xfrm>
          <a:prstGeom prst="rect">
            <a:avLst/>
          </a:prstGeom>
        </p:spPr>
        <p:txBody>
          <a:bodyPr vert="horz" lIns="91440" tIns="45720" rIns="91440" bIns="45720" rtlCol="0" anchor="ctr"/>
          <a:lstStyle>
            <a:lvl1pPr algn="l">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b="1">
                <a:solidFill>
                  <a:schemeClr val="accent3"/>
                </a:solidFill>
              </a:rPr>
              <a:t>Common Sense Institute :: </a:t>
            </a:r>
            <a:r>
              <a:rPr lang="en-US">
                <a:solidFill>
                  <a:schemeClr val="accent1"/>
                </a:solidFill>
              </a:rPr>
              <a:t>CommonSenseInstituteCO.org</a:t>
            </a:r>
          </a:p>
        </p:txBody>
      </p:sp>
      <p:sp>
        <p:nvSpPr>
          <p:cNvPr id="11" name="Manual Input 10">
            <a:extLst>
              <a:ext uri="{FF2B5EF4-FFF2-40B4-BE49-F238E27FC236}">
                <a16:creationId xmlns:a16="http://schemas.microsoft.com/office/drawing/2014/main" id="{3A855548-14EE-F50A-9F03-CAABA4DE410C}"/>
              </a:ext>
            </a:extLst>
          </p:cNvPr>
          <p:cNvSpPr/>
          <p:nvPr userDrawn="1"/>
        </p:nvSpPr>
        <p:spPr>
          <a:xfrm rot="16200000" flipV="1">
            <a:off x="-358061" y="420753"/>
            <a:ext cx="822960" cy="1286223"/>
          </a:xfrm>
          <a:prstGeom prst="flowChartManualInp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67244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A18E85-BA04-B44A-2E89-934A3A4D6486}"/>
              </a:ext>
            </a:extLst>
          </p:cNvPr>
          <p:cNvSpPr>
            <a:spLocks noGrp="1"/>
          </p:cNvSpPr>
          <p:nvPr>
            <p:ph sz="half" idx="1"/>
          </p:nvPr>
        </p:nvSpPr>
        <p:spPr>
          <a:xfrm>
            <a:off x="683652"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6222DEBD-FE73-A8C7-F69C-6049DF9BBBD3}"/>
              </a:ext>
            </a:extLst>
          </p:cNvPr>
          <p:cNvSpPr>
            <a:spLocks noGrp="1"/>
          </p:cNvSpPr>
          <p:nvPr>
            <p:ph type="sldNum" sz="quarter" idx="4"/>
          </p:nvPr>
        </p:nvSpPr>
        <p:spPr>
          <a:xfrm>
            <a:off x="8610600" y="6343650"/>
            <a:ext cx="2743200" cy="365125"/>
          </a:xfrm>
          <a:prstGeom prst="rect">
            <a:avLst/>
          </a:prstGeom>
        </p:spPr>
        <p:txBody>
          <a:bodyPr vert="horz" lIns="91440" tIns="45720" rIns="91440" bIns="45720" rtlCol="0" anchor="ctr"/>
          <a:lstStyle>
            <a:lvl1pPr algn="r">
              <a:defRPr sz="900" b="1">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fld id="{E3BC78C7-DA6B-49D8-999D-7B3EF7DC6F94}" type="slidenum">
              <a:rPr lang="en-US" smtClean="0"/>
              <a:pPr/>
              <a:t>‹#›</a:t>
            </a:fld>
            <a:endParaRPr lang="en-US"/>
          </a:p>
        </p:txBody>
      </p:sp>
      <p:sp>
        <p:nvSpPr>
          <p:cNvPr id="8" name="Footer Placeholder 4">
            <a:extLst>
              <a:ext uri="{FF2B5EF4-FFF2-40B4-BE49-F238E27FC236}">
                <a16:creationId xmlns:a16="http://schemas.microsoft.com/office/drawing/2014/main" id="{9610C887-1725-BA98-374B-75B998F8A727}"/>
              </a:ext>
            </a:extLst>
          </p:cNvPr>
          <p:cNvSpPr>
            <a:spLocks noGrp="1"/>
          </p:cNvSpPr>
          <p:nvPr>
            <p:ph type="ftr" sz="quarter" idx="3"/>
          </p:nvPr>
        </p:nvSpPr>
        <p:spPr>
          <a:xfrm>
            <a:off x="838200" y="6343650"/>
            <a:ext cx="5192731" cy="365125"/>
          </a:xfrm>
          <a:prstGeom prst="rect">
            <a:avLst/>
          </a:prstGeom>
        </p:spPr>
        <p:txBody>
          <a:bodyPr vert="horz" lIns="91440" tIns="45720" rIns="91440" bIns="45720" rtlCol="0" anchor="ctr"/>
          <a:lstStyle>
            <a:lvl1pPr algn="l">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b="1">
                <a:solidFill>
                  <a:schemeClr val="accent3"/>
                </a:solidFill>
              </a:rPr>
              <a:t>Common Sense Institute :: </a:t>
            </a:r>
            <a:r>
              <a:rPr lang="en-US">
                <a:solidFill>
                  <a:schemeClr val="accent1"/>
                </a:solidFill>
              </a:rPr>
              <a:t>CommonSenseInstituteCO.org</a:t>
            </a:r>
          </a:p>
        </p:txBody>
      </p:sp>
      <p:sp>
        <p:nvSpPr>
          <p:cNvPr id="4" name="Manual Input 3">
            <a:extLst>
              <a:ext uri="{FF2B5EF4-FFF2-40B4-BE49-F238E27FC236}">
                <a16:creationId xmlns:a16="http://schemas.microsoft.com/office/drawing/2014/main" id="{047F7B5E-E506-3F39-80F3-340727393C6E}"/>
              </a:ext>
            </a:extLst>
          </p:cNvPr>
          <p:cNvSpPr/>
          <p:nvPr userDrawn="1"/>
        </p:nvSpPr>
        <p:spPr>
          <a:xfrm rot="16200000" flipV="1">
            <a:off x="2771990" y="407873"/>
            <a:ext cx="822960" cy="1286223"/>
          </a:xfrm>
          <a:prstGeom prst="flowChartManualInp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8D16173-044B-7D3D-79EB-6F9898729E15}"/>
              </a:ext>
            </a:extLst>
          </p:cNvPr>
          <p:cNvSpPr/>
          <p:nvPr userDrawn="1"/>
        </p:nvSpPr>
        <p:spPr>
          <a:xfrm>
            <a:off x="-888642" y="639504"/>
            <a:ext cx="3709115" cy="8229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C39065-B81C-BF46-F813-FFE6535DE72A}"/>
              </a:ext>
            </a:extLst>
          </p:cNvPr>
          <p:cNvSpPr>
            <a:spLocks noGrp="1"/>
          </p:cNvSpPr>
          <p:nvPr>
            <p:ph type="title" hasCustomPrompt="1"/>
          </p:nvPr>
        </p:nvSpPr>
        <p:spPr>
          <a:xfrm>
            <a:off x="683652" y="365125"/>
            <a:ext cx="2988382" cy="1325563"/>
          </a:xfrm>
        </p:spPr>
        <p:txBody>
          <a:bodyPr/>
          <a:lstStyle/>
          <a:p>
            <a:r>
              <a:rPr lang="en-US"/>
              <a:t>CSI Impact</a:t>
            </a:r>
          </a:p>
        </p:txBody>
      </p:sp>
      <p:sp>
        <p:nvSpPr>
          <p:cNvPr id="15" name="Text Placeholder 14">
            <a:extLst>
              <a:ext uri="{FF2B5EF4-FFF2-40B4-BE49-F238E27FC236}">
                <a16:creationId xmlns:a16="http://schemas.microsoft.com/office/drawing/2014/main" id="{488D4FE4-C246-2147-CC5C-9CD4E2591363}"/>
              </a:ext>
            </a:extLst>
          </p:cNvPr>
          <p:cNvSpPr>
            <a:spLocks noGrp="1"/>
          </p:cNvSpPr>
          <p:nvPr>
            <p:ph type="body" sz="quarter" idx="10"/>
          </p:nvPr>
        </p:nvSpPr>
        <p:spPr>
          <a:xfrm>
            <a:off x="3838754" y="734094"/>
            <a:ext cx="7527925" cy="502277"/>
          </a:xfrm>
        </p:spPr>
        <p:txBody>
          <a:bodyPr>
            <a:normAutofit/>
          </a:bodyPr>
          <a:lstStyle>
            <a:lvl1pPr>
              <a:defRPr sz="3200" b="1">
                <a:solidFill>
                  <a:schemeClr val="accent3"/>
                </a:solidFill>
              </a:defRPr>
            </a:lvl1pPr>
          </a:lstStyle>
          <a:p>
            <a:pPr lvl="0"/>
            <a:r>
              <a:rPr lang="en-US"/>
              <a:t>Click to edit Master text styles</a:t>
            </a:r>
          </a:p>
        </p:txBody>
      </p:sp>
    </p:spTree>
    <p:extLst>
      <p:ext uri="{BB962C8B-B14F-4D97-AF65-F5344CB8AC3E}">
        <p14:creationId xmlns:p14="http://schemas.microsoft.com/office/powerpoint/2010/main" val="2492572952"/>
      </p:ext>
    </p:extLst>
  </p:cSld>
  <p:clrMapOvr>
    <a:masterClrMapping/>
  </p:clrMapOvr>
  <p:extLst>
    <p:ext uri="{DCECCB84-F9BA-43D5-87BE-67443E8EF086}">
      <p15:sldGuideLst xmlns:p15="http://schemas.microsoft.com/office/powerpoint/2012/main">
        <p15:guide id="1" orient="horz" pos="72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39065-B81C-BF46-F813-FFE6535DE72A}"/>
              </a:ext>
            </a:extLst>
          </p:cNvPr>
          <p:cNvSpPr>
            <a:spLocks noGrp="1"/>
          </p:cNvSpPr>
          <p:nvPr>
            <p:ph type="title"/>
          </p:nvPr>
        </p:nvSpPr>
        <p:spPr>
          <a:xfrm>
            <a:off x="696531"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1A18E85-BA04-B44A-2E89-934A3A4D6486}"/>
              </a:ext>
            </a:extLst>
          </p:cNvPr>
          <p:cNvSpPr>
            <a:spLocks noGrp="1"/>
          </p:cNvSpPr>
          <p:nvPr>
            <p:ph sz="half" idx="1"/>
          </p:nvPr>
        </p:nvSpPr>
        <p:spPr>
          <a:xfrm>
            <a:off x="69653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27F35A-D2D6-A30E-0578-F2033F28C6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9610C887-1725-BA98-374B-75B998F8A727}"/>
              </a:ext>
            </a:extLst>
          </p:cNvPr>
          <p:cNvSpPr>
            <a:spLocks noGrp="1"/>
          </p:cNvSpPr>
          <p:nvPr>
            <p:ph type="ftr" sz="quarter" idx="3"/>
          </p:nvPr>
        </p:nvSpPr>
        <p:spPr>
          <a:xfrm>
            <a:off x="838200" y="6343650"/>
            <a:ext cx="7315200" cy="365125"/>
          </a:xfrm>
          <a:prstGeom prst="rect">
            <a:avLst/>
          </a:prstGeom>
        </p:spPr>
        <p:txBody>
          <a:bodyPr vert="horz" lIns="91440" tIns="45720" rIns="91440" bIns="45720" rtlCol="0" anchor="ctr"/>
          <a:lstStyle>
            <a:lvl1pPr algn="l">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b="1">
                <a:solidFill>
                  <a:schemeClr val="accent3"/>
                </a:solidFill>
              </a:rPr>
              <a:t>Common Sense Institute :: </a:t>
            </a:r>
            <a:r>
              <a:rPr lang="en-US">
                <a:solidFill>
                  <a:schemeClr val="accent1"/>
                </a:solidFill>
              </a:rPr>
              <a:t>CommonSenseInstituteCO.org</a:t>
            </a:r>
          </a:p>
        </p:txBody>
      </p:sp>
      <p:sp>
        <p:nvSpPr>
          <p:cNvPr id="9" name="Slide Number Placeholder 5">
            <a:extLst>
              <a:ext uri="{FF2B5EF4-FFF2-40B4-BE49-F238E27FC236}">
                <a16:creationId xmlns:a16="http://schemas.microsoft.com/office/drawing/2014/main" id="{6222DEBD-FE73-A8C7-F69C-6049DF9BBBD3}"/>
              </a:ext>
            </a:extLst>
          </p:cNvPr>
          <p:cNvSpPr>
            <a:spLocks noGrp="1"/>
          </p:cNvSpPr>
          <p:nvPr>
            <p:ph type="sldNum" sz="quarter" idx="4"/>
          </p:nvPr>
        </p:nvSpPr>
        <p:spPr>
          <a:xfrm>
            <a:off x="8610600" y="6343650"/>
            <a:ext cx="2743200" cy="365125"/>
          </a:xfrm>
          <a:prstGeom prst="rect">
            <a:avLst/>
          </a:prstGeom>
        </p:spPr>
        <p:txBody>
          <a:bodyPr vert="horz" lIns="91440" tIns="45720" rIns="91440" bIns="45720" rtlCol="0" anchor="ctr"/>
          <a:lstStyle>
            <a:lvl1pPr algn="r">
              <a:defRPr sz="900" b="1">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fld id="{E3BC78C7-DA6B-49D8-999D-7B3EF7DC6F94}" type="slidenum">
              <a:rPr lang="en-US" smtClean="0"/>
              <a:pPr/>
              <a:t>‹#›</a:t>
            </a:fld>
            <a:endParaRPr lang="en-US"/>
          </a:p>
        </p:txBody>
      </p:sp>
      <p:sp>
        <p:nvSpPr>
          <p:cNvPr id="5" name="Manual Input 4">
            <a:extLst>
              <a:ext uri="{FF2B5EF4-FFF2-40B4-BE49-F238E27FC236}">
                <a16:creationId xmlns:a16="http://schemas.microsoft.com/office/drawing/2014/main" id="{670F44CA-2F8E-F38A-C604-2F042D05B4E2}"/>
              </a:ext>
            </a:extLst>
          </p:cNvPr>
          <p:cNvSpPr/>
          <p:nvPr userDrawn="1"/>
        </p:nvSpPr>
        <p:spPr>
          <a:xfrm rot="16200000" flipV="1">
            <a:off x="-358061" y="420753"/>
            <a:ext cx="822960" cy="1286223"/>
          </a:xfrm>
          <a:prstGeom prst="flowChartManualInp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0400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0477-FFC4-D116-01C9-9BE16E232E50}"/>
              </a:ext>
            </a:extLst>
          </p:cNvPr>
          <p:cNvSpPr>
            <a:spLocks noGrp="1"/>
          </p:cNvSpPr>
          <p:nvPr>
            <p:ph type="title"/>
          </p:nvPr>
        </p:nvSpPr>
        <p:spPr>
          <a:xfrm>
            <a:off x="71099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1A6B4A-0217-4904-4F34-A1D6ABCF2C4C}"/>
              </a:ext>
            </a:extLst>
          </p:cNvPr>
          <p:cNvSpPr>
            <a:spLocks noGrp="1"/>
          </p:cNvSpPr>
          <p:nvPr>
            <p:ph type="body" idx="1"/>
          </p:nvPr>
        </p:nvSpPr>
        <p:spPr>
          <a:xfrm>
            <a:off x="710998" y="1603889"/>
            <a:ext cx="5157787" cy="823912"/>
          </a:xfrm>
        </p:spPr>
        <p:txBody>
          <a:bodyPr anchor="b">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40D4FE-B85A-4256-83A6-7E4207B3B32A}"/>
              </a:ext>
            </a:extLst>
          </p:cNvPr>
          <p:cNvSpPr>
            <a:spLocks noGrp="1"/>
          </p:cNvSpPr>
          <p:nvPr>
            <p:ph sz="half" idx="2"/>
          </p:nvPr>
        </p:nvSpPr>
        <p:spPr>
          <a:xfrm>
            <a:off x="71099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794C95-732C-EF61-F926-67FA1D0FFDFC}"/>
              </a:ext>
            </a:extLst>
          </p:cNvPr>
          <p:cNvSpPr>
            <a:spLocks noGrp="1"/>
          </p:cNvSpPr>
          <p:nvPr>
            <p:ph type="body" sz="quarter" idx="3"/>
          </p:nvPr>
        </p:nvSpPr>
        <p:spPr>
          <a:xfrm>
            <a:off x="6172200" y="1603889"/>
            <a:ext cx="5183188" cy="823912"/>
          </a:xfrm>
        </p:spPr>
        <p:txBody>
          <a:bodyPr anchor="b">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05E812-FD61-5BF2-9AAB-05085B3144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0DE0532B-F11C-44C4-29C2-5CB54568BF75}"/>
              </a:ext>
            </a:extLst>
          </p:cNvPr>
          <p:cNvSpPr>
            <a:spLocks noGrp="1"/>
          </p:cNvSpPr>
          <p:nvPr>
            <p:ph type="ftr" sz="quarter" idx="10"/>
          </p:nvPr>
        </p:nvSpPr>
        <p:spPr>
          <a:xfrm>
            <a:off x="838200" y="6343650"/>
            <a:ext cx="7315200" cy="365125"/>
          </a:xfrm>
          <a:prstGeom prst="rect">
            <a:avLst/>
          </a:prstGeom>
        </p:spPr>
        <p:txBody>
          <a:bodyPr vert="horz" lIns="91440" tIns="45720" rIns="91440" bIns="45720" rtlCol="0" anchor="ctr"/>
          <a:lstStyle>
            <a:lvl1pPr algn="l">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b="1">
                <a:solidFill>
                  <a:schemeClr val="accent3"/>
                </a:solidFill>
              </a:rPr>
              <a:t>Common Sense Institute :: </a:t>
            </a:r>
            <a:r>
              <a:rPr lang="en-US">
                <a:solidFill>
                  <a:schemeClr val="accent1"/>
                </a:solidFill>
              </a:rPr>
              <a:t>CommonSenseInstituteCO.org</a:t>
            </a:r>
          </a:p>
        </p:txBody>
      </p:sp>
      <p:sp>
        <p:nvSpPr>
          <p:cNvPr id="11" name="Slide Number Placeholder 5">
            <a:extLst>
              <a:ext uri="{FF2B5EF4-FFF2-40B4-BE49-F238E27FC236}">
                <a16:creationId xmlns:a16="http://schemas.microsoft.com/office/drawing/2014/main" id="{92B51E3D-D18D-D59B-C49D-BA19450DFF1B}"/>
              </a:ext>
            </a:extLst>
          </p:cNvPr>
          <p:cNvSpPr>
            <a:spLocks noGrp="1"/>
          </p:cNvSpPr>
          <p:nvPr>
            <p:ph type="sldNum" sz="quarter" idx="11"/>
          </p:nvPr>
        </p:nvSpPr>
        <p:spPr>
          <a:xfrm>
            <a:off x="8610600" y="6343650"/>
            <a:ext cx="2743200" cy="365125"/>
          </a:xfrm>
          <a:prstGeom prst="rect">
            <a:avLst/>
          </a:prstGeom>
        </p:spPr>
        <p:txBody>
          <a:bodyPr vert="horz" lIns="91440" tIns="45720" rIns="91440" bIns="45720" rtlCol="0" anchor="ctr"/>
          <a:lstStyle>
            <a:lvl1pPr algn="r">
              <a:defRPr sz="900" b="1">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fld id="{E3BC78C7-DA6B-49D8-999D-7B3EF7DC6F94}" type="slidenum">
              <a:rPr lang="en-US" smtClean="0"/>
              <a:pPr/>
              <a:t>‹#›</a:t>
            </a:fld>
            <a:endParaRPr lang="en-US"/>
          </a:p>
        </p:txBody>
      </p:sp>
      <p:sp>
        <p:nvSpPr>
          <p:cNvPr id="7" name="Manual Input 6">
            <a:extLst>
              <a:ext uri="{FF2B5EF4-FFF2-40B4-BE49-F238E27FC236}">
                <a16:creationId xmlns:a16="http://schemas.microsoft.com/office/drawing/2014/main" id="{6909A538-C317-C34B-4EF8-CAE833BA7197}"/>
              </a:ext>
            </a:extLst>
          </p:cNvPr>
          <p:cNvSpPr/>
          <p:nvPr userDrawn="1"/>
        </p:nvSpPr>
        <p:spPr>
          <a:xfrm rot="16200000" flipV="1">
            <a:off x="-358061" y="420753"/>
            <a:ext cx="822960" cy="1286223"/>
          </a:xfrm>
          <a:prstGeom prst="flowChartManualInp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4970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F885F-1E9D-E7C3-EDF8-F29113B463EA}"/>
              </a:ext>
            </a:extLst>
          </p:cNvPr>
          <p:cNvSpPr>
            <a:spLocks noGrp="1"/>
          </p:cNvSpPr>
          <p:nvPr>
            <p:ph type="title"/>
          </p:nvPr>
        </p:nvSpPr>
        <p:spPr>
          <a:xfrm>
            <a:off x="736600" y="365125"/>
            <a:ext cx="10515600" cy="1325563"/>
          </a:xfrm>
        </p:spPr>
        <p:txBody>
          <a:bodyPr lIns="0"/>
          <a:lstStyle/>
          <a:p>
            <a:r>
              <a:rPr lang="en-US"/>
              <a:t>Click to edit Master title style</a:t>
            </a:r>
          </a:p>
        </p:txBody>
      </p:sp>
      <p:sp>
        <p:nvSpPr>
          <p:cNvPr id="8" name="Footer Placeholder 4">
            <a:extLst>
              <a:ext uri="{FF2B5EF4-FFF2-40B4-BE49-F238E27FC236}">
                <a16:creationId xmlns:a16="http://schemas.microsoft.com/office/drawing/2014/main" id="{7F4B285A-E2D7-E4D7-135D-30CAB8EAD6C9}"/>
              </a:ext>
            </a:extLst>
          </p:cNvPr>
          <p:cNvSpPr>
            <a:spLocks noGrp="1"/>
          </p:cNvSpPr>
          <p:nvPr>
            <p:ph type="ftr" sz="quarter" idx="3"/>
          </p:nvPr>
        </p:nvSpPr>
        <p:spPr>
          <a:xfrm>
            <a:off x="838200" y="6343650"/>
            <a:ext cx="7315200" cy="365125"/>
          </a:xfrm>
          <a:prstGeom prst="rect">
            <a:avLst/>
          </a:prstGeom>
        </p:spPr>
        <p:txBody>
          <a:bodyPr vert="horz" lIns="91440" tIns="45720" rIns="91440" bIns="45720" rtlCol="0" anchor="ctr"/>
          <a:lstStyle>
            <a:lvl1pPr algn="l">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b="1">
                <a:solidFill>
                  <a:schemeClr val="accent3"/>
                </a:solidFill>
              </a:rPr>
              <a:t>Common Sense Institute :: </a:t>
            </a:r>
            <a:r>
              <a:rPr lang="en-US">
                <a:solidFill>
                  <a:schemeClr val="accent1"/>
                </a:solidFill>
              </a:rPr>
              <a:t>CommonSenseInstituteCO.org</a:t>
            </a:r>
          </a:p>
        </p:txBody>
      </p:sp>
      <p:sp>
        <p:nvSpPr>
          <p:cNvPr id="9" name="Slide Number Placeholder 5">
            <a:extLst>
              <a:ext uri="{FF2B5EF4-FFF2-40B4-BE49-F238E27FC236}">
                <a16:creationId xmlns:a16="http://schemas.microsoft.com/office/drawing/2014/main" id="{0CDA3142-5D39-8C40-9E61-6A15E2DE3579}"/>
              </a:ext>
            </a:extLst>
          </p:cNvPr>
          <p:cNvSpPr>
            <a:spLocks noGrp="1"/>
          </p:cNvSpPr>
          <p:nvPr>
            <p:ph type="sldNum" sz="quarter" idx="4"/>
          </p:nvPr>
        </p:nvSpPr>
        <p:spPr>
          <a:xfrm>
            <a:off x="8610600" y="6343650"/>
            <a:ext cx="2743200" cy="365125"/>
          </a:xfrm>
          <a:prstGeom prst="rect">
            <a:avLst/>
          </a:prstGeom>
        </p:spPr>
        <p:txBody>
          <a:bodyPr vert="horz" lIns="91440" tIns="45720" rIns="91440" bIns="45720" rtlCol="0" anchor="ctr"/>
          <a:lstStyle>
            <a:lvl1pPr algn="r">
              <a:defRPr sz="900" b="1">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fld id="{E3BC78C7-DA6B-49D8-999D-7B3EF7DC6F94}" type="slidenum">
              <a:rPr lang="en-US" smtClean="0"/>
              <a:pPr/>
              <a:t>‹#›</a:t>
            </a:fld>
            <a:endParaRPr lang="en-US"/>
          </a:p>
        </p:txBody>
      </p:sp>
    </p:spTree>
    <p:extLst>
      <p:ext uri="{BB962C8B-B14F-4D97-AF65-F5344CB8AC3E}">
        <p14:creationId xmlns:p14="http://schemas.microsoft.com/office/powerpoint/2010/main" val="39982209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F885F-1E9D-E7C3-EDF8-F29113B463EA}"/>
              </a:ext>
            </a:extLst>
          </p:cNvPr>
          <p:cNvSpPr>
            <a:spLocks noGrp="1"/>
          </p:cNvSpPr>
          <p:nvPr>
            <p:ph type="title"/>
          </p:nvPr>
        </p:nvSpPr>
        <p:spPr>
          <a:xfrm>
            <a:off x="736600" y="365125"/>
            <a:ext cx="10515600" cy="1325563"/>
          </a:xfrm>
        </p:spPr>
        <p:txBody>
          <a:bodyPr lIns="0"/>
          <a:lstStyle/>
          <a:p>
            <a:r>
              <a:rPr lang="en-US"/>
              <a:t>Click to edit Master title style</a:t>
            </a:r>
          </a:p>
        </p:txBody>
      </p:sp>
      <p:sp>
        <p:nvSpPr>
          <p:cNvPr id="8" name="Footer Placeholder 4">
            <a:extLst>
              <a:ext uri="{FF2B5EF4-FFF2-40B4-BE49-F238E27FC236}">
                <a16:creationId xmlns:a16="http://schemas.microsoft.com/office/drawing/2014/main" id="{7F4B285A-E2D7-E4D7-135D-30CAB8EAD6C9}"/>
              </a:ext>
            </a:extLst>
          </p:cNvPr>
          <p:cNvSpPr>
            <a:spLocks noGrp="1"/>
          </p:cNvSpPr>
          <p:nvPr>
            <p:ph type="ftr" sz="quarter" idx="3"/>
          </p:nvPr>
        </p:nvSpPr>
        <p:spPr>
          <a:xfrm>
            <a:off x="838200" y="6343650"/>
            <a:ext cx="7315200" cy="365125"/>
          </a:xfrm>
          <a:prstGeom prst="rect">
            <a:avLst/>
          </a:prstGeom>
        </p:spPr>
        <p:txBody>
          <a:bodyPr vert="horz" lIns="91440" tIns="45720" rIns="91440" bIns="45720" rtlCol="0" anchor="ctr"/>
          <a:lstStyle>
            <a:lvl1pPr algn="l">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b="1">
                <a:solidFill>
                  <a:schemeClr val="accent3"/>
                </a:solidFill>
              </a:rPr>
              <a:t>Common Sense Institute :: </a:t>
            </a:r>
            <a:r>
              <a:rPr lang="en-US">
                <a:solidFill>
                  <a:schemeClr val="accent1"/>
                </a:solidFill>
              </a:rPr>
              <a:t>CommonSenseInstituteCO.org</a:t>
            </a:r>
          </a:p>
        </p:txBody>
      </p:sp>
      <p:sp>
        <p:nvSpPr>
          <p:cNvPr id="9" name="Slide Number Placeholder 5">
            <a:extLst>
              <a:ext uri="{FF2B5EF4-FFF2-40B4-BE49-F238E27FC236}">
                <a16:creationId xmlns:a16="http://schemas.microsoft.com/office/drawing/2014/main" id="{0CDA3142-5D39-8C40-9E61-6A15E2DE3579}"/>
              </a:ext>
            </a:extLst>
          </p:cNvPr>
          <p:cNvSpPr>
            <a:spLocks noGrp="1"/>
          </p:cNvSpPr>
          <p:nvPr>
            <p:ph type="sldNum" sz="quarter" idx="4"/>
          </p:nvPr>
        </p:nvSpPr>
        <p:spPr>
          <a:xfrm>
            <a:off x="8610600" y="6343650"/>
            <a:ext cx="2743200" cy="365125"/>
          </a:xfrm>
          <a:prstGeom prst="rect">
            <a:avLst/>
          </a:prstGeom>
        </p:spPr>
        <p:txBody>
          <a:bodyPr vert="horz" lIns="91440" tIns="45720" rIns="91440" bIns="45720" rtlCol="0" anchor="ctr"/>
          <a:lstStyle>
            <a:lvl1pPr algn="r">
              <a:defRPr sz="900" b="1">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fld id="{E3BC78C7-DA6B-49D8-999D-7B3EF7DC6F94}" type="slidenum">
              <a:rPr lang="en-US" smtClean="0"/>
              <a:pPr/>
              <a:t>‹#›</a:t>
            </a:fld>
            <a:endParaRPr lang="en-US"/>
          </a:p>
        </p:txBody>
      </p:sp>
      <p:sp>
        <p:nvSpPr>
          <p:cNvPr id="3" name="Manual Input 2">
            <a:extLst>
              <a:ext uri="{FF2B5EF4-FFF2-40B4-BE49-F238E27FC236}">
                <a16:creationId xmlns:a16="http://schemas.microsoft.com/office/drawing/2014/main" id="{BB5F986B-4B64-17EB-7EAD-C7E29C437A0C}"/>
              </a:ext>
            </a:extLst>
          </p:cNvPr>
          <p:cNvSpPr/>
          <p:nvPr userDrawn="1"/>
        </p:nvSpPr>
        <p:spPr>
          <a:xfrm rot="16200000" flipV="1">
            <a:off x="-358061" y="420753"/>
            <a:ext cx="822960" cy="1286223"/>
          </a:xfrm>
          <a:prstGeom prst="flowChartManualInp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07264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F1FD09B-B38B-B049-F2AA-86154ACE6D6C}"/>
              </a:ext>
            </a:extLst>
          </p:cNvPr>
          <p:cNvSpPr/>
          <p:nvPr userDrawn="1"/>
        </p:nvSpPr>
        <p:spPr>
          <a:xfrm>
            <a:off x="6369978" y="0"/>
            <a:ext cx="5822022"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2" name="Title 1">
            <a:extLst>
              <a:ext uri="{FF2B5EF4-FFF2-40B4-BE49-F238E27FC236}">
                <a16:creationId xmlns:a16="http://schemas.microsoft.com/office/drawing/2014/main" id="{DBC39065-B81C-BF46-F813-FFE6535DE72A}"/>
              </a:ext>
            </a:extLst>
          </p:cNvPr>
          <p:cNvSpPr>
            <a:spLocks noGrp="1"/>
          </p:cNvSpPr>
          <p:nvPr>
            <p:ph type="title"/>
          </p:nvPr>
        </p:nvSpPr>
        <p:spPr>
          <a:xfrm>
            <a:off x="683652" y="365125"/>
            <a:ext cx="5181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1A18E85-BA04-B44A-2E89-934A3A4D6486}"/>
              </a:ext>
            </a:extLst>
          </p:cNvPr>
          <p:cNvSpPr>
            <a:spLocks noGrp="1"/>
          </p:cNvSpPr>
          <p:nvPr>
            <p:ph sz="half" idx="1"/>
          </p:nvPr>
        </p:nvSpPr>
        <p:spPr>
          <a:xfrm>
            <a:off x="683652"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6222DEBD-FE73-A8C7-F69C-6049DF9BBBD3}"/>
              </a:ext>
            </a:extLst>
          </p:cNvPr>
          <p:cNvSpPr>
            <a:spLocks noGrp="1"/>
          </p:cNvSpPr>
          <p:nvPr>
            <p:ph type="sldNum" sz="quarter" idx="4"/>
          </p:nvPr>
        </p:nvSpPr>
        <p:spPr>
          <a:xfrm>
            <a:off x="8610600" y="6343650"/>
            <a:ext cx="2743200" cy="365125"/>
          </a:xfrm>
          <a:prstGeom prst="rect">
            <a:avLst/>
          </a:prstGeom>
        </p:spPr>
        <p:txBody>
          <a:bodyPr vert="horz" lIns="91440" tIns="45720" rIns="91440" bIns="45720" rtlCol="0" anchor="ctr"/>
          <a:lstStyle>
            <a:lvl1pPr algn="r">
              <a:defRPr sz="900" b="1">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fld id="{E3BC78C7-DA6B-49D8-999D-7B3EF7DC6F94}" type="slidenum">
              <a:rPr lang="en-US" smtClean="0"/>
              <a:pPr/>
              <a:t>‹#›</a:t>
            </a:fld>
            <a:endParaRPr lang="en-US"/>
          </a:p>
        </p:txBody>
      </p:sp>
      <p:sp>
        <p:nvSpPr>
          <p:cNvPr id="7" name="Rectangle 6">
            <a:extLst>
              <a:ext uri="{FF2B5EF4-FFF2-40B4-BE49-F238E27FC236}">
                <a16:creationId xmlns:a16="http://schemas.microsoft.com/office/drawing/2014/main" id="{0CF4A892-F431-9DCA-7677-1814FE4264DF}"/>
              </a:ext>
            </a:extLst>
          </p:cNvPr>
          <p:cNvSpPr/>
          <p:nvPr userDrawn="1"/>
        </p:nvSpPr>
        <p:spPr>
          <a:xfrm>
            <a:off x="6030931" y="6256962"/>
            <a:ext cx="339047" cy="601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Footer Placeholder 4">
            <a:extLst>
              <a:ext uri="{FF2B5EF4-FFF2-40B4-BE49-F238E27FC236}">
                <a16:creationId xmlns:a16="http://schemas.microsoft.com/office/drawing/2014/main" id="{9610C887-1725-BA98-374B-75B998F8A727}"/>
              </a:ext>
            </a:extLst>
          </p:cNvPr>
          <p:cNvSpPr>
            <a:spLocks noGrp="1"/>
          </p:cNvSpPr>
          <p:nvPr>
            <p:ph type="ftr" sz="quarter" idx="3"/>
          </p:nvPr>
        </p:nvSpPr>
        <p:spPr>
          <a:xfrm>
            <a:off x="838200" y="6343650"/>
            <a:ext cx="5192731" cy="365125"/>
          </a:xfrm>
          <a:prstGeom prst="rect">
            <a:avLst/>
          </a:prstGeom>
        </p:spPr>
        <p:txBody>
          <a:bodyPr vert="horz" lIns="91440" tIns="45720" rIns="91440" bIns="45720" rtlCol="0" anchor="ctr"/>
          <a:lstStyle>
            <a:lvl1pPr algn="l">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b="1">
                <a:solidFill>
                  <a:schemeClr val="accent3"/>
                </a:solidFill>
              </a:rPr>
              <a:t>Common Sense Institute :: </a:t>
            </a:r>
            <a:r>
              <a:rPr lang="en-US">
                <a:solidFill>
                  <a:schemeClr val="accent1"/>
                </a:solidFill>
              </a:rPr>
              <a:t>CommonSenseInstituteCO.org</a:t>
            </a:r>
          </a:p>
        </p:txBody>
      </p:sp>
      <p:sp>
        <p:nvSpPr>
          <p:cNvPr id="4" name="Manual Input 3">
            <a:extLst>
              <a:ext uri="{FF2B5EF4-FFF2-40B4-BE49-F238E27FC236}">
                <a16:creationId xmlns:a16="http://schemas.microsoft.com/office/drawing/2014/main" id="{3382EBA0-6BCC-2678-6061-B2E030041637}"/>
              </a:ext>
            </a:extLst>
          </p:cNvPr>
          <p:cNvSpPr/>
          <p:nvPr userDrawn="1"/>
        </p:nvSpPr>
        <p:spPr>
          <a:xfrm rot="16200000" flipV="1">
            <a:off x="-358061" y="420753"/>
            <a:ext cx="822960" cy="1286223"/>
          </a:xfrm>
          <a:prstGeom prst="flowChartManualInp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BB6C0D85-9154-735C-B259-3352BF553694}"/>
              </a:ext>
            </a:extLst>
          </p:cNvPr>
          <p:cNvSpPr>
            <a:spLocks noGrp="1"/>
          </p:cNvSpPr>
          <p:nvPr>
            <p:ph type="body" sz="quarter" idx="10"/>
          </p:nvPr>
        </p:nvSpPr>
        <p:spPr>
          <a:xfrm>
            <a:off x="8003569" y="1825625"/>
            <a:ext cx="3350231" cy="4175125"/>
          </a:xfrm>
        </p:spPr>
        <p:txBody>
          <a:bodyPr/>
          <a:lstStyle>
            <a:lvl1pPr>
              <a:defRPr b="1">
                <a:solidFill>
                  <a:schemeClr val="tx2"/>
                </a:solidFill>
              </a:defRPr>
            </a:lvl1pPr>
            <a:lvl2pPr marL="285750" indent="-276225">
              <a:buClr>
                <a:schemeClr val="accent1"/>
              </a:buClr>
              <a:tabLs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71085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F1FD09B-B38B-B049-F2AA-86154ACE6D6C}"/>
              </a:ext>
            </a:extLst>
          </p:cNvPr>
          <p:cNvSpPr/>
          <p:nvPr userDrawn="1"/>
        </p:nvSpPr>
        <p:spPr>
          <a:xfrm>
            <a:off x="6369978" y="0"/>
            <a:ext cx="5822022"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2" name="Title 1">
            <a:extLst>
              <a:ext uri="{FF2B5EF4-FFF2-40B4-BE49-F238E27FC236}">
                <a16:creationId xmlns:a16="http://schemas.microsoft.com/office/drawing/2014/main" id="{DBC39065-B81C-BF46-F813-FFE6535DE72A}"/>
              </a:ext>
            </a:extLst>
          </p:cNvPr>
          <p:cNvSpPr>
            <a:spLocks noGrp="1"/>
          </p:cNvSpPr>
          <p:nvPr>
            <p:ph type="title"/>
          </p:nvPr>
        </p:nvSpPr>
        <p:spPr>
          <a:xfrm>
            <a:off x="683652" y="365125"/>
            <a:ext cx="5181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1A18E85-BA04-B44A-2E89-934A3A4D6486}"/>
              </a:ext>
            </a:extLst>
          </p:cNvPr>
          <p:cNvSpPr>
            <a:spLocks noGrp="1"/>
          </p:cNvSpPr>
          <p:nvPr>
            <p:ph sz="half" idx="1"/>
          </p:nvPr>
        </p:nvSpPr>
        <p:spPr>
          <a:xfrm>
            <a:off x="683652"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6222DEBD-FE73-A8C7-F69C-6049DF9BBBD3}"/>
              </a:ext>
            </a:extLst>
          </p:cNvPr>
          <p:cNvSpPr>
            <a:spLocks noGrp="1"/>
          </p:cNvSpPr>
          <p:nvPr>
            <p:ph type="sldNum" sz="quarter" idx="4"/>
          </p:nvPr>
        </p:nvSpPr>
        <p:spPr>
          <a:xfrm>
            <a:off x="8610600" y="6343650"/>
            <a:ext cx="2743200" cy="365125"/>
          </a:xfrm>
          <a:prstGeom prst="rect">
            <a:avLst/>
          </a:prstGeom>
        </p:spPr>
        <p:txBody>
          <a:bodyPr vert="horz" lIns="91440" tIns="45720" rIns="91440" bIns="45720" rtlCol="0" anchor="ctr"/>
          <a:lstStyle>
            <a:lvl1pPr algn="r">
              <a:defRPr sz="900" b="1">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fld id="{E3BC78C7-DA6B-49D8-999D-7B3EF7DC6F94}" type="slidenum">
              <a:rPr lang="en-US" smtClean="0"/>
              <a:pPr/>
              <a:t>‹#›</a:t>
            </a:fld>
            <a:endParaRPr lang="en-US"/>
          </a:p>
        </p:txBody>
      </p:sp>
      <p:sp>
        <p:nvSpPr>
          <p:cNvPr id="7" name="Rectangle 6">
            <a:extLst>
              <a:ext uri="{FF2B5EF4-FFF2-40B4-BE49-F238E27FC236}">
                <a16:creationId xmlns:a16="http://schemas.microsoft.com/office/drawing/2014/main" id="{0CF4A892-F431-9DCA-7677-1814FE4264DF}"/>
              </a:ext>
            </a:extLst>
          </p:cNvPr>
          <p:cNvSpPr/>
          <p:nvPr userDrawn="1"/>
        </p:nvSpPr>
        <p:spPr>
          <a:xfrm>
            <a:off x="6030931" y="6256962"/>
            <a:ext cx="339047" cy="601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Footer Placeholder 4">
            <a:extLst>
              <a:ext uri="{FF2B5EF4-FFF2-40B4-BE49-F238E27FC236}">
                <a16:creationId xmlns:a16="http://schemas.microsoft.com/office/drawing/2014/main" id="{9610C887-1725-BA98-374B-75B998F8A727}"/>
              </a:ext>
            </a:extLst>
          </p:cNvPr>
          <p:cNvSpPr>
            <a:spLocks noGrp="1"/>
          </p:cNvSpPr>
          <p:nvPr>
            <p:ph type="ftr" sz="quarter" idx="3"/>
          </p:nvPr>
        </p:nvSpPr>
        <p:spPr>
          <a:xfrm>
            <a:off x="838200" y="6343650"/>
            <a:ext cx="5192731" cy="365125"/>
          </a:xfrm>
          <a:prstGeom prst="rect">
            <a:avLst/>
          </a:prstGeom>
        </p:spPr>
        <p:txBody>
          <a:bodyPr vert="horz" lIns="91440" tIns="45720" rIns="91440" bIns="45720" rtlCol="0" anchor="ctr"/>
          <a:lstStyle>
            <a:lvl1pPr algn="l">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b="1">
                <a:solidFill>
                  <a:schemeClr val="accent3"/>
                </a:solidFill>
              </a:rPr>
              <a:t>Common Sense Institute :: </a:t>
            </a:r>
            <a:r>
              <a:rPr lang="en-US">
                <a:solidFill>
                  <a:schemeClr val="accent1"/>
                </a:solidFill>
              </a:rPr>
              <a:t>CommonSenseInstituteCO.org</a:t>
            </a:r>
          </a:p>
        </p:txBody>
      </p:sp>
      <p:sp>
        <p:nvSpPr>
          <p:cNvPr id="4" name="Manual Input 3">
            <a:extLst>
              <a:ext uri="{FF2B5EF4-FFF2-40B4-BE49-F238E27FC236}">
                <a16:creationId xmlns:a16="http://schemas.microsoft.com/office/drawing/2014/main" id="{3382EBA0-6BCC-2678-6061-B2E030041637}"/>
              </a:ext>
            </a:extLst>
          </p:cNvPr>
          <p:cNvSpPr/>
          <p:nvPr userDrawn="1"/>
        </p:nvSpPr>
        <p:spPr>
          <a:xfrm rot="16200000" flipV="1">
            <a:off x="-358061" y="420753"/>
            <a:ext cx="822960" cy="1286223"/>
          </a:xfrm>
          <a:prstGeom prst="flowChartManualInp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BB6C0D85-9154-735C-B259-3352BF553694}"/>
              </a:ext>
            </a:extLst>
          </p:cNvPr>
          <p:cNvSpPr>
            <a:spLocks noGrp="1"/>
          </p:cNvSpPr>
          <p:nvPr>
            <p:ph type="body" sz="quarter" idx="10"/>
          </p:nvPr>
        </p:nvSpPr>
        <p:spPr>
          <a:xfrm>
            <a:off x="8003569" y="1825625"/>
            <a:ext cx="3350231" cy="4175125"/>
          </a:xfrm>
        </p:spPr>
        <p:txBody>
          <a:bodyPr/>
          <a:lstStyle>
            <a:lvl1pPr>
              <a:defRPr b="1">
                <a:solidFill>
                  <a:schemeClr val="accent2"/>
                </a:solidFill>
              </a:defRPr>
            </a:lvl1pPr>
            <a:lvl2pPr marL="285750" indent="-276225">
              <a:buClr>
                <a:schemeClr val="tx2"/>
              </a:buClr>
              <a:tabLst/>
              <a:defRPr/>
            </a:lvl2pPr>
            <a:lvl3pPr>
              <a:buClr>
                <a:schemeClr val="tx2"/>
              </a:buClr>
              <a:defRPr/>
            </a:lvl3pPr>
            <a:lvl4pPr>
              <a:buClr>
                <a:schemeClr val="tx2"/>
              </a:buClr>
              <a:defRPr/>
            </a:lvl4pPr>
            <a:lvl5pPr>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60260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F1FD09B-B38B-B049-F2AA-86154ACE6D6C}"/>
              </a:ext>
            </a:extLst>
          </p:cNvPr>
          <p:cNvSpPr/>
          <p:nvPr userDrawn="1"/>
        </p:nvSpPr>
        <p:spPr>
          <a:xfrm>
            <a:off x="6369978" y="0"/>
            <a:ext cx="5822022"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2" name="Title 1">
            <a:extLst>
              <a:ext uri="{FF2B5EF4-FFF2-40B4-BE49-F238E27FC236}">
                <a16:creationId xmlns:a16="http://schemas.microsoft.com/office/drawing/2014/main" id="{DBC39065-B81C-BF46-F813-FFE6535DE72A}"/>
              </a:ext>
            </a:extLst>
          </p:cNvPr>
          <p:cNvSpPr>
            <a:spLocks noGrp="1"/>
          </p:cNvSpPr>
          <p:nvPr>
            <p:ph type="title"/>
          </p:nvPr>
        </p:nvSpPr>
        <p:spPr>
          <a:xfrm>
            <a:off x="683652" y="365125"/>
            <a:ext cx="5181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1A18E85-BA04-B44A-2E89-934A3A4D6486}"/>
              </a:ext>
            </a:extLst>
          </p:cNvPr>
          <p:cNvSpPr>
            <a:spLocks noGrp="1"/>
          </p:cNvSpPr>
          <p:nvPr>
            <p:ph sz="half" idx="1"/>
          </p:nvPr>
        </p:nvSpPr>
        <p:spPr>
          <a:xfrm>
            <a:off x="683652"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6222DEBD-FE73-A8C7-F69C-6049DF9BBBD3}"/>
              </a:ext>
            </a:extLst>
          </p:cNvPr>
          <p:cNvSpPr>
            <a:spLocks noGrp="1"/>
          </p:cNvSpPr>
          <p:nvPr>
            <p:ph type="sldNum" sz="quarter" idx="4"/>
          </p:nvPr>
        </p:nvSpPr>
        <p:spPr>
          <a:xfrm>
            <a:off x="8610600" y="6343650"/>
            <a:ext cx="2743200" cy="365125"/>
          </a:xfrm>
          <a:prstGeom prst="rect">
            <a:avLst/>
          </a:prstGeom>
        </p:spPr>
        <p:txBody>
          <a:bodyPr vert="horz" lIns="91440" tIns="45720" rIns="91440" bIns="45720" rtlCol="0" anchor="ctr"/>
          <a:lstStyle>
            <a:lvl1pPr algn="r">
              <a:defRPr sz="900" b="1">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fld id="{E3BC78C7-DA6B-49D8-999D-7B3EF7DC6F94}" type="slidenum">
              <a:rPr lang="en-US" smtClean="0"/>
              <a:pPr/>
              <a:t>‹#›</a:t>
            </a:fld>
            <a:endParaRPr lang="en-US"/>
          </a:p>
        </p:txBody>
      </p:sp>
      <p:sp>
        <p:nvSpPr>
          <p:cNvPr id="7" name="Rectangle 6">
            <a:extLst>
              <a:ext uri="{FF2B5EF4-FFF2-40B4-BE49-F238E27FC236}">
                <a16:creationId xmlns:a16="http://schemas.microsoft.com/office/drawing/2014/main" id="{0CF4A892-F431-9DCA-7677-1814FE4264DF}"/>
              </a:ext>
            </a:extLst>
          </p:cNvPr>
          <p:cNvSpPr/>
          <p:nvPr userDrawn="1"/>
        </p:nvSpPr>
        <p:spPr>
          <a:xfrm>
            <a:off x="6030931" y="6256962"/>
            <a:ext cx="339047" cy="601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Footer Placeholder 4">
            <a:extLst>
              <a:ext uri="{FF2B5EF4-FFF2-40B4-BE49-F238E27FC236}">
                <a16:creationId xmlns:a16="http://schemas.microsoft.com/office/drawing/2014/main" id="{9610C887-1725-BA98-374B-75B998F8A727}"/>
              </a:ext>
            </a:extLst>
          </p:cNvPr>
          <p:cNvSpPr>
            <a:spLocks noGrp="1"/>
          </p:cNvSpPr>
          <p:nvPr>
            <p:ph type="ftr" sz="quarter" idx="3"/>
          </p:nvPr>
        </p:nvSpPr>
        <p:spPr>
          <a:xfrm>
            <a:off x="838200" y="6343650"/>
            <a:ext cx="5192731" cy="365125"/>
          </a:xfrm>
          <a:prstGeom prst="rect">
            <a:avLst/>
          </a:prstGeom>
        </p:spPr>
        <p:txBody>
          <a:bodyPr vert="horz" lIns="91440" tIns="45720" rIns="91440" bIns="45720" rtlCol="0" anchor="ctr"/>
          <a:lstStyle>
            <a:lvl1pPr algn="l">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b="1">
                <a:solidFill>
                  <a:schemeClr val="accent3"/>
                </a:solidFill>
              </a:rPr>
              <a:t>Common Sense Institute :: </a:t>
            </a:r>
            <a:r>
              <a:rPr lang="en-US">
                <a:solidFill>
                  <a:schemeClr val="accent1"/>
                </a:solidFill>
              </a:rPr>
              <a:t>CommonSenseInstituteCO.org</a:t>
            </a:r>
          </a:p>
        </p:txBody>
      </p:sp>
      <p:sp>
        <p:nvSpPr>
          <p:cNvPr id="4" name="Manual Input 3">
            <a:extLst>
              <a:ext uri="{FF2B5EF4-FFF2-40B4-BE49-F238E27FC236}">
                <a16:creationId xmlns:a16="http://schemas.microsoft.com/office/drawing/2014/main" id="{3382EBA0-6BCC-2678-6061-B2E030041637}"/>
              </a:ext>
            </a:extLst>
          </p:cNvPr>
          <p:cNvSpPr/>
          <p:nvPr userDrawn="1"/>
        </p:nvSpPr>
        <p:spPr>
          <a:xfrm rot="16200000" flipV="1">
            <a:off x="-358061" y="420753"/>
            <a:ext cx="822960" cy="1286223"/>
          </a:xfrm>
          <a:prstGeom prst="flowChartManualInp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BB6C0D85-9154-735C-B259-3352BF553694}"/>
              </a:ext>
            </a:extLst>
          </p:cNvPr>
          <p:cNvSpPr>
            <a:spLocks noGrp="1"/>
          </p:cNvSpPr>
          <p:nvPr>
            <p:ph type="body" sz="quarter" idx="10"/>
          </p:nvPr>
        </p:nvSpPr>
        <p:spPr>
          <a:xfrm>
            <a:off x="8003569" y="1825625"/>
            <a:ext cx="3350231" cy="4175125"/>
          </a:xfrm>
        </p:spPr>
        <p:txBody>
          <a:bodyPr/>
          <a:lstStyle>
            <a:lvl1pPr>
              <a:defRPr b="1">
                <a:solidFill>
                  <a:schemeClr val="accent1"/>
                </a:solidFill>
              </a:defRPr>
            </a:lvl1pPr>
            <a:lvl2pPr marL="285750" indent="-276225">
              <a:buClr>
                <a:schemeClr val="tx2"/>
              </a:buClr>
              <a:tabLst/>
              <a:defRPr/>
            </a:lvl2pPr>
            <a:lvl3pPr>
              <a:buClr>
                <a:schemeClr val="tx2"/>
              </a:buClr>
              <a:defRPr/>
            </a:lvl3pPr>
            <a:lvl4pPr>
              <a:buClr>
                <a:schemeClr val="tx2"/>
              </a:buClr>
              <a:defRPr/>
            </a:lvl4pPr>
            <a:lvl5pPr>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29907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39065-B81C-BF46-F813-FFE6535DE72A}"/>
              </a:ext>
            </a:extLst>
          </p:cNvPr>
          <p:cNvSpPr>
            <a:spLocks noGrp="1"/>
          </p:cNvSpPr>
          <p:nvPr>
            <p:ph type="title"/>
          </p:nvPr>
        </p:nvSpPr>
        <p:spPr>
          <a:xfrm>
            <a:off x="696531" y="365125"/>
            <a:ext cx="6193666"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1A18E85-BA04-B44A-2E89-934A3A4D6486}"/>
              </a:ext>
            </a:extLst>
          </p:cNvPr>
          <p:cNvSpPr>
            <a:spLocks noGrp="1"/>
          </p:cNvSpPr>
          <p:nvPr>
            <p:ph sz="half" idx="1"/>
          </p:nvPr>
        </p:nvSpPr>
        <p:spPr>
          <a:xfrm>
            <a:off x="69653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A17B159-DFB3-327D-EB92-C5AE6CAB5E2D}"/>
              </a:ext>
            </a:extLst>
          </p:cNvPr>
          <p:cNvPicPr>
            <a:picLocks noChangeAspect="1"/>
          </p:cNvPicPr>
          <p:nvPr userDrawn="1"/>
        </p:nvPicPr>
        <p:blipFill>
          <a:blip r:embed="rId2"/>
          <a:stretch>
            <a:fillRect/>
          </a:stretch>
        </p:blipFill>
        <p:spPr>
          <a:xfrm>
            <a:off x="7517718" y="-1"/>
            <a:ext cx="3825286" cy="5614253"/>
          </a:xfrm>
          <a:prstGeom prst="rect">
            <a:avLst/>
          </a:prstGeom>
        </p:spPr>
      </p:pic>
      <p:sp>
        <p:nvSpPr>
          <p:cNvPr id="4" name="Content Placeholder 3">
            <a:extLst>
              <a:ext uri="{FF2B5EF4-FFF2-40B4-BE49-F238E27FC236}">
                <a16:creationId xmlns:a16="http://schemas.microsoft.com/office/drawing/2014/main" id="{1727F35A-D2D6-A30E-0578-F2033F28C6E9}"/>
              </a:ext>
            </a:extLst>
          </p:cNvPr>
          <p:cNvSpPr>
            <a:spLocks noGrp="1"/>
          </p:cNvSpPr>
          <p:nvPr>
            <p:ph sz="half" idx="2"/>
          </p:nvPr>
        </p:nvSpPr>
        <p:spPr>
          <a:xfrm>
            <a:off x="7752080" y="1690689"/>
            <a:ext cx="3393440" cy="2769552"/>
          </a:xfrm>
        </p:spPr>
        <p:txBody>
          <a:bodyPr>
            <a:normAutofit/>
          </a:bodyPr>
          <a:lstStyle>
            <a:lvl1pPr marL="0" indent="0">
              <a:lnSpc>
                <a:spcPct val="150000"/>
              </a:lnSpc>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6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12" name="Footer Placeholder 4">
            <a:extLst>
              <a:ext uri="{FF2B5EF4-FFF2-40B4-BE49-F238E27FC236}">
                <a16:creationId xmlns:a16="http://schemas.microsoft.com/office/drawing/2014/main" id="{7305C207-7D38-D1EC-3AED-863BB32FCCB5}"/>
              </a:ext>
            </a:extLst>
          </p:cNvPr>
          <p:cNvSpPr>
            <a:spLocks noGrp="1"/>
          </p:cNvSpPr>
          <p:nvPr>
            <p:ph type="ftr" sz="quarter" idx="3"/>
          </p:nvPr>
        </p:nvSpPr>
        <p:spPr>
          <a:xfrm>
            <a:off x="838200" y="6343650"/>
            <a:ext cx="7315200" cy="365125"/>
          </a:xfrm>
          <a:prstGeom prst="rect">
            <a:avLst/>
          </a:prstGeom>
        </p:spPr>
        <p:txBody>
          <a:bodyPr vert="horz" lIns="91440" tIns="45720" rIns="91440" bIns="45720" rtlCol="0" anchor="ctr"/>
          <a:lstStyle>
            <a:lvl1pPr algn="l">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b="1">
                <a:solidFill>
                  <a:schemeClr val="accent3"/>
                </a:solidFill>
              </a:rPr>
              <a:t>Common Sense Institute :: </a:t>
            </a:r>
            <a:r>
              <a:rPr lang="en-US">
                <a:solidFill>
                  <a:schemeClr val="accent1"/>
                </a:solidFill>
              </a:rPr>
              <a:t>CommonSenseInstituteCO.org</a:t>
            </a:r>
          </a:p>
        </p:txBody>
      </p:sp>
      <p:sp>
        <p:nvSpPr>
          <p:cNvPr id="13" name="Slide Number Placeholder 5">
            <a:extLst>
              <a:ext uri="{FF2B5EF4-FFF2-40B4-BE49-F238E27FC236}">
                <a16:creationId xmlns:a16="http://schemas.microsoft.com/office/drawing/2014/main" id="{0537A050-72CA-E670-1438-3F3F961A57C8}"/>
              </a:ext>
            </a:extLst>
          </p:cNvPr>
          <p:cNvSpPr>
            <a:spLocks noGrp="1"/>
          </p:cNvSpPr>
          <p:nvPr>
            <p:ph type="sldNum" sz="quarter" idx="4"/>
          </p:nvPr>
        </p:nvSpPr>
        <p:spPr>
          <a:xfrm>
            <a:off x="8610600" y="6343650"/>
            <a:ext cx="2743200" cy="365125"/>
          </a:xfrm>
          <a:prstGeom prst="rect">
            <a:avLst/>
          </a:prstGeom>
        </p:spPr>
        <p:txBody>
          <a:bodyPr vert="horz" lIns="91440" tIns="45720" rIns="91440" bIns="45720" rtlCol="0" anchor="ctr"/>
          <a:lstStyle>
            <a:lvl1pPr algn="r">
              <a:defRPr sz="900" b="1">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fld id="{E3BC78C7-DA6B-49D8-999D-7B3EF7DC6F94}" type="slidenum">
              <a:rPr lang="en-US" smtClean="0"/>
              <a:pPr/>
              <a:t>‹#›</a:t>
            </a:fld>
            <a:endParaRPr lang="en-US"/>
          </a:p>
        </p:txBody>
      </p:sp>
    </p:spTree>
    <p:extLst>
      <p:ext uri="{BB962C8B-B14F-4D97-AF65-F5344CB8AC3E}">
        <p14:creationId xmlns:p14="http://schemas.microsoft.com/office/powerpoint/2010/main" val="18823342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C70A8A9-5387-8562-C645-56CDA5192D28}"/>
              </a:ext>
            </a:extLst>
          </p:cNvPr>
          <p:cNvSpPr>
            <a:spLocks noGrp="1"/>
          </p:cNvSpPr>
          <p:nvPr>
            <p:ph type="ftr" sz="quarter" idx="3"/>
          </p:nvPr>
        </p:nvSpPr>
        <p:spPr>
          <a:xfrm>
            <a:off x="838200" y="6343650"/>
            <a:ext cx="7315200" cy="365125"/>
          </a:xfrm>
          <a:prstGeom prst="rect">
            <a:avLst/>
          </a:prstGeom>
        </p:spPr>
        <p:txBody>
          <a:bodyPr vert="horz" lIns="91440" tIns="45720" rIns="91440" bIns="45720" rtlCol="0" anchor="ctr"/>
          <a:lstStyle>
            <a:lvl1pPr algn="l">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b="1">
                <a:solidFill>
                  <a:schemeClr val="accent3"/>
                </a:solidFill>
              </a:rPr>
              <a:t>Common Sense Institute :: </a:t>
            </a:r>
            <a:r>
              <a:rPr lang="en-US">
                <a:solidFill>
                  <a:schemeClr val="accent1"/>
                </a:solidFill>
              </a:rPr>
              <a:t>CommonSenseInstituteCO.org</a:t>
            </a:r>
          </a:p>
        </p:txBody>
      </p:sp>
      <p:sp>
        <p:nvSpPr>
          <p:cNvPr id="6" name="Slide Number Placeholder 5">
            <a:extLst>
              <a:ext uri="{FF2B5EF4-FFF2-40B4-BE49-F238E27FC236}">
                <a16:creationId xmlns:a16="http://schemas.microsoft.com/office/drawing/2014/main" id="{63D9CC01-2533-46DF-DC2B-545C06623B2E}"/>
              </a:ext>
            </a:extLst>
          </p:cNvPr>
          <p:cNvSpPr>
            <a:spLocks noGrp="1"/>
          </p:cNvSpPr>
          <p:nvPr>
            <p:ph type="sldNum" sz="quarter" idx="4"/>
          </p:nvPr>
        </p:nvSpPr>
        <p:spPr>
          <a:xfrm>
            <a:off x="8610600" y="6343650"/>
            <a:ext cx="2743200" cy="365125"/>
          </a:xfrm>
          <a:prstGeom prst="rect">
            <a:avLst/>
          </a:prstGeom>
        </p:spPr>
        <p:txBody>
          <a:bodyPr vert="horz" lIns="91440" tIns="45720" rIns="91440" bIns="45720" rtlCol="0" anchor="ctr"/>
          <a:lstStyle>
            <a:lvl1pPr algn="r">
              <a:defRPr sz="900" b="1">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fld id="{E3BC78C7-DA6B-49D8-999D-7B3EF7DC6F94}" type="slidenum">
              <a:rPr lang="en-US" smtClean="0"/>
              <a:pPr/>
              <a:t>‹#›</a:t>
            </a:fld>
            <a:endParaRPr lang="en-US"/>
          </a:p>
        </p:txBody>
      </p:sp>
    </p:spTree>
    <p:extLst>
      <p:ext uri="{BB962C8B-B14F-4D97-AF65-F5344CB8AC3E}">
        <p14:creationId xmlns:p14="http://schemas.microsoft.com/office/powerpoint/2010/main" val="29011676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C70A8A9-5387-8562-C645-56CDA5192D28}"/>
              </a:ext>
            </a:extLst>
          </p:cNvPr>
          <p:cNvSpPr>
            <a:spLocks noGrp="1"/>
          </p:cNvSpPr>
          <p:nvPr>
            <p:ph type="ftr" sz="quarter" idx="3"/>
          </p:nvPr>
        </p:nvSpPr>
        <p:spPr>
          <a:xfrm>
            <a:off x="838200" y="6343650"/>
            <a:ext cx="7315200" cy="365125"/>
          </a:xfrm>
          <a:prstGeom prst="rect">
            <a:avLst/>
          </a:prstGeom>
        </p:spPr>
        <p:txBody>
          <a:bodyPr vert="horz" lIns="91440" tIns="45720" rIns="91440" bIns="45720" rtlCol="0" anchor="ctr"/>
          <a:lstStyle>
            <a:lvl1pPr algn="l">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b="1">
                <a:solidFill>
                  <a:schemeClr val="accent3"/>
                </a:solidFill>
              </a:rPr>
              <a:t>Common Sense Institute :: </a:t>
            </a:r>
            <a:r>
              <a:rPr lang="en-US">
                <a:solidFill>
                  <a:schemeClr val="accent1"/>
                </a:solidFill>
              </a:rPr>
              <a:t>CommonSenseInstituteCO.org</a:t>
            </a:r>
          </a:p>
        </p:txBody>
      </p:sp>
      <p:sp>
        <p:nvSpPr>
          <p:cNvPr id="6" name="Slide Number Placeholder 5">
            <a:extLst>
              <a:ext uri="{FF2B5EF4-FFF2-40B4-BE49-F238E27FC236}">
                <a16:creationId xmlns:a16="http://schemas.microsoft.com/office/drawing/2014/main" id="{63D9CC01-2533-46DF-DC2B-545C06623B2E}"/>
              </a:ext>
            </a:extLst>
          </p:cNvPr>
          <p:cNvSpPr>
            <a:spLocks noGrp="1"/>
          </p:cNvSpPr>
          <p:nvPr>
            <p:ph type="sldNum" sz="quarter" idx="4"/>
          </p:nvPr>
        </p:nvSpPr>
        <p:spPr>
          <a:xfrm>
            <a:off x="8610600" y="6343650"/>
            <a:ext cx="2743200" cy="365125"/>
          </a:xfrm>
          <a:prstGeom prst="rect">
            <a:avLst/>
          </a:prstGeom>
        </p:spPr>
        <p:txBody>
          <a:bodyPr vert="horz" lIns="91440" tIns="45720" rIns="91440" bIns="45720" rtlCol="0" anchor="ctr"/>
          <a:lstStyle>
            <a:lvl1pPr algn="r">
              <a:defRPr sz="900" b="1">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fld id="{E3BC78C7-DA6B-49D8-999D-7B3EF7DC6F94}" type="slidenum">
              <a:rPr lang="en-US" smtClean="0"/>
              <a:pPr/>
              <a:t>‹#›</a:t>
            </a:fld>
            <a:endParaRPr lang="en-US"/>
          </a:p>
        </p:txBody>
      </p:sp>
    </p:spTree>
    <p:extLst>
      <p:ext uri="{BB962C8B-B14F-4D97-AF65-F5344CB8AC3E}">
        <p14:creationId xmlns:p14="http://schemas.microsoft.com/office/powerpoint/2010/main" val="34939176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BB162-BF06-8582-D54C-388165398A58}"/>
              </a:ext>
            </a:extLst>
          </p:cNvPr>
          <p:cNvSpPr>
            <a:spLocks noGrp="1"/>
          </p:cNvSpPr>
          <p:nvPr>
            <p:ph type="title" hasCustomPrompt="1"/>
          </p:nvPr>
        </p:nvSpPr>
        <p:spPr>
          <a:xfrm>
            <a:off x="839788" y="457200"/>
            <a:ext cx="3932237" cy="1600200"/>
          </a:xfrm>
        </p:spPr>
        <p:txBody>
          <a:bodyPr anchor="b"/>
          <a:lstStyle>
            <a:lvl1pPr>
              <a:defRPr sz="3200"/>
            </a:lvl1pPr>
          </a:lstStyle>
          <a:p>
            <a:r>
              <a:rPr lang="en-US"/>
              <a:t>DRAFT</a:t>
            </a:r>
          </a:p>
        </p:txBody>
      </p:sp>
      <p:sp>
        <p:nvSpPr>
          <p:cNvPr id="3" name="Content Placeholder 2">
            <a:extLst>
              <a:ext uri="{FF2B5EF4-FFF2-40B4-BE49-F238E27FC236}">
                <a16:creationId xmlns:a16="http://schemas.microsoft.com/office/drawing/2014/main" id="{3B0D6C42-5BBF-5BEA-F07E-40C54CCF91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2815FF-F832-D362-165D-03850A6E53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141E08-A25D-9295-C67C-B5FE88B0716F}"/>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26F8D6EE-8416-23FC-5BD0-2BB516741372}"/>
              </a:ext>
            </a:extLst>
          </p:cNvPr>
          <p:cNvSpPr>
            <a:spLocks noGrp="1"/>
          </p:cNvSpPr>
          <p:nvPr>
            <p:ph type="ftr" sz="quarter" idx="11"/>
          </p:nvPr>
        </p:nvSpPr>
        <p:spPr>
          <a:xfrm>
            <a:off x="838200" y="6356350"/>
            <a:ext cx="7315200" cy="365125"/>
          </a:xfrm>
          <a:prstGeom prst="rect">
            <a:avLst/>
          </a:prstGeom>
        </p:spPr>
        <p:txBody>
          <a:bodyPr/>
          <a:lstStyle/>
          <a:p>
            <a:r>
              <a:rPr lang="en-US"/>
              <a:t>Common Sense Institute :: CommonSenseInstituteCO.org</a:t>
            </a:r>
          </a:p>
        </p:txBody>
      </p:sp>
      <p:sp>
        <p:nvSpPr>
          <p:cNvPr id="7" name="Slide Number Placeholder 6">
            <a:extLst>
              <a:ext uri="{FF2B5EF4-FFF2-40B4-BE49-F238E27FC236}">
                <a16:creationId xmlns:a16="http://schemas.microsoft.com/office/drawing/2014/main" id="{AEFEF734-9EB1-3EBA-B191-6BBE62B8708F}"/>
              </a:ext>
            </a:extLst>
          </p:cNvPr>
          <p:cNvSpPr>
            <a:spLocks noGrp="1"/>
          </p:cNvSpPr>
          <p:nvPr>
            <p:ph type="sldNum" sz="quarter" idx="12"/>
          </p:nvPr>
        </p:nvSpPr>
        <p:spPr>
          <a:xfrm>
            <a:off x="8610600" y="6356350"/>
            <a:ext cx="2743200" cy="365125"/>
          </a:xfrm>
          <a:prstGeom prst="rect">
            <a:avLst/>
          </a:prstGeom>
        </p:spPr>
        <p:txBody>
          <a:bodyPr/>
          <a:lstStyle/>
          <a:p>
            <a:fld id="{E3BC78C7-DA6B-49D8-999D-7B3EF7DC6F94}" type="slidenum">
              <a:rPr lang="en-US" smtClean="0"/>
              <a:t>‹#›</a:t>
            </a:fld>
            <a:endParaRPr lang="en-US"/>
          </a:p>
        </p:txBody>
      </p:sp>
    </p:spTree>
    <p:extLst>
      <p:ext uri="{BB962C8B-B14F-4D97-AF65-F5344CB8AC3E}">
        <p14:creationId xmlns:p14="http://schemas.microsoft.com/office/powerpoint/2010/main" val="26727836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A56BB-32AB-A142-C062-55FCA821A0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70BDB7-6916-BFD9-26B6-E7D871A512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8C73D8-AB6C-A063-99FA-920BBAD50D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3D4184-03D8-4CFB-1FD3-2DB8EEBDEF70}"/>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5C905F1-367C-B2A0-C32A-7966AE02391E}"/>
              </a:ext>
            </a:extLst>
          </p:cNvPr>
          <p:cNvSpPr>
            <a:spLocks noGrp="1"/>
          </p:cNvSpPr>
          <p:nvPr>
            <p:ph type="ftr" sz="quarter" idx="11"/>
          </p:nvPr>
        </p:nvSpPr>
        <p:spPr>
          <a:xfrm>
            <a:off x="838200" y="6356350"/>
            <a:ext cx="7315200" cy="365125"/>
          </a:xfrm>
          <a:prstGeom prst="rect">
            <a:avLst/>
          </a:prstGeom>
        </p:spPr>
        <p:txBody>
          <a:bodyPr/>
          <a:lstStyle/>
          <a:p>
            <a:r>
              <a:rPr lang="en-US"/>
              <a:t>Common Sense Institute :: CommonSenseInstituteCO.org</a:t>
            </a:r>
          </a:p>
        </p:txBody>
      </p:sp>
      <p:sp>
        <p:nvSpPr>
          <p:cNvPr id="7" name="Slide Number Placeholder 6">
            <a:extLst>
              <a:ext uri="{FF2B5EF4-FFF2-40B4-BE49-F238E27FC236}">
                <a16:creationId xmlns:a16="http://schemas.microsoft.com/office/drawing/2014/main" id="{AFCBA7C9-4800-85DD-DC85-8AD3EBABC7B9}"/>
              </a:ext>
            </a:extLst>
          </p:cNvPr>
          <p:cNvSpPr>
            <a:spLocks noGrp="1"/>
          </p:cNvSpPr>
          <p:nvPr>
            <p:ph type="sldNum" sz="quarter" idx="12"/>
          </p:nvPr>
        </p:nvSpPr>
        <p:spPr>
          <a:xfrm>
            <a:off x="8610600" y="6356350"/>
            <a:ext cx="2743200" cy="365125"/>
          </a:xfrm>
          <a:prstGeom prst="rect">
            <a:avLst/>
          </a:prstGeom>
        </p:spPr>
        <p:txBody>
          <a:bodyPr/>
          <a:lstStyle/>
          <a:p>
            <a:fld id="{E3BC78C7-DA6B-49D8-999D-7B3EF7DC6F94}" type="slidenum">
              <a:rPr lang="en-US" smtClean="0"/>
              <a:t>‹#›</a:t>
            </a:fld>
            <a:endParaRPr lang="en-US"/>
          </a:p>
        </p:txBody>
      </p:sp>
    </p:spTree>
    <p:extLst>
      <p:ext uri="{BB962C8B-B14F-4D97-AF65-F5344CB8AC3E}">
        <p14:creationId xmlns:p14="http://schemas.microsoft.com/office/powerpoint/2010/main" val="21352360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29497-FE38-D0EB-EF7F-ED080EC5D3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1EC75D-3881-440A-F76B-23811B1F83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297595-2DEF-A7FE-4E88-04F63A2706E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75EF04A1-A7D3-2B25-C50B-6D611A4E48B8}"/>
              </a:ext>
            </a:extLst>
          </p:cNvPr>
          <p:cNvSpPr>
            <a:spLocks noGrp="1"/>
          </p:cNvSpPr>
          <p:nvPr>
            <p:ph type="ftr" sz="quarter" idx="11"/>
          </p:nvPr>
        </p:nvSpPr>
        <p:spPr>
          <a:xfrm>
            <a:off x="838200" y="6356350"/>
            <a:ext cx="7315200" cy="365125"/>
          </a:xfrm>
          <a:prstGeom prst="rect">
            <a:avLst/>
          </a:prstGeom>
        </p:spPr>
        <p:txBody>
          <a:bodyPr/>
          <a:lstStyle/>
          <a:p>
            <a:r>
              <a:rPr lang="en-US"/>
              <a:t>Common Sense Institute :: CommonSenseInstituteCO.org</a:t>
            </a:r>
          </a:p>
        </p:txBody>
      </p:sp>
      <p:sp>
        <p:nvSpPr>
          <p:cNvPr id="6" name="Slide Number Placeholder 5">
            <a:extLst>
              <a:ext uri="{FF2B5EF4-FFF2-40B4-BE49-F238E27FC236}">
                <a16:creationId xmlns:a16="http://schemas.microsoft.com/office/drawing/2014/main" id="{2D42393E-336A-7A76-54A3-DB61240F8159}"/>
              </a:ext>
            </a:extLst>
          </p:cNvPr>
          <p:cNvSpPr>
            <a:spLocks noGrp="1"/>
          </p:cNvSpPr>
          <p:nvPr>
            <p:ph type="sldNum" sz="quarter" idx="12"/>
          </p:nvPr>
        </p:nvSpPr>
        <p:spPr>
          <a:xfrm>
            <a:off x="8610600" y="6356350"/>
            <a:ext cx="2743200" cy="365125"/>
          </a:xfrm>
          <a:prstGeom prst="rect">
            <a:avLst/>
          </a:prstGeom>
        </p:spPr>
        <p:txBody>
          <a:bodyPr/>
          <a:lstStyle/>
          <a:p>
            <a:fld id="{E3BC78C7-DA6B-49D8-999D-7B3EF7DC6F94}" type="slidenum">
              <a:rPr lang="en-US" smtClean="0"/>
              <a:t>‹#›</a:t>
            </a:fld>
            <a:endParaRPr lang="en-US"/>
          </a:p>
        </p:txBody>
      </p:sp>
    </p:spTree>
    <p:extLst>
      <p:ext uri="{BB962C8B-B14F-4D97-AF65-F5344CB8AC3E}">
        <p14:creationId xmlns:p14="http://schemas.microsoft.com/office/powerpoint/2010/main" val="3484362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60BC48-5BAE-44C9-6F0C-567F494D17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F9F0FC-B751-9DD4-07AA-0DA0ACDA7E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948A95-1BAC-FD1A-68F6-2D41F17F22F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2EE952EA-4517-9B90-FA23-F4BED75EB1AB}"/>
              </a:ext>
            </a:extLst>
          </p:cNvPr>
          <p:cNvSpPr>
            <a:spLocks noGrp="1"/>
          </p:cNvSpPr>
          <p:nvPr>
            <p:ph type="ftr" sz="quarter" idx="11"/>
          </p:nvPr>
        </p:nvSpPr>
        <p:spPr>
          <a:xfrm>
            <a:off x="838200" y="6356350"/>
            <a:ext cx="7315200" cy="365125"/>
          </a:xfrm>
          <a:prstGeom prst="rect">
            <a:avLst/>
          </a:prstGeom>
        </p:spPr>
        <p:txBody>
          <a:bodyPr/>
          <a:lstStyle/>
          <a:p>
            <a:r>
              <a:rPr lang="en-US"/>
              <a:t>Common Sense Institute :: CommonSenseInstituteCO.org</a:t>
            </a:r>
          </a:p>
        </p:txBody>
      </p:sp>
      <p:sp>
        <p:nvSpPr>
          <p:cNvPr id="6" name="Slide Number Placeholder 5">
            <a:extLst>
              <a:ext uri="{FF2B5EF4-FFF2-40B4-BE49-F238E27FC236}">
                <a16:creationId xmlns:a16="http://schemas.microsoft.com/office/drawing/2014/main" id="{0CA19344-F522-B7E2-ACAC-B5EFFD5C3D47}"/>
              </a:ext>
            </a:extLst>
          </p:cNvPr>
          <p:cNvSpPr>
            <a:spLocks noGrp="1"/>
          </p:cNvSpPr>
          <p:nvPr>
            <p:ph type="sldNum" sz="quarter" idx="12"/>
          </p:nvPr>
        </p:nvSpPr>
        <p:spPr>
          <a:xfrm>
            <a:off x="8610600" y="6356350"/>
            <a:ext cx="2743200" cy="365125"/>
          </a:xfrm>
          <a:prstGeom prst="rect">
            <a:avLst/>
          </a:prstGeom>
        </p:spPr>
        <p:txBody>
          <a:bodyPr/>
          <a:lstStyle/>
          <a:p>
            <a:fld id="{E3BC78C7-DA6B-49D8-999D-7B3EF7DC6F94}" type="slidenum">
              <a:rPr lang="en-US" smtClean="0"/>
              <a:t>‹#›</a:t>
            </a:fld>
            <a:endParaRPr lang="en-US"/>
          </a:p>
        </p:txBody>
      </p:sp>
    </p:spTree>
    <p:extLst>
      <p:ext uri="{BB962C8B-B14F-4D97-AF65-F5344CB8AC3E}">
        <p14:creationId xmlns:p14="http://schemas.microsoft.com/office/powerpoint/2010/main" val="243391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7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39065-B81C-BF46-F813-FFE6535DE72A}"/>
              </a:ext>
            </a:extLst>
          </p:cNvPr>
          <p:cNvSpPr>
            <a:spLocks noGrp="1"/>
          </p:cNvSpPr>
          <p:nvPr>
            <p:ph type="title"/>
          </p:nvPr>
        </p:nvSpPr>
        <p:spPr>
          <a:xfrm>
            <a:off x="696531" y="365125"/>
            <a:ext cx="6193666"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1A18E85-BA04-B44A-2E89-934A3A4D6486}"/>
              </a:ext>
            </a:extLst>
          </p:cNvPr>
          <p:cNvSpPr>
            <a:spLocks noGrp="1"/>
          </p:cNvSpPr>
          <p:nvPr>
            <p:ph sz="half" idx="1"/>
          </p:nvPr>
        </p:nvSpPr>
        <p:spPr>
          <a:xfrm>
            <a:off x="69653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A17B159-DFB3-327D-EB92-C5AE6CAB5E2D}"/>
              </a:ext>
            </a:extLst>
          </p:cNvPr>
          <p:cNvPicPr>
            <a:picLocks noChangeAspect="1"/>
          </p:cNvPicPr>
          <p:nvPr userDrawn="1"/>
        </p:nvPicPr>
        <p:blipFill>
          <a:blip r:embed="rId2"/>
          <a:stretch>
            <a:fillRect/>
          </a:stretch>
        </p:blipFill>
        <p:spPr>
          <a:xfrm>
            <a:off x="7517718" y="-1"/>
            <a:ext cx="3825286" cy="5614253"/>
          </a:xfrm>
          <a:prstGeom prst="rect">
            <a:avLst/>
          </a:prstGeom>
        </p:spPr>
      </p:pic>
      <p:sp>
        <p:nvSpPr>
          <p:cNvPr id="4" name="Content Placeholder 3">
            <a:extLst>
              <a:ext uri="{FF2B5EF4-FFF2-40B4-BE49-F238E27FC236}">
                <a16:creationId xmlns:a16="http://schemas.microsoft.com/office/drawing/2014/main" id="{1727F35A-D2D6-A30E-0578-F2033F28C6E9}"/>
              </a:ext>
            </a:extLst>
          </p:cNvPr>
          <p:cNvSpPr>
            <a:spLocks noGrp="1"/>
          </p:cNvSpPr>
          <p:nvPr>
            <p:ph sz="half" idx="2"/>
          </p:nvPr>
        </p:nvSpPr>
        <p:spPr>
          <a:xfrm>
            <a:off x="7752080" y="1690689"/>
            <a:ext cx="3393440" cy="2769552"/>
          </a:xfrm>
        </p:spPr>
        <p:txBody>
          <a:bodyPr>
            <a:normAutofit/>
          </a:bodyPr>
          <a:lstStyle>
            <a:lvl1pPr marL="0" indent="0">
              <a:lnSpc>
                <a:spcPct val="150000"/>
              </a:lnSpc>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6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12" name="Footer Placeholder 4">
            <a:extLst>
              <a:ext uri="{FF2B5EF4-FFF2-40B4-BE49-F238E27FC236}">
                <a16:creationId xmlns:a16="http://schemas.microsoft.com/office/drawing/2014/main" id="{7305C207-7D38-D1EC-3AED-863BB32FCCB5}"/>
              </a:ext>
            </a:extLst>
          </p:cNvPr>
          <p:cNvSpPr>
            <a:spLocks noGrp="1"/>
          </p:cNvSpPr>
          <p:nvPr>
            <p:ph type="ftr" sz="quarter" idx="3"/>
          </p:nvPr>
        </p:nvSpPr>
        <p:spPr>
          <a:xfrm>
            <a:off x="838200" y="6343650"/>
            <a:ext cx="7315200" cy="365125"/>
          </a:xfrm>
          <a:prstGeom prst="rect">
            <a:avLst/>
          </a:prstGeom>
        </p:spPr>
        <p:txBody>
          <a:bodyPr vert="horz" lIns="91440" tIns="45720" rIns="91440" bIns="45720" rtlCol="0" anchor="ctr"/>
          <a:lstStyle>
            <a:lvl1pPr algn="l">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b="1">
                <a:solidFill>
                  <a:schemeClr val="accent3"/>
                </a:solidFill>
              </a:rPr>
              <a:t>Common Sense Institute :: </a:t>
            </a:r>
            <a:r>
              <a:rPr lang="en-US">
                <a:solidFill>
                  <a:schemeClr val="accent1"/>
                </a:solidFill>
              </a:rPr>
              <a:t>CommonSenseInstituteCO.org</a:t>
            </a:r>
          </a:p>
        </p:txBody>
      </p:sp>
      <p:sp>
        <p:nvSpPr>
          <p:cNvPr id="13" name="Slide Number Placeholder 5">
            <a:extLst>
              <a:ext uri="{FF2B5EF4-FFF2-40B4-BE49-F238E27FC236}">
                <a16:creationId xmlns:a16="http://schemas.microsoft.com/office/drawing/2014/main" id="{0537A050-72CA-E670-1438-3F3F961A57C8}"/>
              </a:ext>
            </a:extLst>
          </p:cNvPr>
          <p:cNvSpPr>
            <a:spLocks noGrp="1"/>
          </p:cNvSpPr>
          <p:nvPr>
            <p:ph type="sldNum" sz="quarter" idx="4"/>
          </p:nvPr>
        </p:nvSpPr>
        <p:spPr>
          <a:xfrm>
            <a:off x="8610600" y="6343650"/>
            <a:ext cx="2743200" cy="365125"/>
          </a:xfrm>
          <a:prstGeom prst="rect">
            <a:avLst/>
          </a:prstGeom>
        </p:spPr>
        <p:txBody>
          <a:bodyPr vert="horz" lIns="91440" tIns="45720" rIns="91440" bIns="45720" rtlCol="0" anchor="ctr"/>
          <a:lstStyle>
            <a:lvl1pPr algn="r">
              <a:defRPr sz="900" b="1">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fld id="{E3BC78C7-DA6B-49D8-999D-7B3EF7DC6F94}" type="slidenum">
              <a:rPr lang="en-US" smtClean="0"/>
              <a:pPr/>
              <a:t>‹#›</a:t>
            </a:fld>
            <a:endParaRPr lang="en-US"/>
          </a:p>
        </p:txBody>
      </p:sp>
      <p:sp>
        <p:nvSpPr>
          <p:cNvPr id="5" name="Manual Input 4">
            <a:extLst>
              <a:ext uri="{FF2B5EF4-FFF2-40B4-BE49-F238E27FC236}">
                <a16:creationId xmlns:a16="http://schemas.microsoft.com/office/drawing/2014/main" id="{D91CAE1B-C2BA-F9AE-2221-4680EAFCB86D}"/>
              </a:ext>
            </a:extLst>
          </p:cNvPr>
          <p:cNvSpPr/>
          <p:nvPr userDrawn="1"/>
        </p:nvSpPr>
        <p:spPr>
          <a:xfrm rot="16200000" flipV="1">
            <a:off x="-358061" y="420753"/>
            <a:ext cx="822960" cy="1286223"/>
          </a:xfrm>
          <a:prstGeom prst="flowChartManualInp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09560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A6EA4-06CF-F216-8309-C960BFB6E9A7}"/>
              </a:ext>
            </a:extLst>
          </p:cNvPr>
          <p:cNvSpPr>
            <a:spLocks noGrp="1"/>
          </p:cNvSpPr>
          <p:nvPr>
            <p:ph type="title"/>
          </p:nvPr>
        </p:nvSpPr>
        <p:spPr>
          <a:xfrm>
            <a:off x="696531"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78577BD-EB53-973A-4CE0-155C6E7B58FC}"/>
              </a:ext>
            </a:extLst>
          </p:cNvPr>
          <p:cNvSpPr>
            <a:spLocks noGrp="1"/>
          </p:cNvSpPr>
          <p:nvPr>
            <p:ph idx="1"/>
          </p:nvPr>
        </p:nvSpPr>
        <p:spPr>
          <a:xfrm>
            <a:off x="760926"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DCFF6D51-7394-AE1E-F798-9C4FDAF9A0E2}"/>
              </a:ext>
            </a:extLst>
          </p:cNvPr>
          <p:cNvSpPr>
            <a:spLocks noGrp="1"/>
          </p:cNvSpPr>
          <p:nvPr>
            <p:ph type="ftr" sz="quarter" idx="3"/>
          </p:nvPr>
        </p:nvSpPr>
        <p:spPr>
          <a:xfrm>
            <a:off x="838200" y="6343650"/>
            <a:ext cx="7315200" cy="365125"/>
          </a:xfrm>
          <a:prstGeom prst="rect">
            <a:avLst/>
          </a:prstGeom>
        </p:spPr>
        <p:txBody>
          <a:bodyPr vert="horz" lIns="91440" tIns="45720" rIns="91440" bIns="45720" rtlCol="0" anchor="ctr"/>
          <a:lstStyle>
            <a:lvl1pPr algn="l">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b="1">
                <a:solidFill>
                  <a:schemeClr val="accent3"/>
                </a:solidFill>
              </a:rPr>
              <a:t>Common Sense Institute :: </a:t>
            </a:r>
            <a:r>
              <a:rPr lang="en-US">
                <a:solidFill>
                  <a:schemeClr val="accent1"/>
                </a:solidFill>
              </a:rPr>
              <a:t>CommonSenseInstituteCO.org</a:t>
            </a:r>
          </a:p>
        </p:txBody>
      </p:sp>
      <p:sp>
        <p:nvSpPr>
          <p:cNvPr id="11" name="Slide Number Placeholder 5">
            <a:extLst>
              <a:ext uri="{FF2B5EF4-FFF2-40B4-BE49-F238E27FC236}">
                <a16:creationId xmlns:a16="http://schemas.microsoft.com/office/drawing/2014/main" id="{DFC7ACDE-5898-5744-A720-D459392D26BF}"/>
              </a:ext>
            </a:extLst>
          </p:cNvPr>
          <p:cNvSpPr>
            <a:spLocks noGrp="1"/>
          </p:cNvSpPr>
          <p:nvPr>
            <p:ph type="sldNum" sz="quarter" idx="4"/>
          </p:nvPr>
        </p:nvSpPr>
        <p:spPr>
          <a:xfrm>
            <a:off x="8610600" y="6343650"/>
            <a:ext cx="2743200" cy="365125"/>
          </a:xfrm>
          <a:prstGeom prst="rect">
            <a:avLst/>
          </a:prstGeom>
        </p:spPr>
        <p:txBody>
          <a:bodyPr vert="horz" lIns="91440" tIns="45720" rIns="91440" bIns="45720" rtlCol="0" anchor="ctr"/>
          <a:lstStyle>
            <a:lvl1pPr algn="r">
              <a:defRPr sz="900" b="1">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fld id="{E3BC78C7-DA6B-49D8-999D-7B3EF7DC6F94}" type="slidenum">
              <a:rPr lang="en-US" smtClean="0"/>
              <a:pPr/>
              <a:t>‹#›</a:t>
            </a:fld>
            <a:endParaRPr lang="en-US"/>
          </a:p>
        </p:txBody>
      </p:sp>
      <p:sp>
        <p:nvSpPr>
          <p:cNvPr id="4" name="Manual Input 3">
            <a:extLst>
              <a:ext uri="{FF2B5EF4-FFF2-40B4-BE49-F238E27FC236}">
                <a16:creationId xmlns:a16="http://schemas.microsoft.com/office/drawing/2014/main" id="{560616A3-2673-0B0B-F62A-80EC05FB0689}"/>
              </a:ext>
            </a:extLst>
          </p:cNvPr>
          <p:cNvSpPr/>
          <p:nvPr userDrawn="1"/>
        </p:nvSpPr>
        <p:spPr>
          <a:xfrm rot="16200000" flipV="1">
            <a:off x="-358061" y="420753"/>
            <a:ext cx="822960" cy="1286223"/>
          </a:xfrm>
          <a:prstGeom prst="flowChartManualInp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75409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8A77C-257B-127F-46DF-3A22EDFFC836}"/>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E7D3AB27-7431-CF23-14B1-875BB17B591E}"/>
              </a:ext>
            </a:extLst>
          </p:cNvPr>
          <p:cNvSpPr>
            <a:spLocks noGrp="1"/>
          </p:cNvSpPr>
          <p:nvPr>
            <p:ph type="body" idx="1"/>
          </p:nvPr>
        </p:nvSpPr>
        <p:spPr>
          <a:xfrm>
            <a:off x="831850" y="4589463"/>
            <a:ext cx="105156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4225392E-FB77-09D4-FD57-9CF34E3DFEC9}"/>
              </a:ext>
            </a:extLst>
          </p:cNvPr>
          <p:cNvSpPr>
            <a:spLocks noGrp="1"/>
          </p:cNvSpPr>
          <p:nvPr>
            <p:ph type="ftr" sz="quarter" idx="3"/>
          </p:nvPr>
        </p:nvSpPr>
        <p:spPr>
          <a:xfrm>
            <a:off x="838200" y="6343650"/>
            <a:ext cx="7315200" cy="365125"/>
          </a:xfrm>
          <a:prstGeom prst="rect">
            <a:avLst/>
          </a:prstGeom>
        </p:spPr>
        <p:txBody>
          <a:bodyPr vert="horz" lIns="91440" tIns="45720" rIns="91440" bIns="45720" rtlCol="0" anchor="ctr"/>
          <a:lstStyle>
            <a:lvl1pPr algn="l">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b="1">
                <a:solidFill>
                  <a:schemeClr val="accent3"/>
                </a:solidFill>
              </a:rPr>
              <a:t>Common Sense Institute :: </a:t>
            </a:r>
            <a:r>
              <a:rPr lang="en-US">
                <a:solidFill>
                  <a:schemeClr val="accent1"/>
                </a:solidFill>
              </a:rPr>
              <a:t>CommonSenseInstituteCO.org</a:t>
            </a:r>
          </a:p>
        </p:txBody>
      </p:sp>
      <p:sp>
        <p:nvSpPr>
          <p:cNvPr id="8" name="Slide Number Placeholder 5">
            <a:extLst>
              <a:ext uri="{FF2B5EF4-FFF2-40B4-BE49-F238E27FC236}">
                <a16:creationId xmlns:a16="http://schemas.microsoft.com/office/drawing/2014/main" id="{85B2B644-B49A-5660-9584-3D3088DFD1FF}"/>
              </a:ext>
            </a:extLst>
          </p:cNvPr>
          <p:cNvSpPr>
            <a:spLocks noGrp="1"/>
          </p:cNvSpPr>
          <p:nvPr>
            <p:ph type="sldNum" sz="quarter" idx="4"/>
          </p:nvPr>
        </p:nvSpPr>
        <p:spPr>
          <a:xfrm>
            <a:off x="8610600" y="6343650"/>
            <a:ext cx="2743200" cy="365125"/>
          </a:xfrm>
          <a:prstGeom prst="rect">
            <a:avLst/>
          </a:prstGeom>
        </p:spPr>
        <p:txBody>
          <a:bodyPr vert="horz" lIns="91440" tIns="45720" rIns="91440" bIns="45720" rtlCol="0" anchor="ctr"/>
          <a:lstStyle>
            <a:lvl1pPr algn="r">
              <a:defRPr sz="900" b="1">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fld id="{E3BC78C7-DA6B-49D8-999D-7B3EF7DC6F94}" type="slidenum">
              <a:rPr lang="en-US" smtClean="0"/>
              <a:pPr/>
              <a:t>‹#›</a:t>
            </a:fld>
            <a:endParaRPr lang="en-US"/>
          </a:p>
        </p:txBody>
      </p:sp>
    </p:spTree>
    <p:extLst>
      <p:ext uri="{BB962C8B-B14F-4D97-AF65-F5344CB8AC3E}">
        <p14:creationId xmlns:p14="http://schemas.microsoft.com/office/powerpoint/2010/main" val="3067034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8A77C-257B-127F-46DF-3A22EDFFC836}"/>
              </a:ext>
            </a:extLst>
          </p:cNvPr>
          <p:cNvSpPr>
            <a:spLocks noGrp="1"/>
          </p:cNvSpPr>
          <p:nvPr>
            <p:ph type="title"/>
          </p:nvPr>
        </p:nvSpPr>
        <p:spPr>
          <a:xfrm>
            <a:off x="729110" y="1709738"/>
            <a:ext cx="10515600" cy="2852737"/>
          </a:xfrm>
        </p:spPr>
        <p:txBody>
          <a:bodyPr anchor="b">
            <a:normAutofit/>
          </a:bodyPr>
          <a:lstStyle>
            <a:lvl1pPr>
              <a:defRPr sz="44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E7D3AB27-7431-CF23-14B1-875BB17B591E}"/>
              </a:ext>
            </a:extLst>
          </p:cNvPr>
          <p:cNvSpPr>
            <a:spLocks noGrp="1"/>
          </p:cNvSpPr>
          <p:nvPr>
            <p:ph type="body" idx="1"/>
          </p:nvPr>
        </p:nvSpPr>
        <p:spPr>
          <a:xfrm>
            <a:off x="729110" y="4589463"/>
            <a:ext cx="105156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2" name="Straight Connector 11">
            <a:extLst>
              <a:ext uri="{FF2B5EF4-FFF2-40B4-BE49-F238E27FC236}">
                <a16:creationId xmlns:a16="http://schemas.microsoft.com/office/drawing/2014/main" id="{3119160D-4AB1-DC2A-9AD8-71D71FB9D15E}"/>
              </a:ext>
            </a:extLst>
          </p:cNvPr>
          <p:cNvCxnSpPr/>
          <p:nvPr userDrawn="1"/>
        </p:nvCxnSpPr>
        <p:spPr>
          <a:xfrm>
            <a:off x="838200" y="6343650"/>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AE90FEB4-C7BD-575E-4EC1-418CF7FDF512}"/>
              </a:ext>
            </a:extLst>
          </p:cNvPr>
          <p:cNvSpPr>
            <a:spLocks noGrp="1"/>
          </p:cNvSpPr>
          <p:nvPr>
            <p:ph type="ftr" sz="quarter" idx="3"/>
          </p:nvPr>
        </p:nvSpPr>
        <p:spPr>
          <a:xfrm>
            <a:off x="838200" y="6343650"/>
            <a:ext cx="7315200" cy="365125"/>
          </a:xfrm>
          <a:prstGeom prst="rect">
            <a:avLst/>
          </a:prstGeom>
        </p:spPr>
        <p:txBody>
          <a:bodyPr vert="horz" lIns="91440" tIns="45720" rIns="91440" bIns="45720" rtlCol="0" anchor="ctr"/>
          <a:lstStyle>
            <a:lvl1pPr algn="l">
              <a:defRPr sz="9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b="1"/>
              <a:t>Common Sense Institute :: </a:t>
            </a:r>
            <a:r>
              <a:rPr lang="en-US"/>
              <a:t>CommonSenseInstituteCO.org</a:t>
            </a:r>
          </a:p>
        </p:txBody>
      </p:sp>
      <p:sp>
        <p:nvSpPr>
          <p:cNvPr id="14" name="Slide Number Placeholder 5">
            <a:extLst>
              <a:ext uri="{FF2B5EF4-FFF2-40B4-BE49-F238E27FC236}">
                <a16:creationId xmlns:a16="http://schemas.microsoft.com/office/drawing/2014/main" id="{D0013521-B767-3B14-3670-4B41D6DD6C06}"/>
              </a:ext>
            </a:extLst>
          </p:cNvPr>
          <p:cNvSpPr>
            <a:spLocks noGrp="1"/>
          </p:cNvSpPr>
          <p:nvPr>
            <p:ph type="sldNum" sz="quarter" idx="4"/>
          </p:nvPr>
        </p:nvSpPr>
        <p:spPr>
          <a:xfrm>
            <a:off x="8610600" y="6343650"/>
            <a:ext cx="2743200" cy="365125"/>
          </a:xfrm>
          <a:prstGeom prst="rect">
            <a:avLst/>
          </a:prstGeom>
        </p:spPr>
        <p:txBody>
          <a:bodyPr vert="horz" lIns="91440" tIns="45720" rIns="91440" bIns="45720" rtlCol="0" anchor="ctr"/>
          <a:lstStyle>
            <a:lvl1pPr algn="r">
              <a:defRPr sz="9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E3BC78C7-DA6B-49D8-999D-7B3EF7DC6F94}" type="slidenum">
              <a:rPr lang="en-US" smtClean="0"/>
              <a:pPr/>
              <a:t>‹#›</a:t>
            </a:fld>
            <a:endParaRPr lang="en-US"/>
          </a:p>
        </p:txBody>
      </p:sp>
    </p:spTree>
    <p:extLst>
      <p:ext uri="{BB962C8B-B14F-4D97-AF65-F5344CB8AC3E}">
        <p14:creationId xmlns:p14="http://schemas.microsoft.com/office/powerpoint/2010/main" val="1015038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2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8A77C-257B-127F-46DF-3A22EDFFC836}"/>
              </a:ext>
            </a:extLst>
          </p:cNvPr>
          <p:cNvSpPr>
            <a:spLocks noGrp="1"/>
          </p:cNvSpPr>
          <p:nvPr>
            <p:ph type="title"/>
          </p:nvPr>
        </p:nvSpPr>
        <p:spPr>
          <a:xfrm>
            <a:off x="677740" y="1709738"/>
            <a:ext cx="10515600" cy="2852737"/>
          </a:xfrm>
        </p:spPr>
        <p:txBody>
          <a:bodyPr anchor="b">
            <a:normAutofit/>
          </a:bodyPr>
          <a:lstStyle>
            <a:lvl1pPr>
              <a:defRPr sz="4400">
                <a:solidFill>
                  <a:schemeClr val="accent3"/>
                </a:solidFill>
              </a:defRPr>
            </a:lvl1pPr>
          </a:lstStyle>
          <a:p>
            <a:r>
              <a:rPr lang="en-US"/>
              <a:t>Click to edit Master title style</a:t>
            </a:r>
          </a:p>
        </p:txBody>
      </p:sp>
      <p:sp>
        <p:nvSpPr>
          <p:cNvPr id="3" name="Text Placeholder 2">
            <a:extLst>
              <a:ext uri="{FF2B5EF4-FFF2-40B4-BE49-F238E27FC236}">
                <a16:creationId xmlns:a16="http://schemas.microsoft.com/office/drawing/2014/main" id="{E7D3AB27-7431-CF23-14B1-875BB17B591E}"/>
              </a:ext>
            </a:extLst>
          </p:cNvPr>
          <p:cNvSpPr>
            <a:spLocks noGrp="1"/>
          </p:cNvSpPr>
          <p:nvPr>
            <p:ph type="body" idx="1"/>
          </p:nvPr>
        </p:nvSpPr>
        <p:spPr>
          <a:xfrm>
            <a:off x="67774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8DC723B8-35ED-7544-2F0F-E81F2460BC05}"/>
              </a:ext>
            </a:extLst>
          </p:cNvPr>
          <p:cNvCxnSpPr/>
          <p:nvPr userDrawn="1"/>
        </p:nvCxnSpPr>
        <p:spPr>
          <a:xfrm>
            <a:off x="838200" y="6343650"/>
            <a:ext cx="105156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219547C7-C6CF-03A0-47D7-C31313E10219}"/>
              </a:ext>
            </a:extLst>
          </p:cNvPr>
          <p:cNvSpPr>
            <a:spLocks noGrp="1"/>
          </p:cNvSpPr>
          <p:nvPr>
            <p:ph type="ftr" sz="quarter" idx="3"/>
          </p:nvPr>
        </p:nvSpPr>
        <p:spPr>
          <a:xfrm>
            <a:off x="838200" y="6343650"/>
            <a:ext cx="7315200" cy="365125"/>
          </a:xfrm>
          <a:prstGeom prst="rect">
            <a:avLst/>
          </a:prstGeom>
        </p:spPr>
        <p:txBody>
          <a:bodyPr vert="horz" lIns="91440" tIns="45720" rIns="91440" bIns="45720" rtlCol="0" anchor="ctr"/>
          <a:lstStyle>
            <a:lvl1pPr algn="l">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b="1">
                <a:solidFill>
                  <a:schemeClr val="accent3"/>
                </a:solidFill>
              </a:rPr>
              <a:t>Common Sense Institute :: </a:t>
            </a:r>
            <a:r>
              <a:rPr lang="en-US">
                <a:solidFill>
                  <a:schemeClr val="accent1"/>
                </a:solidFill>
              </a:rPr>
              <a:t>CommonSenseInstituteCO.org</a:t>
            </a:r>
          </a:p>
        </p:txBody>
      </p:sp>
      <p:sp>
        <p:nvSpPr>
          <p:cNvPr id="11" name="Slide Number Placeholder 5">
            <a:extLst>
              <a:ext uri="{FF2B5EF4-FFF2-40B4-BE49-F238E27FC236}">
                <a16:creationId xmlns:a16="http://schemas.microsoft.com/office/drawing/2014/main" id="{77C64434-086D-2DAA-13A1-EEE5C86526E3}"/>
              </a:ext>
            </a:extLst>
          </p:cNvPr>
          <p:cNvSpPr>
            <a:spLocks noGrp="1"/>
          </p:cNvSpPr>
          <p:nvPr>
            <p:ph type="sldNum" sz="quarter" idx="4"/>
          </p:nvPr>
        </p:nvSpPr>
        <p:spPr>
          <a:xfrm>
            <a:off x="8610600" y="6343650"/>
            <a:ext cx="2743200" cy="365125"/>
          </a:xfrm>
          <a:prstGeom prst="rect">
            <a:avLst/>
          </a:prstGeom>
        </p:spPr>
        <p:txBody>
          <a:bodyPr vert="horz" lIns="91440" tIns="45720" rIns="91440" bIns="45720" rtlCol="0" anchor="ctr"/>
          <a:lstStyle>
            <a:lvl1pPr algn="r">
              <a:defRPr sz="900" b="1">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fld id="{E3BC78C7-DA6B-49D8-999D-7B3EF7DC6F94}" type="slidenum">
              <a:rPr lang="en-US" smtClean="0"/>
              <a:pPr/>
              <a:t>‹#›</a:t>
            </a:fld>
            <a:endParaRPr lang="en-US"/>
          </a:p>
        </p:txBody>
      </p:sp>
    </p:spTree>
    <p:extLst>
      <p:ext uri="{BB962C8B-B14F-4D97-AF65-F5344CB8AC3E}">
        <p14:creationId xmlns:p14="http://schemas.microsoft.com/office/powerpoint/2010/main" val="2559010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F1FD09B-B38B-B049-F2AA-86154ACE6D6C}"/>
              </a:ext>
            </a:extLst>
          </p:cNvPr>
          <p:cNvSpPr/>
          <p:nvPr userDrawn="1"/>
        </p:nvSpPr>
        <p:spPr>
          <a:xfrm>
            <a:off x="6369978" y="0"/>
            <a:ext cx="582202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DBC39065-B81C-BF46-F813-FFE6535DE72A}"/>
              </a:ext>
            </a:extLst>
          </p:cNvPr>
          <p:cNvSpPr>
            <a:spLocks noGrp="1"/>
          </p:cNvSpPr>
          <p:nvPr>
            <p:ph type="title"/>
          </p:nvPr>
        </p:nvSpPr>
        <p:spPr>
          <a:xfrm>
            <a:off x="683652" y="365125"/>
            <a:ext cx="5181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1A18E85-BA04-B44A-2E89-934A3A4D6486}"/>
              </a:ext>
            </a:extLst>
          </p:cNvPr>
          <p:cNvSpPr>
            <a:spLocks noGrp="1"/>
          </p:cNvSpPr>
          <p:nvPr>
            <p:ph sz="half" idx="1"/>
          </p:nvPr>
        </p:nvSpPr>
        <p:spPr>
          <a:xfrm>
            <a:off x="683652"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6222DEBD-FE73-A8C7-F69C-6049DF9BBBD3}"/>
              </a:ext>
            </a:extLst>
          </p:cNvPr>
          <p:cNvSpPr>
            <a:spLocks noGrp="1"/>
          </p:cNvSpPr>
          <p:nvPr>
            <p:ph type="sldNum" sz="quarter" idx="4"/>
          </p:nvPr>
        </p:nvSpPr>
        <p:spPr>
          <a:xfrm>
            <a:off x="8610600" y="6343650"/>
            <a:ext cx="2743200" cy="365125"/>
          </a:xfrm>
          <a:prstGeom prst="rect">
            <a:avLst/>
          </a:prstGeom>
        </p:spPr>
        <p:txBody>
          <a:bodyPr vert="horz" lIns="91440" tIns="45720" rIns="91440" bIns="45720" rtlCol="0" anchor="ctr"/>
          <a:lstStyle>
            <a:lvl1pPr algn="r">
              <a:defRPr sz="9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E3BC78C7-DA6B-49D8-999D-7B3EF7DC6F94}" type="slidenum">
              <a:rPr lang="en-US" smtClean="0"/>
              <a:pPr/>
              <a:t>‹#›</a:t>
            </a:fld>
            <a:endParaRPr lang="en-US"/>
          </a:p>
        </p:txBody>
      </p:sp>
      <p:sp>
        <p:nvSpPr>
          <p:cNvPr id="7" name="Rectangle 6">
            <a:extLst>
              <a:ext uri="{FF2B5EF4-FFF2-40B4-BE49-F238E27FC236}">
                <a16:creationId xmlns:a16="http://schemas.microsoft.com/office/drawing/2014/main" id="{0CF4A892-F431-9DCA-7677-1814FE4264DF}"/>
              </a:ext>
            </a:extLst>
          </p:cNvPr>
          <p:cNvSpPr/>
          <p:nvPr userDrawn="1"/>
        </p:nvSpPr>
        <p:spPr>
          <a:xfrm>
            <a:off x="6030931" y="6256962"/>
            <a:ext cx="339047" cy="601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Footer Placeholder 4">
            <a:extLst>
              <a:ext uri="{FF2B5EF4-FFF2-40B4-BE49-F238E27FC236}">
                <a16:creationId xmlns:a16="http://schemas.microsoft.com/office/drawing/2014/main" id="{9610C887-1725-BA98-374B-75B998F8A727}"/>
              </a:ext>
            </a:extLst>
          </p:cNvPr>
          <p:cNvSpPr>
            <a:spLocks noGrp="1"/>
          </p:cNvSpPr>
          <p:nvPr>
            <p:ph type="ftr" sz="quarter" idx="3"/>
          </p:nvPr>
        </p:nvSpPr>
        <p:spPr>
          <a:xfrm>
            <a:off x="838200" y="6343650"/>
            <a:ext cx="5192731" cy="365125"/>
          </a:xfrm>
          <a:prstGeom prst="rect">
            <a:avLst/>
          </a:prstGeom>
        </p:spPr>
        <p:txBody>
          <a:bodyPr vert="horz" lIns="91440" tIns="45720" rIns="91440" bIns="45720" rtlCol="0" anchor="ctr"/>
          <a:lstStyle>
            <a:lvl1pPr algn="l">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b="1">
                <a:solidFill>
                  <a:schemeClr val="accent3"/>
                </a:solidFill>
              </a:rPr>
              <a:t>Common Sense Institute :: </a:t>
            </a:r>
            <a:r>
              <a:rPr lang="en-US">
                <a:solidFill>
                  <a:schemeClr val="accent1"/>
                </a:solidFill>
              </a:rPr>
              <a:t>CommonSenseInstituteCO.org</a:t>
            </a:r>
          </a:p>
        </p:txBody>
      </p:sp>
      <p:sp>
        <p:nvSpPr>
          <p:cNvPr id="10" name="Manual Input 9">
            <a:extLst>
              <a:ext uri="{FF2B5EF4-FFF2-40B4-BE49-F238E27FC236}">
                <a16:creationId xmlns:a16="http://schemas.microsoft.com/office/drawing/2014/main" id="{56BE26EE-CE88-AE36-ABF0-A8CE86FFBAB9}"/>
              </a:ext>
            </a:extLst>
          </p:cNvPr>
          <p:cNvSpPr/>
          <p:nvPr userDrawn="1"/>
        </p:nvSpPr>
        <p:spPr>
          <a:xfrm rot="16200000" flipV="1">
            <a:off x="-358061" y="420753"/>
            <a:ext cx="822960" cy="1286223"/>
          </a:xfrm>
          <a:prstGeom prst="flowChartManualInp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5206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F1FD09B-B38B-B049-F2AA-86154ACE6D6C}"/>
              </a:ext>
            </a:extLst>
          </p:cNvPr>
          <p:cNvSpPr/>
          <p:nvPr userDrawn="1"/>
        </p:nvSpPr>
        <p:spPr>
          <a:xfrm>
            <a:off x="6369978" y="0"/>
            <a:ext cx="582202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DBC39065-B81C-BF46-F813-FFE6535DE72A}"/>
              </a:ext>
            </a:extLst>
          </p:cNvPr>
          <p:cNvSpPr>
            <a:spLocks noGrp="1"/>
          </p:cNvSpPr>
          <p:nvPr>
            <p:ph type="title"/>
          </p:nvPr>
        </p:nvSpPr>
        <p:spPr>
          <a:xfrm>
            <a:off x="683652" y="365125"/>
            <a:ext cx="5181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1A18E85-BA04-B44A-2E89-934A3A4D6486}"/>
              </a:ext>
            </a:extLst>
          </p:cNvPr>
          <p:cNvSpPr>
            <a:spLocks noGrp="1"/>
          </p:cNvSpPr>
          <p:nvPr>
            <p:ph sz="half" idx="1"/>
          </p:nvPr>
        </p:nvSpPr>
        <p:spPr>
          <a:xfrm>
            <a:off x="683652"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6222DEBD-FE73-A8C7-F69C-6049DF9BBBD3}"/>
              </a:ext>
            </a:extLst>
          </p:cNvPr>
          <p:cNvSpPr>
            <a:spLocks noGrp="1"/>
          </p:cNvSpPr>
          <p:nvPr>
            <p:ph type="sldNum" sz="quarter" idx="4"/>
          </p:nvPr>
        </p:nvSpPr>
        <p:spPr>
          <a:xfrm>
            <a:off x="8610600" y="6343650"/>
            <a:ext cx="2743200" cy="365125"/>
          </a:xfrm>
          <a:prstGeom prst="rect">
            <a:avLst/>
          </a:prstGeom>
        </p:spPr>
        <p:txBody>
          <a:bodyPr vert="horz" lIns="91440" tIns="45720" rIns="91440" bIns="45720" rtlCol="0" anchor="ctr"/>
          <a:lstStyle>
            <a:lvl1pPr algn="r">
              <a:defRPr sz="9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E3BC78C7-DA6B-49D8-999D-7B3EF7DC6F94}" type="slidenum">
              <a:rPr lang="en-US" smtClean="0"/>
              <a:pPr/>
              <a:t>‹#›</a:t>
            </a:fld>
            <a:endParaRPr lang="en-US"/>
          </a:p>
        </p:txBody>
      </p:sp>
      <p:sp>
        <p:nvSpPr>
          <p:cNvPr id="7" name="Rectangle 6">
            <a:extLst>
              <a:ext uri="{FF2B5EF4-FFF2-40B4-BE49-F238E27FC236}">
                <a16:creationId xmlns:a16="http://schemas.microsoft.com/office/drawing/2014/main" id="{0CF4A892-F431-9DCA-7677-1814FE4264DF}"/>
              </a:ext>
            </a:extLst>
          </p:cNvPr>
          <p:cNvSpPr/>
          <p:nvPr userDrawn="1"/>
        </p:nvSpPr>
        <p:spPr>
          <a:xfrm>
            <a:off x="6030931" y="6256962"/>
            <a:ext cx="339047" cy="601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Footer Placeholder 4">
            <a:extLst>
              <a:ext uri="{FF2B5EF4-FFF2-40B4-BE49-F238E27FC236}">
                <a16:creationId xmlns:a16="http://schemas.microsoft.com/office/drawing/2014/main" id="{9610C887-1725-BA98-374B-75B998F8A727}"/>
              </a:ext>
            </a:extLst>
          </p:cNvPr>
          <p:cNvSpPr>
            <a:spLocks noGrp="1"/>
          </p:cNvSpPr>
          <p:nvPr>
            <p:ph type="ftr" sz="quarter" idx="3"/>
          </p:nvPr>
        </p:nvSpPr>
        <p:spPr>
          <a:xfrm>
            <a:off x="838200" y="6343650"/>
            <a:ext cx="5192731" cy="365125"/>
          </a:xfrm>
          <a:prstGeom prst="rect">
            <a:avLst/>
          </a:prstGeom>
        </p:spPr>
        <p:txBody>
          <a:bodyPr vert="horz" lIns="91440" tIns="45720" rIns="91440" bIns="45720" rtlCol="0" anchor="ctr"/>
          <a:lstStyle>
            <a:lvl1pPr algn="l">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b="1">
                <a:solidFill>
                  <a:schemeClr val="accent3"/>
                </a:solidFill>
              </a:rPr>
              <a:t>Common Sense Institute :: </a:t>
            </a:r>
            <a:r>
              <a:rPr lang="en-US">
                <a:solidFill>
                  <a:schemeClr val="accent1"/>
                </a:solidFill>
              </a:rPr>
              <a:t>CommonSenseInstituteCO.org</a:t>
            </a:r>
          </a:p>
        </p:txBody>
      </p:sp>
      <p:sp>
        <p:nvSpPr>
          <p:cNvPr id="4" name="Manual Input 3">
            <a:extLst>
              <a:ext uri="{FF2B5EF4-FFF2-40B4-BE49-F238E27FC236}">
                <a16:creationId xmlns:a16="http://schemas.microsoft.com/office/drawing/2014/main" id="{EF6E0546-DFBE-07CA-C0E9-2156463FEFD3}"/>
              </a:ext>
            </a:extLst>
          </p:cNvPr>
          <p:cNvSpPr/>
          <p:nvPr userDrawn="1"/>
        </p:nvSpPr>
        <p:spPr>
          <a:xfrm rot="16200000" flipV="1">
            <a:off x="-358061" y="420753"/>
            <a:ext cx="822960" cy="1286223"/>
          </a:xfrm>
          <a:prstGeom prst="flowChartManualInp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6397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3DB55C-D7D2-D309-65AB-42CC723E8B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DRAFT</a:t>
            </a:r>
          </a:p>
        </p:txBody>
      </p:sp>
      <p:sp>
        <p:nvSpPr>
          <p:cNvPr id="3" name="Text Placeholder 2">
            <a:extLst>
              <a:ext uri="{FF2B5EF4-FFF2-40B4-BE49-F238E27FC236}">
                <a16:creationId xmlns:a16="http://schemas.microsoft.com/office/drawing/2014/main" id="{7172AE14-C05E-D0CF-2CEC-834BEBB94A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7CD84224-82C6-EE3A-0DFB-FA7AB37A5283}"/>
              </a:ext>
            </a:extLst>
          </p:cNvPr>
          <p:cNvCxnSpPr/>
          <p:nvPr userDrawn="1"/>
        </p:nvCxnSpPr>
        <p:spPr>
          <a:xfrm>
            <a:off x="838200" y="6343650"/>
            <a:ext cx="105156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1EC08404-630B-9033-804E-4D56B3C3CB14}"/>
              </a:ext>
            </a:extLst>
          </p:cNvPr>
          <p:cNvSpPr>
            <a:spLocks noGrp="1"/>
          </p:cNvSpPr>
          <p:nvPr>
            <p:ph type="ftr" sz="quarter" idx="3"/>
          </p:nvPr>
        </p:nvSpPr>
        <p:spPr>
          <a:xfrm>
            <a:off x="838200" y="6343650"/>
            <a:ext cx="7315200" cy="365125"/>
          </a:xfrm>
          <a:prstGeom prst="rect">
            <a:avLst/>
          </a:prstGeom>
        </p:spPr>
        <p:txBody>
          <a:bodyPr vert="horz" lIns="91440" tIns="45720" rIns="91440" bIns="45720" rtlCol="0" anchor="ctr"/>
          <a:lstStyle>
            <a:lvl1pPr algn="l">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b="1">
                <a:solidFill>
                  <a:schemeClr val="accent3"/>
                </a:solidFill>
              </a:rPr>
              <a:t>Common Sense Institute :: </a:t>
            </a:r>
            <a:r>
              <a:rPr lang="en-US">
                <a:solidFill>
                  <a:schemeClr val="accent1"/>
                </a:solidFill>
              </a:rPr>
              <a:t>CommonSenseInstituteCO.org</a:t>
            </a:r>
          </a:p>
        </p:txBody>
      </p:sp>
      <p:sp>
        <p:nvSpPr>
          <p:cNvPr id="10" name="Slide Number Placeholder 5">
            <a:extLst>
              <a:ext uri="{FF2B5EF4-FFF2-40B4-BE49-F238E27FC236}">
                <a16:creationId xmlns:a16="http://schemas.microsoft.com/office/drawing/2014/main" id="{0D6BB5C3-298A-7FFF-EEF2-16AFF6D7C59F}"/>
              </a:ext>
            </a:extLst>
          </p:cNvPr>
          <p:cNvSpPr>
            <a:spLocks noGrp="1"/>
          </p:cNvSpPr>
          <p:nvPr>
            <p:ph type="sldNum" sz="quarter" idx="4"/>
          </p:nvPr>
        </p:nvSpPr>
        <p:spPr>
          <a:xfrm>
            <a:off x="8610600" y="6343650"/>
            <a:ext cx="2743200" cy="365125"/>
          </a:xfrm>
          <a:prstGeom prst="rect">
            <a:avLst/>
          </a:prstGeom>
        </p:spPr>
        <p:txBody>
          <a:bodyPr vert="horz" lIns="91440" tIns="45720" rIns="91440" bIns="45720" rtlCol="0" anchor="ctr"/>
          <a:lstStyle>
            <a:lvl1pPr algn="r">
              <a:defRPr sz="900" b="1">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fld id="{E3BC78C7-DA6B-49D8-999D-7B3EF7DC6F94}" type="slidenum">
              <a:rPr lang="en-US" smtClean="0"/>
              <a:pPr/>
              <a:t>‹#›</a:t>
            </a:fld>
            <a:endParaRPr lang="en-US"/>
          </a:p>
        </p:txBody>
      </p:sp>
    </p:spTree>
    <p:extLst>
      <p:ext uri="{BB962C8B-B14F-4D97-AF65-F5344CB8AC3E}">
        <p14:creationId xmlns:p14="http://schemas.microsoft.com/office/powerpoint/2010/main" val="221082177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9" r:id="rId3"/>
    <p:sldLayoutId id="2147483650" r:id="rId4"/>
    <p:sldLayoutId id="2147483651" r:id="rId5"/>
    <p:sldLayoutId id="2147483661" r:id="rId6"/>
    <p:sldLayoutId id="2147483662" r:id="rId7"/>
    <p:sldLayoutId id="2147483652" r:id="rId8"/>
    <p:sldLayoutId id="2147483666" r:id="rId9"/>
    <p:sldLayoutId id="2147483665" r:id="rId10"/>
    <p:sldLayoutId id="2147483667" r:id="rId11"/>
    <p:sldLayoutId id="2147483668" r:id="rId12"/>
    <p:sldLayoutId id="2147483664" r:id="rId13"/>
    <p:sldLayoutId id="2147483653" r:id="rId14"/>
    <p:sldLayoutId id="2147483654" r:id="rId15"/>
    <p:sldLayoutId id="2147483670" r:id="rId16"/>
    <p:sldLayoutId id="2147483671" r:id="rId17"/>
    <p:sldLayoutId id="2147483672" r:id="rId18"/>
    <p:sldLayoutId id="2147483673" r:id="rId19"/>
    <p:sldLayoutId id="2147483655" r:id="rId20"/>
    <p:sldLayoutId id="2147483663" r:id="rId21"/>
    <p:sldLayoutId id="2147483656" r:id="rId22"/>
    <p:sldLayoutId id="2147483657" r:id="rId23"/>
    <p:sldLayoutId id="2147483658" r:id="rId24"/>
    <p:sldLayoutId id="2147483659" r:id="rId25"/>
  </p:sldLayoutIdLst>
  <p:hf hdr="0" dt="0"/>
  <p:txStyles>
    <p:titleStyle>
      <a:lvl1pPr algn="l" defTabSz="914400" rtl="0" eaLnBrk="1" latinLnBrk="0" hangingPunct="1">
        <a:lnSpc>
          <a:spcPct val="90000"/>
        </a:lnSpc>
        <a:spcBef>
          <a:spcPct val="0"/>
        </a:spcBef>
        <a:buNone/>
        <a:defRPr sz="32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63550" indent="-231775" algn="l" defTabSz="914400" rtl="0" eaLnBrk="1" latinLnBrk="0" hangingPunct="1">
        <a:lnSpc>
          <a:spcPct val="100000"/>
        </a:lnSpc>
        <a:spcBef>
          <a:spcPts val="0"/>
        </a:spcBef>
        <a:spcAft>
          <a:spcPts val="1200"/>
        </a:spcAft>
        <a:buClr>
          <a:schemeClr val="tx2"/>
        </a:buClr>
        <a:buFont typeface="Arial" panose="020B0604020202020204" pitchFamily="34" charset="0"/>
        <a:buChar char="•"/>
        <a:tabLst/>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04863" indent="-341313" algn="l" defTabSz="914400" rtl="0" eaLnBrk="1" latinLnBrk="0" hangingPunct="1">
        <a:lnSpc>
          <a:spcPct val="100000"/>
        </a:lnSpc>
        <a:spcBef>
          <a:spcPts val="0"/>
        </a:spcBef>
        <a:spcAft>
          <a:spcPts val="1200"/>
        </a:spcAft>
        <a:buClr>
          <a:schemeClr val="tx2"/>
        </a:buClr>
        <a:buFont typeface="Arial" panose="020B0604020202020204"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147763" indent="-342900" algn="l" defTabSz="914400" rtl="0" eaLnBrk="1" latinLnBrk="0" hangingPunct="1">
        <a:lnSpc>
          <a:spcPct val="100000"/>
        </a:lnSpc>
        <a:spcBef>
          <a:spcPts val="0"/>
        </a:spcBef>
        <a:spcAft>
          <a:spcPts val="1200"/>
        </a:spcAft>
        <a:buClr>
          <a:schemeClr val="tx2"/>
        </a:buClr>
        <a:buFont typeface="Arial" panose="020B0604020202020204" pitchFamily="34" charset="0"/>
        <a:buChar char="•"/>
        <a:tabLst/>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490663" indent="-342900" algn="l" defTabSz="914400" rtl="0" eaLnBrk="1" latinLnBrk="0" hangingPunct="1">
        <a:lnSpc>
          <a:spcPct val="100000"/>
        </a:lnSpc>
        <a:spcBef>
          <a:spcPts val="0"/>
        </a:spcBef>
        <a:spcAft>
          <a:spcPts val="1200"/>
        </a:spcAft>
        <a:buClr>
          <a:schemeClr val="tx2"/>
        </a:buClr>
        <a:buFont typeface="Arial" panose="020B0604020202020204" pitchFamily="34" charset="0"/>
        <a:buChar char="•"/>
        <a:tabLst/>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hyperlink" Target="https://coloradosprings.budget.socrata.com/#!/year/default" TargetMode="Externa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CCACED1-5157-A0CB-C6BE-1551E96E2DA7}"/>
              </a:ext>
            </a:extLst>
          </p:cNvPr>
          <p:cNvSpPr>
            <a:spLocks noGrp="1"/>
          </p:cNvSpPr>
          <p:nvPr>
            <p:ph type="ftr" sz="quarter" idx="3"/>
          </p:nvPr>
        </p:nvSpPr>
        <p:spPr/>
        <p:txBody>
          <a:bodyPr/>
          <a:lstStyle/>
          <a:p>
            <a:r>
              <a:rPr lang="en-US" b="1">
                <a:solidFill>
                  <a:schemeClr val="accent3"/>
                </a:solidFill>
              </a:rPr>
              <a:t>Common Sense Institute :: </a:t>
            </a:r>
            <a:r>
              <a:rPr lang="en-US">
                <a:solidFill>
                  <a:schemeClr val="accent1"/>
                </a:solidFill>
              </a:rPr>
              <a:t>CommonSenseInstituteCO.org</a:t>
            </a:r>
          </a:p>
        </p:txBody>
      </p:sp>
      <p:sp>
        <p:nvSpPr>
          <p:cNvPr id="6" name="Slide Number Placeholder 5">
            <a:extLst>
              <a:ext uri="{FF2B5EF4-FFF2-40B4-BE49-F238E27FC236}">
                <a16:creationId xmlns:a16="http://schemas.microsoft.com/office/drawing/2014/main" id="{8684ED7F-ED0A-90E7-29D1-95B20CF9F715}"/>
              </a:ext>
            </a:extLst>
          </p:cNvPr>
          <p:cNvSpPr>
            <a:spLocks noGrp="1"/>
          </p:cNvSpPr>
          <p:nvPr>
            <p:ph type="sldNum" sz="quarter" idx="4"/>
          </p:nvPr>
        </p:nvSpPr>
        <p:spPr/>
        <p:txBody>
          <a:bodyPr/>
          <a:lstStyle/>
          <a:p>
            <a:fld id="{E3BC78C7-DA6B-49D8-999D-7B3EF7DC6F94}" type="slidenum">
              <a:rPr lang="en-US" smtClean="0"/>
              <a:pPr/>
              <a:t>1</a:t>
            </a:fld>
            <a:endParaRPr lang="en-US"/>
          </a:p>
        </p:txBody>
      </p:sp>
      <p:pic>
        <p:nvPicPr>
          <p:cNvPr id="8" name="Picture 7" descr="A city with trees and buildings&#10;&#10;Description automatically generated">
            <a:extLst>
              <a:ext uri="{FF2B5EF4-FFF2-40B4-BE49-F238E27FC236}">
                <a16:creationId xmlns:a16="http://schemas.microsoft.com/office/drawing/2014/main" id="{896C402C-D151-F1D7-8C41-B9FA4C200D47}"/>
              </a:ext>
            </a:extLst>
          </p:cNvPr>
          <p:cNvPicPr>
            <a:picLocks noChangeAspect="1"/>
          </p:cNvPicPr>
          <p:nvPr/>
        </p:nvPicPr>
        <p:blipFill rotWithShape="1">
          <a:blip r:embed="rId2">
            <a:extLst>
              <a:ext uri="{28A0092B-C50C-407E-A947-70E740481C1C}">
                <a14:useLocalDpi xmlns:a14="http://schemas.microsoft.com/office/drawing/2010/main" val="0"/>
              </a:ext>
            </a:extLst>
          </a:blip>
          <a:srcRect r="19544"/>
          <a:stretch/>
        </p:blipFill>
        <p:spPr>
          <a:xfrm>
            <a:off x="3897707" y="-1"/>
            <a:ext cx="8294293" cy="6880333"/>
          </a:xfrm>
          <a:prstGeom prst="rect">
            <a:avLst/>
          </a:prstGeom>
        </p:spPr>
      </p:pic>
      <p:sp>
        <p:nvSpPr>
          <p:cNvPr id="9" name="Rectangle 8">
            <a:extLst>
              <a:ext uri="{FF2B5EF4-FFF2-40B4-BE49-F238E27FC236}">
                <a16:creationId xmlns:a16="http://schemas.microsoft.com/office/drawing/2014/main" id="{ED82B494-47E6-69B0-7442-9D66FBF70AF6}"/>
              </a:ext>
            </a:extLst>
          </p:cNvPr>
          <p:cNvSpPr/>
          <p:nvPr/>
        </p:nvSpPr>
        <p:spPr>
          <a:xfrm>
            <a:off x="0" y="0"/>
            <a:ext cx="12192000" cy="6858000"/>
          </a:xfrm>
          <a:prstGeom prst="rect">
            <a:avLst/>
          </a:prstGeom>
          <a:gradFill>
            <a:gsLst>
              <a:gs pos="61000">
                <a:srgbClr val="003266">
                  <a:alpha val="63000"/>
                </a:srgbClr>
              </a:gs>
              <a:gs pos="38000">
                <a:schemeClr val="tx2">
                  <a:lumMod val="75000"/>
                </a:schemeClr>
              </a:gs>
              <a:gs pos="89000">
                <a:schemeClr val="tx2">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id="{8DB470A0-EF9D-F770-F330-2FCBA90E396F}"/>
              </a:ext>
            </a:extLst>
          </p:cNvPr>
          <p:cNvSpPr/>
          <p:nvPr/>
        </p:nvSpPr>
        <p:spPr>
          <a:xfrm flipV="1">
            <a:off x="557212" y="5004095"/>
            <a:ext cx="4875549" cy="1145583"/>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FA2C6CC-7A9B-3EEE-D3BA-EC225C0058D1}"/>
              </a:ext>
            </a:extLst>
          </p:cNvPr>
          <p:cNvSpPr/>
          <p:nvPr/>
        </p:nvSpPr>
        <p:spPr>
          <a:xfrm>
            <a:off x="557939" y="0"/>
            <a:ext cx="4866468" cy="50059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31">
            <a:extLst>
              <a:ext uri="{FF2B5EF4-FFF2-40B4-BE49-F238E27FC236}">
                <a16:creationId xmlns:a16="http://schemas.microsoft.com/office/drawing/2014/main" id="{E511642D-B835-5780-B2A8-1FEB7439B11B}"/>
              </a:ext>
            </a:extLst>
          </p:cNvPr>
          <p:cNvSpPr txBox="1">
            <a:spLocks/>
          </p:cNvSpPr>
          <p:nvPr/>
        </p:nvSpPr>
        <p:spPr>
          <a:xfrm>
            <a:off x="886613" y="2144405"/>
            <a:ext cx="5334000" cy="310821"/>
          </a:xfrm>
          <a:prstGeom prst="rect">
            <a:avLst/>
          </a:prstGeom>
        </p:spPr>
        <p:txBody>
          <a:bodyPr lIns="91440" tIns="45720" rIns="91440" bIns="45720" anchor="t">
            <a:normAutofit fontScale="85000" lnSpcReduction="20000"/>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63550" indent="-231775" algn="l" defTabSz="914400" rtl="0" eaLnBrk="1" latinLnBrk="0" hangingPunct="1">
              <a:lnSpc>
                <a:spcPct val="100000"/>
              </a:lnSpc>
              <a:spcBef>
                <a:spcPts val="0"/>
              </a:spcBef>
              <a:spcAft>
                <a:spcPts val="1200"/>
              </a:spcAft>
              <a:buClr>
                <a:schemeClr val="tx2"/>
              </a:buClr>
              <a:buFont typeface="Arial" panose="020B0604020202020204" pitchFamily="34" charset="0"/>
              <a:buChar char="•"/>
              <a:tabLst/>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04863" indent="-341313" algn="l" defTabSz="914400" rtl="0" eaLnBrk="1" latinLnBrk="0" hangingPunct="1">
              <a:lnSpc>
                <a:spcPct val="100000"/>
              </a:lnSpc>
              <a:spcBef>
                <a:spcPts val="0"/>
              </a:spcBef>
              <a:spcAft>
                <a:spcPts val="1200"/>
              </a:spcAft>
              <a:buClr>
                <a:schemeClr val="tx2"/>
              </a:buClr>
              <a:buFont typeface="Arial" panose="020B0604020202020204"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147763" indent="-342900" algn="l" defTabSz="914400" rtl="0" eaLnBrk="1" latinLnBrk="0" hangingPunct="1">
              <a:lnSpc>
                <a:spcPct val="100000"/>
              </a:lnSpc>
              <a:spcBef>
                <a:spcPts val="0"/>
              </a:spcBef>
              <a:spcAft>
                <a:spcPts val="1200"/>
              </a:spcAft>
              <a:buClr>
                <a:schemeClr val="tx2"/>
              </a:buClr>
              <a:buFont typeface="Arial" panose="020B0604020202020204" pitchFamily="34" charset="0"/>
              <a:buChar char="•"/>
              <a:tabLst/>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490663" indent="-342900" algn="l" defTabSz="914400" rtl="0" eaLnBrk="1" latinLnBrk="0" hangingPunct="1">
              <a:lnSpc>
                <a:spcPct val="100000"/>
              </a:lnSpc>
              <a:spcBef>
                <a:spcPts val="0"/>
              </a:spcBef>
              <a:spcAft>
                <a:spcPts val="1200"/>
              </a:spcAft>
              <a:buClr>
                <a:schemeClr val="tx2"/>
              </a:buClr>
              <a:buFont typeface="Arial" panose="020B0604020202020204" pitchFamily="34" charset="0"/>
              <a:buChar char="•"/>
              <a:tabLst/>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accent2"/>
                </a:solidFill>
                <a:latin typeface="Verdana"/>
                <a:ea typeface="Verdana"/>
              </a:rPr>
              <a:t>September 2023</a:t>
            </a:r>
            <a:endParaRPr lang="en-US" b="1" dirty="0">
              <a:solidFill>
                <a:schemeClr val="accent2"/>
              </a:solidFill>
            </a:endParaRPr>
          </a:p>
        </p:txBody>
      </p:sp>
      <p:sp>
        <p:nvSpPr>
          <p:cNvPr id="10" name="Title 1">
            <a:extLst>
              <a:ext uri="{FF2B5EF4-FFF2-40B4-BE49-F238E27FC236}">
                <a16:creationId xmlns:a16="http://schemas.microsoft.com/office/drawing/2014/main" id="{FDE85550-1C31-FB20-18AE-557C3CF0CADD}"/>
              </a:ext>
            </a:extLst>
          </p:cNvPr>
          <p:cNvSpPr txBox="1">
            <a:spLocks/>
          </p:cNvSpPr>
          <p:nvPr/>
        </p:nvSpPr>
        <p:spPr>
          <a:xfrm>
            <a:off x="866293" y="2465926"/>
            <a:ext cx="4520955" cy="1929805"/>
          </a:xfrm>
          <a:prstGeom prst="rect">
            <a:avLst/>
          </a:prstGeom>
        </p:spPr>
        <p:txBody>
          <a:bodyPr/>
          <a:lstStyle>
            <a:lvl1pPr algn="l" defTabSz="914400" rtl="0" eaLnBrk="1" latinLnBrk="0" hangingPunct="1">
              <a:lnSpc>
                <a:spcPct val="90000"/>
              </a:lnSpc>
              <a:spcBef>
                <a:spcPct val="0"/>
              </a:spcBef>
              <a:buNone/>
              <a:defRPr sz="32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US" sz="4000" dirty="0">
                <a:solidFill>
                  <a:schemeClr val="accent3"/>
                </a:solidFill>
              </a:rPr>
              <a:t>Citizen’s Guide </a:t>
            </a:r>
            <a:br>
              <a:rPr lang="en-US" sz="4000" dirty="0">
                <a:solidFill>
                  <a:schemeClr val="accent3"/>
                </a:solidFill>
              </a:rPr>
            </a:br>
            <a:r>
              <a:rPr lang="en-US" sz="4000" dirty="0">
                <a:solidFill>
                  <a:schemeClr val="accent3"/>
                </a:solidFill>
              </a:rPr>
              <a:t>to the Colorado </a:t>
            </a:r>
            <a:br>
              <a:rPr lang="en-US" sz="4000" dirty="0">
                <a:solidFill>
                  <a:schemeClr val="accent3"/>
                </a:solidFill>
              </a:rPr>
            </a:br>
            <a:r>
              <a:rPr lang="en-US" sz="4000" dirty="0">
                <a:solidFill>
                  <a:schemeClr val="accent3"/>
                </a:solidFill>
              </a:rPr>
              <a:t>Springs Budget </a:t>
            </a:r>
          </a:p>
        </p:txBody>
      </p:sp>
      <p:pic>
        <p:nvPicPr>
          <p:cNvPr id="16" name="Picture 15" descr="A close up of a sign&#10;&#10;Description automatically generated">
            <a:extLst>
              <a:ext uri="{FF2B5EF4-FFF2-40B4-BE49-F238E27FC236}">
                <a16:creationId xmlns:a16="http://schemas.microsoft.com/office/drawing/2014/main" id="{592F3F61-CA8A-BDD7-1CDA-22E7DC1668FC}"/>
              </a:ext>
            </a:extLst>
          </p:cNvPr>
          <p:cNvPicPr>
            <a:picLocks noChangeAspect="1"/>
          </p:cNvPicPr>
          <p:nvPr/>
        </p:nvPicPr>
        <p:blipFill>
          <a:blip r:embed="rId3"/>
          <a:stretch>
            <a:fillRect/>
          </a:stretch>
        </p:blipFill>
        <p:spPr>
          <a:xfrm>
            <a:off x="965353" y="478630"/>
            <a:ext cx="1545535" cy="985408"/>
          </a:xfrm>
          <a:prstGeom prst="rect">
            <a:avLst/>
          </a:prstGeom>
        </p:spPr>
      </p:pic>
      <p:pic>
        <p:nvPicPr>
          <p:cNvPr id="2" name="Picture 1">
            <a:extLst>
              <a:ext uri="{FF2B5EF4-FFF2-40B4-BE49-F238E27FC236}">
                <a16:creationId xmlns:a16="http://schemas.microsoft.com/office/drawing/2014/main" id="{07B8C641-CE93-7931-6819-9B14EAFF059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rot="175160">
            <a:off x="8912811" y="323626"/>
            <a:ext cx="2942057" cy="2970761"/>
          </a:xfrm>
          <a:prstGeom prst="rect">
            <a:avLst/>
          </a:prstGeom>
          <a:effectLst>
            <a:outerShdw blurRad="160598" dist="90645" dir="2700000" algn="tl" rotWithShape="0">
              <a:schemeClr val="tx2">
                <a:lumMod val="50000"/>
                <a:alpha val="40000"/>
              </a:schemeClr>
            </a:outerShdw>
          </a:effectLst>
        </p:spPr>
      </p:pic>
    </p:spTree>
    <p:extLst>
      <p:ext uri="{BB962C8B-B14F-4D97-AF65-F5344CB8AC3E}">
        <p14:creationId xmlns:p14="http://schemas.microsoft.com/office/powerpoint/2010/main" val="122256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3FD053-22F2-2FE6-2A87-3C5A157B872F}"/>
              </a:ext>
            </a:extLst>
          </p:cNvPr>
          <p:cNvSpPr>
            <a:spLocks noGrp="1"/>
          </p:cNvSpPr>
          <p:nvPr>
            <p:ph type="title"/>
          </p:nvPr>
        </p:nvSpPr>
        <p:spPr>
          <a:xfrm>
            <a:off x="1171572" y="745331"/>
            <a:ext cx="4943270" cy="4855369"/>
          </a:xfrm>
        </p:spPr>
        <p:txBody>
          <a:bodyPr anchor="t" anchorCtr="0">
            <a:noAutofit/>
          </a:bodyPr>
          <a:lstStyle/>
          <a:p>
            <a:pPr>
              <a:lnSpc>
                <a:spcPct val="200000"/>
              </a:lnSpc>
              <a:spcAft>
                <a:spcPts val="2400"/>
              </a:spcAft>
            </a:pPr>
            <a:r>
              <a:rPr lang="en-US" sz="2000" dirty="0">
                <a:solidFill>
                  <a:schemeClr val="accent1"/>
                </a:solidFill>
              </a:rPr>
              <a:t>Current Budget</a:t>
            </a:r>
            <a:br>
              <a:rPr lang="en-US" sz="2000" dirty="0"/>
            </a:br>
            <a:r>
              <a:rPr lang="en-US" sz="2000" dirty="0">
                <a:solidFill>
                  <a:schemeClr val="accent1"/>
                </a:solidFill>
              </a:rPr>
              <a:t>City Revenue</a:t>
            </a:r>
            <a:br>
              <a:rPr lang="en-US" sz="2000" dirty="0">
                <a:solidFill>
                  <a:schemeClr val="accent1"/>
                </a:solidFill>
              </a:rPr>
            </a:br>
            <a:r>
              <a:rPr lang="en-US" sz="2000" dirty="0">
                <a:solidFill>
                  <a:schemeClr val="accent1"/>
                </a:solidFill>
              </a:rPr>
              <a:t>Budget Then and Now</a:t>
            </a:r>
            <a:br>
              <a:rPr lang="en-US" sz="2000" dirty="0">
                <a:solidFill>
                  <a:schemeClr val="accent1"/>
                </a:solidFill>
              </a:rPr>
            </a:br>
            <a:r>
              <a:rPr lang="en-US" sz="2000" dirty="0">
                <a:solidFill>
                  <a:schemeClr val="accent1"/>
                </a:solidFill>
              </a:rPr>
              <a:t>Shifting Funding Sources</a:t>
            </a:r>
            <a:br>
              <a:rPr lang="en-US" sz="2000" dirty="0">
                <a:solidFill>
                  <a:schemeClr val="accent1"/>
                </a:solidFill>
              </a:rPr>
            </a:br>
            <a:r>
              <a:rPr lang="en-US" sz="2000" dirty="0">
                <a:solidFill>
                  <a:schemeClr val="accent1"/>
                </a:solidFill>
              </a:rPr>
              <a:t>Department Funding and FTE</a:t>
            </a:r>
            <a:br>
              <a:rPr lang="en-US" sz="2000" dirty="0">
                <a:solidFill>
                  <a:schemeClr val="accent1"/>
                </a:solidFill>
              </a:rPr>
            </a:br>
            <a:r>
              <a:rPr lang="en-US" sz="2000" dirty="0">
                <a:solidFill>
                  <a:schemeClr val="accent1"/>
                </a:solidFill>
              </a:rPr>
              <a:t>Public Works</a:t>
            </a:r>
            <a:br>
              <a:rPr lang="en-US" sz="2000" dirty="0">
                <a:solidFill>
                  <a:schemeClr val="accent1"/>
                </a:solidFill>
              </a:rPr>
            </a:br>
            <a:r>
              <a:rPr lang="en-US" sz="2000" dirty="0"/>
              <a:t>Public Safety</a:t>
            </a:r>
            <a:br>
              <a:rPr lang="en-US" sz="2000" dirty="0">
                <a:solidFill>
                  <a:schemeClr val="accent1"/>
                </a:solidFill>
              </a:rPr>
            </a:br>
            <a:r>
              <a:rPr lang="en-US" sz="2000" dirty="0">
                <a:solidFill>
                  <a:schemeClr val="accent1"/>
                </a:solidFill>
              </a:rPr>
              <a:t>Limitations of the Budget</a:t>
            </a:r>
          </a:p>
        </p:txBody>
      </p:sp>
      <p:sp>
        <p:nvSpPr>
          <p:cNvPr id="4" name="Footer Placeholder 3">
            <a:extLst>
              <a:ext uri="{FF2B5EF4-FFF2-40B4-BE49-F238E27FC236}">
                <a16:creationId xmlns:a16="http://schemas.microsoft.com/office/drawing/2014/main" id="{4CAE5094-D46D-3F3C-1B72-3A504F0DE473}"/>
              </a:ext>
            </a:extLst>
          </p:cNvPr>
          <p:cNvSpPr>
            <a:spLocks noGrp="1"/>
          </p:cNvSpPr>
          <p:nvPr>
            <p:ph type="ftr" sz="quarter" idx="3"/>
          </p:nvPr>
        </p:nvSpPr>
        <p:spPr/>
        <p:txBody>
          <a:bodyPr/>
          <a:lstStyle/>
          <a:p>
            <a:r>
              <a:rPr lang="en-US"/>
              <a:t>Common Sense Institute :: CommonSenseInstituteCO.org</a:t>
            </a:r>
          </a:p>
        </p:txBody>
      </p:sp>
      <p:sp>
        <p:nvSpPr>
          <p:cNvPr id="5" name="Slide Number Placeholder 4">
            <a:extLst>
              <a:ext uri="{FF2B5EF4-FFF2-40B4-BE49-F238E27FC236}">
                <a16:creationId xmlns:a16="http://schemas.microsoft.com/office/drawing/2014/main" id="{675C1D96-9008-543E-B273-EC3613820E8A}"/>
              </a:ext>
            </a:extLst>
          </p:cNvPr>
          <p:cNvSpPr>
            <a:spLocks noGrp="1"/>
          </p:cNvSpPr>
          <p:nvPr>
            <p:ph type="sldNum" sz="quarter" idx="4"/>
          </p:nvPr>
        </p:nvSpPr>
        <p:spPr/>
        <p:txBody>
          <a:bodyPr/>
          <a:lstStyle/>
          <a:p>
            <a:fld id="{E3BC78C7-DA6B-49D8-999D-7B3EF7DC6F94}" type="slidenum">
              <a:rPr lang="en-US" smtClean="0"/>
              <a:pPr/>
              <a:t>10</a:t>
            </a:fld>
            <a:endParaRPr lang="en-US"/>
          </a:p>
        </p:txBody>
      </p:sp>
      <p:cxnSp>
        <p:nvCxnSpPr>
          <p:cNvPr id="3" name="Straight Connector 2">
            <a:extLst>
              <a:ext uri="{FF2B5EF4-FFF2-40B4-BE49-F238E27FC236}">
                <a16:creationId xmlns:a16="http://schemas.microsoft.com/office/drawing/2014/main" id="{4E5A77D5-79C3-F631-333E-0F0039A61AA3}"/>
              </a:ext>
            </a:extLst>
          </p:cNvPr>
          <p:cNvCxnSpPr>
            <a:cxnSpLocks/>
          </p:cNvCxnSpPr>
          <p:nvPr/>
        </p:nvCxnSpPr>
        <p:spPr>
          <a:xfrm>
            <a:off x="682986" y="5054695"/>
            <a:ext cx="2250714"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5">
            <a:extLst>
              <a:ext uri="{FF2B5EF4-FFF2-40B4-BE49-F238E27FC236}">
                <a16:creationId xmlns:a16="http://schemas.microsoft.com/office/drawing/2014/main" id="{2C74F3B2-6CD5-318B-23B7-E29BAF3505C1}"/>
              </a:ext>
            </a:extLst>
          </p:cNvPr>
          <p:cNvSpPr txBox="1">
            <a:spLocks/>
          </p:cNvSpPr>
          <p:nvPr/>
        </p:nvSpPr>
        <p:spPr>
          <a:xfrm>
            <a:off x="609600" y="745331"/>
            <a:ext cx="735106" cy="485536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lnSpc>
                <a:spcPct val="200000"/>
              </a:lnSpc>
              <a:spcAft>
                <a:spcPts val="2400"/>
              </a:spcAft>
            </a:pPr>
            <a:r>
              <a:rPr lang="en-US" sz="2000">
                <a:solidFill>
                  <a:schemeClr val="accent1"/>
                </a:solidFill>
              </a:rPr>
              <a:t>1.</a:t>
            </a:r>
            <a:br>
              <a:rPr lang="en-US" sz="2000">
                <a:solidFill>
                  <a:schemeClr val="accent1"/>
                </a:solidFill>
              </a:rPr>
            </a:br>
            <a:r>
              <a:rPr lang="en-US" sz="2000">
                <a:solidFill>
                  <a:schemeClr val="accent1"/>
                </a:solidFill>
              </a:rPr>
              <a:t>2.</a:t>
            </a:r>
            <a:br>
              <a:rPr lang="en-US" sz="2000">
                <a:solidFill>
                  <a:schemeClr val="accent1"/>
                </a:solidFill>
              </a:rPr>
            </a:br>
            <a:r>
              <a:rPr lang="en-US" sz="2000">
                <a:solidFill>
                  <a:schemeClr val="accent1"/>
                </a:solidFill>
              </a:rPr>
              <a:t>3.</a:t>
            </a:r>
            <a:br>
              <a:rPr lang="en-US" sz="2000">
                <a:solidFill>
                  <a:schemeClr val="accent1"/>
                </a:solidFill>
              </a:rPr>
            </a:br>
            <a:r>
              <a:rPr lang="en-US" sz="2000">
                <a:solidFill>
                  <a:schemeClr val="accent1"/>
                </a:solidFill>
              </a:rPr>
              <a:t>4.</a:t>
            </a:r>
            <a:br>
              <a:rPr lang="en-US" sz="2000">
                <a:solidFill>
                  <a:schemeClr val="accent1"/>
                </a:solidFill>
              </a:rPr>
            </a:br>
            <a:r>
              <a:rPr lang="en-US" sz="2000">
                <a:solidFill>
                  <a:schemeClr val="accent1"/>
                </a:solidFill>
              </a:rPr>
              <a:t>5.</a:t>
            </a:r>
            <a:br>
              <a:rPr lang="en-US" sz="2000">
                <a:solidFill>
                  <a:schemeClr val="accent1"/>
                </a:solidFill>
              </a:rPr>
            </a:br>
            <a:r>
              <a:rPr lang="en-US" sz="2000">
                <a:solidFill>
                  <a:schemeClr val="accent1"/>
                </a:solidFill>
              </a:rPr>
              <a:t>6.</a:t>
            </a:r>
            <a:br>
              <a:rPr lang="en-US" sz="2000">
                <a:solidFill>
                  <a:schemeClr val="accent1"/>
                </a:solidFill>
              </a:rPr>
            </a:br>
            <a:r>
              <a:rPr lang="en-US" sz="2000"/>
              <a:t>7.</a:t>
            </a:r>
            <a:br>
              <a:rPr lang="en-US" sz="2000">
                <a:solidFill>
                  <a:schemeClr val="accent1"/>
                </a:solidFill>
              </a:rPr>
            </a:br>
            <a:r>
              <a:rPr lang="en-US" sz="2000">
                <a:solidFill>
                  <a:schemeClr val="accent1"/>
                </a:solidFill>
              </a:rPr>
              <a:t>8.</a:t>
            </a:r>
            <a:endParaRPr lang="en-US" sz="2000"/>
          </a:p>
        </p:txBody>
      </p:sp>
      <p:sp>
        <p:nvSpPr>
          <p:cNvPr id="7" name="TextBox 6">
            <a:extLst>
              <a:ext uri="{FF2B5EF4-FFF2-40B4-BE49-F238E27FC236}">
                <a16:creationId xmlns:a16="http://schemas.microsoft.com/office/drawing/2014/main" id="{A50AD212-6E5E-C5C8-E138-3C7A87D124A2}"/>
              </a:ext>
            </a:extLst>
          </p:cNvPr>
          <p:cNvSpPr txBox="1"/>
          <p:nvPr/>
        </p:nvSpPr>
        <p:spPr>
          <a:xfrm>
            <a:off x="5391150" y="1039241"/>
            <a:ext cx="5486400" cy="4185056"/>
          </a:xfrm>
          <a:prstGeom prst="rect">
            <a:avLst/>
          </a:prstGeom>
          <a:noFill/>
        </p:spPr>
        <p:txBody>
          <a:bodyPr wrap="square" rtlCol="0">
            <a:spAutoFit/>
          </a:bodyPr>
          <a:lstStyle/>
          <a:p>
            <a:pPr>
              <a:lnSpc>
                <a:spcPts val="3600"/>
              </a:lnSpc>
            </a:pPr>
            <a:r>
              <a:rPr lang="en-US" sz="2000" dirty="0">
                <a:solidFill>
                  <a:schemeClr val="bg1"/>
                </a:solidFill>
                <a:latin typeface="Verdana"/>
                <a:ea typeface="+mn-lt"/>
                <a:cs typeface="+mn-lt"/>
              </a:rPr>
              <a:t>Together, the Police and Fire Departments' budgets account for 49% of the 2023 General Fund. Though their combined total budget has grown by $124.4 million since 2013, it has</a:t>
            </a:r>
            <a:r>
              <a:rPr lang="en-US" sz="2000" b="1" dirty="0">
                <a:solidFill>
                  <a:schemeClr val="bg1"/>
                </a:solidFill>
                <a:latin typeface="Verdana"/>
                <a:ea typeface="+mn-lt"/>
                <a:cs typeface="+mn-lt"/>
              </a:rPr>
              <a:t> </a:t>
            </a:r>
            <a:r>
              <a:rPr lang="en-US" sz="2000" b="1" dirty="0">
                <a:solidFill>
                  <a:schemeClr val="accent5"/>
                </a:solidFill>
                <a:latin typeface="Verdana"/>
                <a:ea typeface="+mn-lt"/>
                <a:cs typeface="+mn-lt"/>
              </a:rPr>
              <a:t>declined as a share of total city spending from 37% to 30%</a:t>
            </a:r>
            <a:r>
              <a:rPr lang="en-US" sz="2000" dirty="0">
                <a:solidFill>
                  <a:schemeClr val="accent5"/>
                </a:solidFill>
                <a:latin typeface="Verdana"/>
                <a:ea typeface="+mn-lt"/>
                <a:cs typeface="+mn-lt"/>
              </a:rPr>
              <a:t>. </a:t>
            </a:r>
            <a:r>
              <a:rPr lang="en-US" sz="2000" dirty="0">
                <a:solidFill>
                  <a:schemeClr val="bg1"/>
                </a:solidFill>
                <a:latin typeface="Verdana"/>
                <a:ea typeface="+mn-lt"/>
                <a:cs typeface="+mn-lt"/>
              </a:rPr>
              <a:t>Total public safety spending was 55% of the General Fund in FY23. </a:t>
            </a:r>
            <a:endParaRPr lang="en-US" sz="2000" b="1" dirty="0">
              <a:solidFill>
                <a:schemeClr val="bg1"/>
              </a:solidFill>
              <a:latin typeface="Verdana"/>
              <a:ea typeface="+mn-lt"/>
              <a:cs typeface="+mn-lt"/>
            </a:endParaRPr>
          </a:p>
        </p:txBody>
      </p:sp>
      <p:sp>
        <p:nvSpPr>
          <p:cNvPr id="8" name="Title 7">
            <a:extLst>
              <a:ext uri="{FF2B5EF4-FFF2-40B4-BE49-F238E27FC236}">
                <a16:creationId xmlns:a16="http://schemas.microsoft.com/office/drawing/2014/main" id="{5D19DAAA-ECB6-EBAF-CADB-EC36CC514D62}"/>
              </a:ext>
            </a:extLst>
          </p:cNvPr>
          <p:cNvSpPr txBox="1">
            <a:spLocks/>
          </p:cNvSpPr>
          <p:nvPr/>
        </p:nvSpPr>
        <p:spPr>
          <a:xfrm>
            <a:off x="782200" y="44068"/>
            <a:ext cx="10708090" cy="62410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z="1400">
                <a:latin typeface="Verdana"/>
                <a:ea typeface="Verdana"/>
              </a:rPr>
              <a:t>8 THINGS TO KNOW ABOUT THE COLORADO SPRINGS BUDGET</a:t>
            </a:r>
            <a:endParaRPr lang="en-US" sz="1000"/>
          </a:p>
        </p:txBody>
      </p:sp>
      <p:sp>
        <p:nvSpPr>
          <p:cNvPr id="10" name="Manual Input 9">
            <a:extLst>
              <a:ext uri="{FF2B5EF4-FFF2-40B4-BE49-F238E27FC236}">
                <a16:creationId xmlns:a16="http://schemas.microsoft.com/office/drawing/2014/main" id="{8A1633B8-6F66-2A1D-F455-285CCD74C77F}"/>
              </a:ext>
            </a:extLst>
          </p:cNvPr>
          <p:cNvSpPr/>
          <p:nvPr/>
        </p:nvSpPr>
        <p:spPr>
          <a:xfrm rot="5400000" flipH="1">
            <a:off x="181778" y="159744"/>
            <a:ext cx="341523" cy="705080"/>
          </a:xfrm>
          <a:prstGeom prst="flowChartManualInpu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4DB2FC7E-20B9-31D6-6A20-36B5D129E84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75160">
            <a:off x="11026938" y="183568"/>
            <a:ext cx="967917" cy="977361"/>
          </a:xfrm>
          <a:prstGeom prst="rect">
            <a:avLst/>
          </a:prstGeom>
          <a:effectLst>
            <a:outerShdw blurRad="160598" dist="90645" dir="2700000" algn="tl" rotWithShape="0">
              <a:schemeClr val="tx2">
                <a:lumMod val="50000"/>
                <a:alpha val="40000"/>
              </a:schemeClr>
            </a:outerShdw>
          </a:effectLst>
        </p:spPr>
      </p:pic>
    </p:spTree>
    <p:extLst>
      <p:ext uri="{BB962C8B-B14F-4D97-AF65-F5344CB8AC3E}">
        <p14:creationId xmlns:p14="http://schemas.microsoft.com/office/powerpoint/2010/main" val="4087951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3FD053-22F2-2FE6-2A87-3C5A157B872F}"/>
              </a:ext>
            </a:extLst>
          </p:cNvPr>
          <p:cNvSpPr>
            <a:spLocks noGrp="1"/>
          </p:cNvSpPr>
          <p:nvPr>
            <p:ph type="title"/>
          </p:nvPr>
        </p:nvSpPr>
        <p:spPr>
          <a:xfrm>
            <a:off x="1171572" y="745331"/>
            <a:ext cx="4943270" cy="4855369"/>
          </a:xfrm>
        </p:spPr>
        <p:txBody>
          <a:bodyPr anchor="t" anchorCtr="0">
            <a:noAutofit/>
          </a:bodyPr>
          <a:lstStyle/>
          <a:p>
            <a:pPr>
              <a:lnSpc>
                <a:spcPct val="200000"/>
              </a:lnSpc>
              <a:spcAft>
                <a:spcPts val="2400"/>
              </a:spcAft>
            </a:pPr>
            <a:r>
              <a:rPr lang="en-US" sz="2000" dirty="0">
                <a:solidFill>
                  <a:schemeClr val="accent1"/>
                </a:solidFill>
              </a:rPr>
              <a:t>Current Budget</a:t>
            </a:r>
            <a:br>
              <a:rPr lang="en-US" sz="2000" dirty="0"/>
            </a:br>
            <a:r>
              <a:rPr lang="en-US" sz="2000" dirty="0">
                <a:solidFill>
                  <a:schemeClr val="accent1"/>
                </a:solidFill>
              </a:rPr>
              <a:t>City Revenue</a:t>
            </a:r>
            <a:br>
              <a:rPr lang="en-US" sz="2000" dirty="0">
                <a:solidFill>
                  <a:schemeClr val="accent1"/>
                </a:solidFill>
              </a:rPr>
            </a:br>
            <a:r>
              <a:rPr lang="en-US" sz="2000" dirty="0">
                <a:solidFill>
                  <a:schemeClr val="accent1"/>
                </a:solidFill>
              </a:rPr>
              <a:t>Budget Then and Now</a:t>
            </a:r>
            <a:br>
              <a:rPr lang="en-US" sz="2000" dirty="0">
                <a:solidFill>
                  <a:schemeClr val="accent1"/>
                </a:solidFill>
              </a:rPr>
            </a:br>
            <a:r>
              <a:rPr lang="en-US" sz="2000" dirty="0">
                <a:solidFill>
                  <a:schemeClr val="accent1"/>
                </a:solidFill>
              </a:rPr>
              <a:t>Shifting Funding Sources</a:t>
            </a:r>
            <a:br>
              <a:rPr lang="en-US" sz="2000" dirty="0">
                <a:solidFill>
                  <a:schemeClr val="accent1"/>
                </a:solidFill>
              </a:rPr>
            </a:br>
            <a:r>
              <a:rPr lang="en-US" sz="2000" dirty="0">
                <a:solidFill>
                  <a:schemeClr val="accent1"/>
                </a:solidFill>
              </a:rPr>
              <a:t>Department Funding and FTE</a:t>
            </a:r>
            <a:br>
              <a:rPr lang="en-US" sz="2000" dirty="0">
                <a:solidFill>
                  <a:schemeClr val="accent1"/>
                </a:solidFill>
              </a:rPr>
            </a:br>
            <a:r>
              <a:rPr lang="en-US" sz="2000" dirty="0">
                <a:solidFill>
                  <a:schemeClr val="accent1"/>
                </a:solidFill>
              </a:rPr>
              <a:t>Public Works</a:t>
            </a:r>
            <a:br>
              <a:rPr lang="en-US" sz="2000" dirty="0">
                <a:solidFill>
                  <a:schemeClr val="accent1"/>
                </a:solidFill>
              </a:rPr>
            </a:br>
            <a:r>
              <a:rPr lang="en-US" sz="2000" dirty="0">
                <a:solidFill>
                  <a:schemeClr val="accent1"/>
                </a:solidFill>
              </a:rPr>
              <a:t>Public Safety</a:t>
            </a:r>
            <a:br>
              <a:rPr lang="en-US" sz="2000" dirty="0">
                <a:solidFill>
                  <a:schemeClr val="accent1"/>
                </a:solidFill>
              </a:rPr>
            </a:br>
            <a:r>
              <a:rPr lang="en-US" sz="2000" dirty="0"/>
              <a:t>Limitations of the Budget</a:t>
            </a:r>
          </a:p>
        </p:txBody>
      </p:sp>
      <p:sp>
        <p:nvSpPr>
          <p:cNvPr id="4" name="Footer Placeholder 3">
            <a:extLst>
              <a:ext uri="{FF2B5EF4-FFF2-40B4-BE49-F238E27FC236}">
                <a16:creationId xmlns:a16="http://schemas.microsoft.com/office/drawing/2014/main" id="{4CAE5094-D46D-3F3C-1B72-3A504F0DE473}"/>
              </a:ext>
            </a:extLst>
          </p:cNvPr>
          <p:cNvSpPr>
            <a:spLocks noGrp="1"/>
          </p:cNvSpPr>
          <p:nvPr>
            <p:ph type="ftr" sz="quarter" idx="3"/>
          </p:nvPr>
        </p:nvSpPr>
        <p:spPr/>
        <p:txBody>
          <a:bodyPr/>
          <a:lstStyle/>
          <a:p>
            <a:r>
              <a:rPr lang="en-US"/>
              <a:t>Common Sense Institute :: CommonSenseInstituteCO.org</a:t>
            </a:r>
          </a:p>
        </p:txBody>
      </p:sp>
      <p:sp>
        <p:nvSpPr>
          <p:cNvPr id="5" name="Slide Number Placeholder 4">
            <a:extLst>
              <a:ext uri="{FF2B5EF4-FFF2-40B4-BE49-F238E27FC236}">
                <a16:creationId xmlns:a16="http://schemas.microsoft.com/office/drawing/2014/main" id="{675C1D96-9008-543E-B273-EC3613820E8A}"/>
              </a:ext>
            </a:extLst>
          </p:cNvPr>
          <p:cNvSpPr>
            <a:spLocks noGrp="1"/>
          </p:cNvSpPr>
          <p:nvPr>
            <p:ph type="sldNum" sz="quarter" idx="4"/>
          </p:nvPr>
        </p:nvSpPr>
        <p:spPr/>
        <p:txBody>
          <a:bodyPr/>
          <a:lstStyle/>
          <a:p>
            <a:fld id="{E3BC78C7-DA6B-49D8-999D-7B3EF7DC6F94}" type="slidenum">
              <a:rPr lang="en-US" smtClean="0"/>
              <a:pPr/>
              <a:t>11</a:t>
            </a:fld>
            <a:endParaRPr lang="en-US"/>
          </a:p>
        </p:txBody>
      </p:sp>
      <p:cxnSp>
        <p:nvCxnSpPr>
          <p:cNvPr id="3" name="Straight Connector 2">
            <a:extLst>
              <a:ext uri="{FF2B5EF4-FFF2-40B4-BE49-F238E27FC236}">
                <a16:creationId xmlns:a16="http://schemas.microsoft.com/office/drawing/2014/main" id="{4E5A77D5-79C3-F631-333E-0F0039A61AA3}"/>
              </a:ext>
            </a:extLst>
          </p:cNvPr>
          <p:cNvCxnSpPr>
            <a:cxnSpLocks/>
          </p:cNvCxnSpPr>
          <p:nvPr/>
        </p:nvCxnSpPr>
        <p:spPr>
          <a:xfrm>
            <a:off x="682986" y="5664295"/>
            <a:ext cx="3831864"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5">
            <a:extLst>
              <a:ext uri="{FF2B5EF4-FFF2-40B4-BE49-F238E27FC236}">
                <a16:creationId xmlns:a16="http://schemas.microsoft.com/office/drawing/2014/main" id="{2C74F3B2-6CD5-318B-23B7-E29BAF3505C1}"/>
              </a:ext>
            </a:extLst>
          </p:cNvPr>
          <p:cNvSpPr txBox="1">
            <a:spLocks/>
          </p:cNvSpPr>
          <p:nvPr/>
        </p:nvSpPr>
        <p:spPr>
          <a:xfrm>
            <a:off x="609600" y="745331"/>
            <a:ext cx="735106" cy="485536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lnSpc>
                <a:spcPct val="200000"/>
              </a:lnSpc>
              <a:spcAft>
                <a:spcPts val="2400"/>
              </a:spcAft>
            </a:pPr>
            <a:r>
              <a:rPr lang="en-US" sz="2000">
                <a:solidFill>
                  <a:schemeClr val="accent1"/>
                </a:solidFill>
              </a:rPr>
              <a:t>1.</a:t>
            </a:r>
            <a:br>
              <a:rPr lang="en-US" sz="2000">
                <a:solidFill>
                  <a:schemeClr val="accent1"/>
                </a:solidFill>
              </a:rPr>
            </a:br>
            <a:r>
              <a:rPr lang="en-US" sz="2000">
                <a:solidFill>
                  <a:schemeClr val="accent1"/>
                </a:solidFill>
              </a:rPr>
              <a:t>2.</a:t>
            </a:r>
            <a:br>
              <a:rPr lang="en-US" sz="2000">
                <a:solidFill>
                  <a:schemeClr val="accent1"/>
                </a:solidFill>
              </a:rPr>
            </a:br>
            <a:r>
              <a:rPr lang="en-US" sz="2000">
                <a:solidFill>
                  <a:schemeClr val="accent1"/>
                </a:solidFill>
              </a:rPr>
              <a:t>3.</a:t>
            </a:r>
            <a:br>
              <a:rPr lang="en-US" sz="2000">
                <a:solidFill>
                  <a:schemeClr val="accent1"/>
                </a:solidFill>
              </a:rPr>
            </a:br>
            <a:r>
              <a:rPr lang="en-US" sz="2000">
                <a:solidFill>
                  <a:schemeClr val="accent1"/>
                </a:solidFill>
              </a:rPr>
              <a:t>4.</a:t>
            </a:r>
            <a:br>
              <a:rPr lang="en-US" sz="2000">
                <a:solidFill>
                  <a:schemeClr val="accent1"/>
                </a:solidFill>
              </a:rPr>
            </a:br>
            <a:r>
              <a:rPr lang="en-US" sz="2000">
                <a:solidFill>
                  <a:schemeClr val="accent1"/>
                </a:solidFill>
              </a:rPr>
              <a:t>5.</a:t>
            </a:r>
            <a:br>
              <a:rPr lang="en-US" sz="2000">
                <a:solidFill>
                  <a:schemeClr val="accent1"/>
                </a:solidFill>
              </a:rPr>
            </a:br>
            <a:r>
              <a:rPr lang="en-US" sz="2000">
                <a:solidFill>
                  <a:schemeClr val="accent1"/>
                </a:solidFill>
              </a:rPr>
              <a:t>6.</a:t>
            </a:r>
            <a:br>
              <a:rPr lang="en-US" sz="2000">
                <a:solidFill>
                  <a:schemeClr val="accent1"/>
                </a:solidFill>
              </a:rPr>
            </a:br>
            <a:r>
              <a:rPr lang="en-US" sz="2000">
                <a:solidFill>
                  <a:schemeClr val="accent1"/>
                </a:solidFill>
              </a:rPr>
              <a:t>7.</a:t>
            </a:r>
            <a:br>
              <a:rPr lang="en-US" sz="2000">
                <a:solidFill>
                  <a:schemeClr val="accent1"/>
                </a:solidFill>
              </a:rPr>
            </a:br>
            <a:r>
              <a:rPr lang="en-US" sz="2000"/>
              <a:t>8.</a:t>
            </a:r>
          </a:p>
        </p:txBody>
      </p:sp>
      <p:sp>
        <p:nvSpPr>
          <p:cNvPr id="7" name="TextBox 6">
            <a:extLst>
              <a:ext uri="{FF2B5EF4-FFF2-40B4-BE49-F238E27FC236}">
                <a16:creationId xmlns:a16="http://schemas.microsoft.com/office/drawing/2014/main" id="{A50AD212-6E5E-C5C8-E138-3C7A87D124A2}"/>
              </a:ext>
            </a:extLst>
          </p:cNvPr>
          <p:cNvSpPr txBox="1"/>
          <p:nvPr/>
        </p:nvSpPr>
        <p:spPr>
          <a:xfrm>
            <a:off x="5391150" y="1039241"/>
            <a:ext cx="5486400" cy="3261727"/>
          </a:xfrm>
          <a:prstGeom prst="rect">
            <a:avLst/>
          </a:prstGeom>
          <a:noFill/>
        </p:spPr>
        <p:txBody>
          <a:bodyPr wrap="square" rtlCol="0">
            <a:spAutoFit/>
          </a:bodyPr>
          <a:lstStyle/>
          <a:p>
            <a:pPr>
              <a:lnSpc>
                <a:spcPts val="3600"/>
              </a:lnSpc>
            </a:pPr>
            <a:r>
              <a:rPr lang="en-US" sz="2000">
                <a:solidFill>
                  <a:schemeClr val="bg1"/>
                </a:solidFill>
                <a:latin typeface="Verdana"/>
                <a:ea typeface="+mn-lt"/>
                <a:cs typeface="+mn-lt"/>
              </a:rPr>
              <a:t>Though the budget dictates the spending of all of Colorado Springs' governmental functions, its scope does not encompass all of the city's important policy issues. </a:t>
            </a:r>
            <a:r>
              <a:rPr lang="en-US" sz="2000" b="1">
                <a:solidFill>
                  <a:schemeClr val="accent5"/>
                </a:solidFill>
                <a:latin typeface="Verdana"/>
                <a:ea typeface="+mn-lt"/>
                <a:cs typeface="+mn-lt"/>
              </a:rPr>
              <a:t>The budget's influence on housing and homelessness, for example, </a:t>
            </a:r>
            <a:br>
              <a:rPr lang="en-US" sz="2000" b="1">
                <a:solidFill>
                  <a:schemeClr val="accent5"/>
                </a:solidFill>
                <a:latin typeface="Verdana"/>
                <a:ea typeface="+mn-lt"/>
                <a:cs typeface="+mn-lt"/>
              </a:rPr>
            </a:br>
            <a:r>
              <a:rPr lang="en-US" sz="2000" b="1">
                <a:solidFill>
                  <a:schemeClr val="accent5"/>
                </a:solidFill>
                <a:latin typeface="Verdana"/>
                <a:ea typeface="+mn-lt"/>
                <a:cs typeface="+mn-lt"/>
              </a:rPr>
              <a:t>is minimal.</a:t>
            </a:r>
          </a:p>
        </p:txBody>
      </p:sp>
      <p:sp>
        <p:nvSpPr>
          <p:cNvPr id="8" name="Title 7">
            <a:extLst>
              <a:ext uri="{FF2B5EF4-FFF2-40B4-BE49-F238E27FC236}">
                <a16:creationId xmlns:a16="http://schemas.microsoft.com/office/drawing/2014/main" id="{92F3DB41-E42F-B0D1-BD96-04A56EC117D3}"/>
              </a:ext>
            </a:extLst>
          </p:cNvPr>
          <p:cNvSpPr txBox="1">
            <a:spLocks/>
          </p:cNvSpPr>
          <p:nvPr/>
        </p:nvSpPr>
        <p:spPr>
          <a:xfrm>
            <a:off x="782200" y="44068"/>
            <a:ext cx="10708090" cy="62410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z="1400">
                <a:latin typeface="Verdana"/>
                <a:ea typeface="Verdana"/>
              </a:rPr>
              <a:t>8 THINGS TO KNOW ABOUT THE COLORADO SPRINGS BUDGET</a:t>
            </a:r>
            <a:endParaRPr lang="en-US" sz="1000"/>
          </a:p>
        </p:txBody>
      </p:sp>
      <p:sp>
        <p:nvSpPr>
          <p:cNvPr id="10" name="Manual Input 9">
            <a:extLst>
              <a:ext uri="{FF2B5EF4-FFF2-40B4-BE49-F238E27FC236}">
                <a16:creationId xmlns:a16="http://schemas.microsoft.com/office/drawing/2014/main" id="{8C8679C7-D519-E242-ED5B-0B0EFF9E8BCE}"/>
              </a:ext>
            </a:extLst>
          </p:cNvPr>
          <p:cNvSpPr/>
          <p:nvPr/>
        </p:nvSpPr>
        <p:spPr>
          <a:xfrm rot="5400000" flipH="1">
            <a:off x="181778" y="159744"/>
            <a:ext cx="341523" cy="705080"/>
          </a:xfrm>
          <a:prstGeom prst="flowChartManualInpu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C9610F7-29EC-4326-E432-867ABBCC5CD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75160">
            <a:off x="11026938" y="183568"/>
            <a:ext cx="967917" cy="977361"/>
          </a:xfrm>
          <a:prstGeom prst="rect">
            <a:avLst/>
          </a:prstGeom>
          <a:effectLst>
            <a:outerShdw blurRad="160598" dist="90645" dir="2700000" algn="tl" rotWithShape="0">
              <a:schemeClr val="tx2">
                <a:lumMod val="50000"/>
                <a:alpha val="40000"/>
              </a:schemeClr>
            </a:outerShdw>
          </a:effectLst>
        </p:spPr>
      </p:pic>
    </p:spTree>
    <p:extLst>
      <p:ext uri="{BB962C8B-B14F-4D97-AF65-F5344CB8AC3E}">
        <p14:creationId xmlns:p14="http://schemas.microsoft.com/office/powerpoint/2010/main" val="1189618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6D2F426-207A-CE2D-1B50-FCDD0CADA6DA}"/>
              </a:ext>
            </a:extLst>
          </p:cNvPr>
          <p:cNvSpPr>
            <a:spLocks noGrp="1"/>
          </p:cNvSpPr>
          <p:nvPr>
            <p:ph type="title"/>
          </p:nvPr>
        </p:nvSpPr>
        <p:spPr>
          <a:xfrm>
            <a:off x="802972" y="202505"/>
            <a:ext cx="10515600" cy="624105"/>
          </a:xfrm>
        </p:spPr>
        <p:txBody>
          <a:bodyPr>
            <a:normAutofit/>
          </a:bodyPr>
          <a:lstStyle/>
          <a:p>
            <a:r>
              <a:rPr lang="en-US" sz="1400" b="1">
                <a:latin typeface="Verdana"/>
                <a:ea typeface="Verdana"/>
                <a:cs typeface="Verdana" panose="020B0604030504040204" pitchFamily="34" charset="0"/>
              </a:rPr>
              <a:t>CURRENT BUDGET AND CITY REVENUE</a:t>
            </a:r>
            <a:endParaRPr lang="en-US" sz="1400">
              <a:solidFill>
                <a:schemeClr val="bg1"/>
              </a:solidFill>
            </a:endParaRPr>
          </a:p>
        </p:txBody>
      </p:sp>
      <p:sp>
        <p:nvSpPr>
          <p:cNvPr id="17" name="Footer Placeholder 16">
            <a:extLst>
              <a:ext uri="{FF2B5EF4-FFF2-40B4-BE49-F238E27FC236}">
                <a16:creationId xmlns:a16="http://schemas.microsoft.com/office/drawing/2014/main" id="{553E8896-C13A-0910-59A7-647714E03F65}"/>
              </a:ext>
            </a:extLst>
          </p:cNvPr>
          <p:cNvSpPr>
            <a:spLocks noGrp="1"/>
          </p:cNvSpPr>
          <p:nvPr>
            <p:ph type="ftr" sz="quarter" idx="3"/>
          </p:nvPr>
        </p:nvSpPr>
        <p:spPr/>
        <p:txBody>
          <a:bodyPr/>
          <a:lstStyle/>
          <a:p>
            <a:r>
              <a:rPr lang="en-US" b="1">
                <a:solidFill>
                  <a:schemeClr val="accent3"/>
                </a:solidFill>
              </a:rPr>
              <a:t>Common Sense Institute :: </a:t>
            </a:r>
            <a:r>
              <a:rPr lang="en-US">
                <a:solidFill>
                  <a:schemeClr val="accent1"/>
                </a:solidFill>
              </a:rPr>
              <a:t>CommonSenseInstituteCO.org</a:t>
            </a:r>
          </a:p>
        </p:txBody>
      </p:sp>
      <p:sp>
        <p:nvSpPr>
          <p:cNvPr id="18" name="Slide Number Placeholder 17">
            <a:extLst>
              <a:ext uri="{FF2B5EF4-FFF2-40B4-BE49-F238E27FC236}">
                <a16:creationId xmlns:a16="http://schemas.microsoft.com/office/drawing/2014/main" id="{E9F5221D-ABC0-5ABC-80AB-1D5B44022A13}"/>
              </a:ext>
            </a:extLst>
          </p:cNvPr>
          <p:cNvSpPr>
            <a:spLocks noGrp="1"/>
          </p:cNvSpPr>
          <p:nvPr>
            <p:ph type="sldNum" sz="quarter" idx="4"/>
          </p:nvPr>
        </p:nvSpPr>
        <p:spPr/>
        <p:txBody>
          <a:bodyPr/>
          <a:lstStyle/>
          <a:p>
            <a:fld id="{E3BC78C7-DA6B-49D8-999D-7B3EF7DC6F94}" type="slidenum">
              <a:rPr lang="en-US" smtClean="0"/>
              <a:pPr/>
              <a:t>12</a:t>
            </a:fld>
            <a:endParaRPr lang="en-US"/>
          </a:p>
        </p:txBody>
      </p:sp>
      <p:pic>
        <p:nvPicPr>
          <p:cNvPr id="3" name="Picture 3" descr="Chart&#10;&#10;Description automatically generated">
            <a:extLst>
              <a:ext uri="{FF2B5EF4-FFF2-40B4-BE49-F238E27FC236}">
                <a16:creationId xmlns:a16="http://schemas.microsoft.com/office/drawing/2014/main" id="{090377EE-CE43-07C6-520B-5F2DB659665C}"/>
              </a:ext>
            </a:extLst>
          </p:cNvPr>
          <p:cNvPicPr>
            <a:picLocks noChangeAspect="1"/>
          </p:cNvPicPr>
          <p:nvPr/>
        </p:nvPicPr>
        <p:blipFill>
          <a:blip r:embed="rId3"/>
          <a:stretch>
            <a:fillRect/>
          </a:stretch>
        </p:blipFill>
        <p:spPr>
          <a:xfrm>
            <a:off x="757016" y="905546"/>
            <a:ext cx="5709724" cy="3990304"/>
          </a:xfrm>
          <a:prstGeom prst="rect">
            <a:avLst/>
          </a:prstGeom>
        </p:spPr>
      </p:pic>
      <p:pic>
        <p:nvPicPr>
          <p:cNvPr id="4" name="Picture 5" descr="A graph of numbers and a number of people&#10;&#10;Description automatically generated">
            <a:extLst>
              <a:ext uri="{FF2B5EF4-FFF2-40B4-BE49-F238E27FC236}">
                <a16:creationId xmlns:a16="http://schemas.microsoft.com/office/drawing/2014/main" id="{6B53015D-B60D-6179-6BB8-503D55197D6F}"/>
              </a:ext>
            </a:extLst>
          </p:cNvPr>
          <p:cNvPicPr>
            <a:picLocks noChangeAspect="1"/>
          </p:cNvPicPr>
          <p:nvPr/>
        </p:nvPicPr>
        <p:blipFill>
          <a:blip r:embed="rId4"/>
          <a:stretch>
            <a:fillRect/>
          </a:stretch>
        </p:blipFill>
        <p:spPr>
          <a:xfrm>
            <a:off x="6680824" y="907005"/>
            <a:ext cx="4515311" cy="4160296"/>
          </a:xfrm>
          <a:prstGeom prst="rect">
            <a:avLst/>
          </a:prstGeom>
        </p:spPr>
      </p:pic>
      <p:sp>
        <p:nvSpPr>
          <p:cNvPr id="6" name="Rectangle 5">
            <a:extLst>
              <a:ext uri="{FF2B5EF4-FFF2-40B4-BE49-F238E27FC236}">
                <a16:creationId xmlns:a16="http://schemas.microsoft.com/office/drawing/2014/main" id="{63068998-B717-1869-B4D0-E0D731DD273D}"/>
              </a:ext>
            </a:extLst>
          </p:cNvPr>
          <p:cNvSpPr/>
          <p:nvPr/>
        </p:nvSpPr>
        <p:spPr>
          <a:xfrm>
            <a:off x="838199" y="5391149"/>
            <a:ext cx="10534651" cy="952501"/>
          </a:xfrm>
          <a:prstGeom prst="rect">
            <a:avLst/>
          </a:prstGeom>
          <a:solidFill>
            <a:schemeClr val="accent1">
              <a:lumMod val="20000"/>
              <a:lumOff val="8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45720" rIns="91440" bIns="45720" rtlCol="0" anchor="ctr"/>
          <a:lstStyle/>
          <a:p>
            <a:r>
              <a:rPr lang="en-US" sz="1100" dirty="0">
                <a:solidFill>
                  <a:schemeClr val="tx1"/>
                </a:solidFill>
                <a:latin typeface="Verdana"/>
                <a:ea typeface="Verdana"/>
                <a:cs typeface="Verdana" panose="020B0604030504040204" pitchFamily="34" charset="0"/>
              </a:rPr>
              <a:t>Of the </a:t>
            </a:r>
            <a:r>
              <a:rPr lang="en-US" sz="1100" dirty="0">
                <a:solidFill>
                  <a:schemeClr val="tx1"/>
                </a:solidFill>
                <a:latin typeface="Verdana"/>
                <a:ea typeface="+mn-lt"/>
                <a:cs typeface="+mn-lt"/>
              </a:rPr>
              <a:t>$1,017,854,271 appropriated to be spent by the final approved 2023 budget, 41% comes from the city's General Fund, 19% from </a:t>
            </a:r>
            <a:br>
              <a:rPr lang="en-US" sz="1100" dirty="0">
                <a:solidFill>
                  <a:schemeClr val="tx1"/>
                </a:solidFill>
                <a:latin typeface="Verdana"/>
                <a:ea typeface="+mn-lt"/>
                <a:cs typeface="+mn-lt"/>
              </a:rPr>
            </a:br>
            <a:r>
              <a:rPr lang="en-US" sz="1100" dirty="0">
                <a:solidFill>
                  <a:schemeClr val="tx1"/>
                </a:solidFill>
                <a:latin typeface="Verdana"/>
                <a:ea typeface="+mn-lt"/>
                <a:cs typeface="+mn-lt"/>
              </a:rPr>
              <a:t>special revenue funds (largely voter-approved taxes), 22% from enterprise funds (fees and payments to government-owned businesses), </a:t>
            </a:r>
            <a:br>
              <a:rPr lang="en-US" sz="1100" dirty="0">
                <a:solidFill>
                  <a:schemeClr val="tx1"/>
                </a:solidFill>
                <a:latin typeface="Verdana"/>
                <a:ea typeface="+mn-lt"/>
                <a:cs typeface="+mn-lt"/>
              </a:rPr>
            </a:br>
            <a:r>
              <a:rPr lang="en-US" sz="1100" dirty="0">
                <a:solidFill>
                  <a:schemeClr val="tx1"/>
                </a:solidFill>
                <a:latin typeface="Verdana"/>
                <a:ea typeface="+mn-lt"/>
                <a:cs typeface="+mn-lt"/>
              </a:rPr>
              <a:t>and 17% from private and intergovernmental grants. 82% of all spending ($837 million) funds city departments, while the remainder goes directly to enterprises. In 2023, the Department of Public Works and the Police Department together are budgeted to receive well over half of the city's departmental funds.</a:t>
            </a:r>
            <a:endParaRPr lang="en-US" sz="1100" dirty="0">
              <a:solidFill>
                <a:schemeClr val="tx1"/>
              </a:solidFill>
              <a:latin typeface="Calibri"/>
              <a:ea typeface="Calibri"/>
              <a:cs typeface="Calibri"/>
            </a:endParaRPr>
          </a:p>
        </p:txBody>
      </p:sp>
      <p:sp>
        <p:nvSpPr>
          <p:cNvPr id="12" name="Rectangle 11">
            <a:extLst>
              <a:ext uri="{FF2B5EF4-FFF2-40B4-BE49-F238E27FC236}">
                <a16:creationId xmlns:a16="http://schemas.microsoft.com/office/drawing/2014/main" id="{D5E084DD-5148-9320-ED42-08CD9BF6028F}"/>
              </a:ext>
            </a:extLst>
          </p:cNvPr>
          <p:cNvSpPr/>
          <p:nvPr/>
        </p:nvSpPr>
        <p:spPr>
          <a:xfrm>
            <a:off x="844789" y="5398096"/>
            <a:ext cx="52161" cy="94686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anual Input 4">
            <a:extLst>
              <a:ext uri="{FF2B5EF4-FFF2-40B4-BE49-F238E27FC236}">
                <a16:creationId xmlns:a16="http://schemas.microsoft.com/office/drawing/2014/main" id="{CDA87D79-190D-85B8-9A02-BB028E0686FB}"/>
              </a:ext>
            </a:extLst>
          </p:cNvPr>
          <p:cNvSpPr/>
          <p:nvPr/>
        </p:nvSpPr>
        <p:spPr>
          <a:xfrm rot="5400000" flipH="1">
            <a:off x="181778" y="159744"/>
            <a:ext cx="341523" cy="705080"/>
          </a:xfrm>
          <a:prstGeom prst="flowChartManualInpu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337F5DC-80D4-8931-B91B-7680B3A480E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rot="175160">
            <a:off x="11026938" y="183568"/>
            <a:ext cx="967917" cy="977361"/>
          </a:xfrm>
          <a:prstGeom prst="rect">
            <a:avLst/>
          </a:prstGeom>
          <a:effectLst>
            <a:outerShdw blurRad="160598" dist="90645" dir="2700000" algn="tl" rotWithShape="0">
              <a:schemeClr val="tx2">
                <a:lumMod val="50000"/>
                <a:alpha val="40000"/>
              </a:schemeClr>
            </a:outerShdw>
          </a:effectLst>
        </p:spPr>
      </p:pic>
    </p:spTree>
    <p:extLst>
      <p:ext uri="{BB962C8B-B14F-4D97-AF65-F5344CB8AC3E}">
        <p14:creationId xmlns:p14="http://schemas.microsoft.com/office/powerpoint/2010/main" val="1097222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6D2F426-207A-CE2D-1B50-FCDD0CADA6DA}"/>
              </a:ext>
            </a:extLst>
          </p:cNvPr>
          <p:cNvSpPr>
            <a:spLocks noGrp="1"/>
          </p:cNvSpPr>
          <p:nvPr>
            <p:ph type="title"/>
          </p:nvPr>
        </p:nvSpPr>
        <p:spPr>
          <a:xfrm>
            <a:off x="802972" y="202505"/>
            <a:ext cx="10515600" cy="624105"/>
          </a:xfrm>
        </p:spPr>
        <p:txBody>
          <a:bodyPr>
            <a:normAutofit/>
          </a:bodyPr>
          <a:lstStyle/>
          <a:p>
            <a:r>
              <a:rPr lang="en-US" sz="1400" b="1">
                <a:latin typeface="Verdana"/>
                <a:ea typeface="Verdana"/>
                <a:cs typeface="Verdana" panose="020B0604030504040204" pitchFamily="34" charset="0"/>
              </a:rPr>
              <a:t>CURRENT BUDGET AND CITY REVENUE</a:t>
            </a:r>
            <a:endParaRPr lang="en-US" sz="1400">
              <a:solidFill>
                <a:schemeClr val="bg1"/>
              </a:solidFill>
            </a:endParaRPr>
          </a:p>
        </p:txBody>
      </p:sp>
      <p:sp>
        <p:nvSpPr>
          <p:cNvPr id="17" name="Footer Placeholder 16">
            <a:extLst>
              <a:ext uri="{FF2B5EF4-FFF2-40B4-BE49-F238E27FC236}">
                <a16:creationId xmlns:a16="http://schemas.microsoft.com/office/drawing/2014/main" id="{553E8896-C13A-0910-59A7-647714E03F65}"/>
              </a:ext>
            </a:extLst>
          </p:cNvPr>
          <p:cNvSpPr>
            <a:spLocks noGrp="1"/>
          </p:cNvSpPr>
          <p:nvPr>
            <p:ph type="ftr" sz="quarter" idx="3"/>
          </p:nvPr>
        </p:nvSpPr>
        <p:spPr/>
        <p:txBody>
          <a:bodyPr/>
          <a:lstStyle/>
          <a:p>
            <a:r>
              <a:rPr lang="en-US" b="1">
                <a:solidFill>
                  <a:schemeClr val="accent3"/>
                </a:solidFill>
              </a:rPr>
              <a:t>Common Sense Institute :: </a:t>
            </a:r>
            <a:r>
              <a:rPr lang="en-US">
                <a:solidFill>
                  <a:schemeClr val="accent1"/>
                </a:solidFill>
              </a:rPr>
              <a:t>CommonSenseInstituteCO.org</a:t>
            </a:r>
          </a:p>
        </p:txBody>
      </p:sp>
      <p:sp>
        <p:nvSpPr>
          <p:cNvPr id="18" name="Slide Number Placeholder 17">
            <a:extLst>
              <a:ext uri="{FF2B5EF4-FFF2-40B4-BE49-F238E27FC236}">
                <a16:creationId xmlns:a16="http://schemas.microsoft.com/office/drawing/2014/main" id="{E9F5221D-ABC0-5ABC-80AB-1D5B44022A13}"/>
              </a:ext>
            </a:extLst>
          </p:cNvPr>
          <p:cNvSpPr>
            <a:spLocks noGrp="1"/>
          </p:cNvSpPr>
          <p:nvPr>
            <p:ph type="sldNum" sz="quarter" idx="4"/>
          </p:nvPr>
        </p:nvSpPr>
        <p:spPr/>
        <p:txBody>
          <a:bodyPr/>
          <a:lstStyle/>
          <a:p>
            <a:fld id="{E3BC78C7-DA6B-49D8-999D-7B3EF7DC6F94}" type="slidenum">
              <a:rPr lang="en-US" smtClean="0"/>
              <a:pPr/>
              <a:t>13</a:t>
            </a:fld>
            <a:endParaRPr lang="en-US"/>
          </a:p>
        </p:txBody>
      </p:sp>
      <p:sp>
        <p:nvSpPr>
          <p:cNvPr id="6" name="Rectangle 5">
            <a:extLst>
              <a:ext uri="{FF2B5EF4-FFF2-40B4-BE49-F238E27FC236}">
                <a16:creationId xmlns:a16="http://schemas.microsoft.com/office/drawing/2014/main" id="{63068998-B717-1869-B4D0-E0D731DD273D}"/>
              </a:ext>
            </a:extLst>
          </p:cNvPr>
          <p:cNvSpPr/>
          <p:nvPr/>
        </p:nvSpPr>
        <p:spPr>
          <a:xfrm>
            <a:off x="838199" y="5391149"/>
            <a:ext cx="10534651" cy="952501"/>
          </a:xfrm>
          <a:prstGeom prst="rect">
            <a:avLst/>
          </a:prstGeom>
          <a:solidFill>
            <a:schemeClr val="accent1">
              <a:lumMod val="20000"/>
              <a:lumOff val="8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45720" rIns="91440" bIns="45720" rtlCol="0" anchor="ctr"/>
          <a:lstStyle/>
          <a:p>
            <a:r>
              <a:rPr lang="en-US" sz="1100" dirty="0">
                <a:solidFill>
                  <a:schemeClr val="tx1"/>
                </a:solidFill>
                <a:latin typeface="Verdana"/>
                <a:ea typeface="Verdana"/>
                <a:cs typeface="Verdana" panose="020B0604030504040204" pitchFamily="34" charset="0"/>
              </a:rPr>
              <a:t>Unlike the city's special revenue and enterprise funds, the General Fund collects revenue through sources unrelated to what it directly supports</a:t>
            </a:r>
            <a:r>
              <a:rPr lang="en-US" sz="1100" dirty="0">
                <a:solidFill>
                  <a:schemeClr val="tx1"/>
                </a:solidFill>
                <a:latin typeface="Verdana"/>
                <a:ea typeface="+mn-lt"/>
                <a:cs typeface="+mn-lt"/>
              </a:rPr>
              <a:t>— the 11 departments receive funding from the General Fund but do not directly generate the revenue that they spend. The General Fund's largest revenue source, by far, is city sales and use taxation (60%). Though property values have grown dramatically in the recent assessment cycle, the city’s revenue growth is restricted by TABOR and therefore will not grow at the same rate as the increase in assessed values. </a:t>
            </a:r>
            <a:endParaRPr lang="en-US" sz="1100" dirty="0">
              <a:solidFill>
                <a:schemeClr val="tx1"/>
              </a:solidFill>
              <a:latin typeface="Verdana"/>
              <a:ea typeface="Verdana" panose="020B0604030504040204" pitchFamily="34" charset="0"/>
              <a:cs typeface="Verdana" panose="020B0604030504040204" pitchFamily="34" charset="0"/>
            </a:endParaRPr>
          </a:p>
        </p:txBody>
      </p:sp>
      <p:graphicFrame>
        <p:nvGraphicFramePr>
          <p:cNvPr id="7" name="Table 13">
            <a:extLst>
              <a:ext uri="{FF2B5EF4-FFF2-40B4-BE49-F238E27FC236}">
                <a16:creationId xmlns:a16="http://schemas.microsoft.com/office/drawing/2014/main" id="{8351AFBF-230D-D9C3-862F-CCFB0B5C8793}"/>
              </a:ext>
            </a:extLst>
          </p:cNvPr>
          <p:cNvGraphicFramePr>
            <a:graphicFrameLocks noGrp="1"/>
          </p:cNvGraphicFramePr>
          <p:nvPr>
            <p:extLst>
              <p:ext uri="{D42A27DB-BD31-4B8C-83A1-F6EECF244321}">
                <p14:modId xmlns:p14="http://schemas.microsoft.com/office/powerpoint/2010/main" val="3286505331"/>
              </p:ext>
            </p:extLst>
          </p:nvPr>
        </p:nvGraphicFramePr>
        <p:xfrm>
          <a:off x="6788588" y="1447799"/>
          <a:ext cx="4584262" cy="3711573"/>
        </p:xfrm>
        <a:graphic>
          <a:graphicData uri="http://schemas.openxmlformats.org/drawingml/2006/table">
            <a:tbl>
              <a:tblPr firstRow="1" bandRow="1">
                <a:tableStyleId>{5C22544A-7EE6-4342-B048-85BDC9FD1C3A}</a:tableStyleId>
              </a:tblPr>
              <a:tblGrid>
                <a:gridCol w="2584012">
                  <a:extLst>
                    <a:ext uri="{9D8B030D-6E8A-4147-A177-3AD203B41FA5}">
                      <a16:colId xmlns:a16="http://schemas.microsoft.com/office/drawing/2014/main" val="2179620316"/>
                    </a:ext>
                  </a:extLst>
                </a:gridCol>
                <a:gridCol w="2000250">
                  <a:extLst>
                    <a:ext uri="{9D8B030D-6E8A-4147-A177-3AD203B41FA5}">
                      <a16:colId xmlns:a16="http://schemas.microsoft.com/office/drawing/2014/main" val="329287424"/>
                    </a:ext>
                  </a:extLst>
                </a:gridCol>
              </a:tblGrid>
              <a:tr h="530225">
                <a:tc>
                  <a:txBody>
                    <a:bodyPr/>
                    <a:lstStyle/>
                    <a:p>
                      <a:pPr algn="l"/>
                      <a:r>
                        <a:rPr lang="en-US" sz="1300" b="1" dirty="0">
                          <a:solidFill>
                            <a:schemeClr val="tx1"/>
                          </a:solidFill>
                          <a:latin typeface="Verdana"/>
                        </a:rPr>
                        <a:t>Sales and Use Tax</a:t>
                      </a:r>
                    </a:p>
                  </a:txBody>
                  <a:tcPr anchor="ctr">
                    <a:solidFill>
                      <a:schemeClr val="accent6">
                        <a:lumMod val="20000"/>
                        <a:lumOff val="80000"/>
                      </a:schemeClr>
                    </a:solidFill>
                  </a:tcPr>
                </a:tc>
                <a:tc>
                  <a:txBody>
                    <a:bodyPr/>
                    <a:lstStyle/>
                    <a:p>
                      <a:pPr lvl="0" algn="l">
                        <a:buNone/>
                      </a:pPr>
                      <a:r>
                        <a:rPr lang="en-US" sz="1300" b="0" i="0" u="none" strike="noStrike" noProof="0" dirty="0">
                          <a:solidFill>
                            <a:schemeClr val="tx1"/>
                          </a:solidFill>
                          <a:latin typeface="Verdana"/>
                        </a:rPr>
                        <a:t>$252,740,000</a:t>
                      </a:r>
                      <a:endParaRPr lang="en-US" sz="1300" dirty="0">
                        <a:solidFill>
                          <a:schemeClr val="tx1"/>
                        </a:solidFill>
                        <a:latin typeface="Verdana"/>
                      </a:endParaRPr>
                    </a:p>
                  </a:txBody>
                  <a:tcPr anchor="ctr">
                    <a:solidFill>
                      <a:schemeClr val="accent6">
                        <a:lumMod val="20000"/>
                        <a:lumOff val="80000"/>
                      </a:schemeClr>
                    </a:solidFill>
                  </a:tcPr>
                </a:tc>
                <a:extLst>
                  <a:ext uri="{0D108BD9-81ED-4DB2-BD59-A6C34878D82A}">
                    <a16:rowId xmlns:a16="http://schemas.microsoft.com/office/drawing/2014/main" val="884300745"/>
                  </a:ext>
                </a:extLst>
              </a:tr>
              <a:tr h="530225">
                <a:tc>
                  <a:txBody>
                    <a:bodyPr/>
                    <a:lstStyle/>
                    <a:p>
                      <a:pPr lvl="0" algn="l">
                        <a:buNone/>
                      </a:pPr>
                      <a:r>
                        <a:rPr lang="en-US" sz="1300" b="1" i="0" u="none" strike="noStrike" noProof="0" dirty="0">
                          <a:solidFill>
                            <a:srgbClr val="000000"/>
                          </a:solidFill>
                          <a:latin typeface="Verdana"/>
                        </a:rPr>
                        <a:t>Other Financing</a:t>
                      </a:r>
                    </a:p>
                  </a:txBody>
                  <a:tcPr anchor="ctr">
                    <a:solidFill>
                      <a:schemeClr val="accent6">
                        <a:lumMod val="40000"/>
                        <a:lumOff val="60000"/>
                      </a:schemeClr>
                    </a:solidFill>
                  </a:tcPr>
                </a:tc>
                <a:tc>
                  <a:txBody>
                    <a:bodyPr/>
                    <a:lstStyle/>
                    <a:p>
                      <a:pPr lvl="0" algn="l">
                        <a:buNone/>
                      </a:pPr>
                      <a:r>
                        <a:rPr lang="en-US" sz="1300" b="0" i="0" u="none" strike="noStrike" noProof="0" dirty="0">
                          <a:solidFill>
                            <a:schemeClr val="tx1"/>
                          </a:solidFill>
                          <a:latin typeface="Verdana"/>
                        </a:rPr>
                        <a:t>$56,597,264</a:t>
                      </a:r>
                      <a:endParaRPr lang="en-US" sz="1300" dirty="0">
                        <a:solidFill>
                          <a:schemeClr val="tx1"/>
                        </a:solidFill>
                        <a:latin typeface="Verdana"/>
                      </a:endParaRPr>
                    </a:p>
                  </a:txBody>
                  <a:tcPr anchor="ctr">
                    <a:solidFill>
                      <a:schemeClr val="accent6">
                        <a:lumMod val="40000"/>
                        <a:lumOff val="60000"/>
                      </a:schemeClr>
                    </a:solidFill>
                  </a:tcPr>
                </a:tc>
                <a:extLst>
                  <a:ext uri="{0D108BD9-81ED-4DB2-BD59-A6C34878D82A}">
                    <a16:rowId xmlns:a16="http://schemas.microsoft.com/office/drawing/2014/main" val="884009278"/>
                  </a:ext>
                </a:extLst>
              </a:tr>
              <a:tr h="530225">
                <a:tc>
                  <a:txBody>
                    <a:bodyPr/>
                    <a:lstStyle/>
                    <a:p>
                      <a:pPr lvl="0" algn="l">
                        <a:buNone/>
                      </a:pPr>
                      <a:r>
                        <a:rPr lang="en-US" sz="1300" b="1" i="0" u="none" strike="noStrike" noProof="0" dirty="0">
                          <a:solidFill>
                            <a:srgbClr val="000000"/>
                          </a:solidFill>
                          <a:latin typeface="Verdana"/>
                        </a:rPr>
                        <a:t>Property Tax</a:t>
                      </a:r>
                    </a:p>
                  </a:txBody>
                  <a:tcPr anchor="ctr">
                    <a:solidFill>
                      <a:schemeClr val="accent6">
                        <a:lumMod val="20000"/>
                        <a:lumOff val="80000"/>
                      </a:schemeClr>
                    </a:solidFill>
                  </a:tcPr>
                </a:tc>
                <a:tc>
                  <a:txBody>
                    <a:bodyPr/>
                    <a:lstStyle/>
                    <a:p>
                      <a:pPr lvl="0" algn="l">
                        <a:buNone/>
                      </a:pPr>
                      <a:r>
                        <a:rPr lang="en-US" sz="1300" b="0" i="0" u="none" strike="noStrike" noProof="0">
                          <a:solidFill>
                            <a:schemeClr val="tx1"/>
                          </a:solidFill>
                          <a:latin typeface="Verdana"/>
                        </a:rPr>
                        <a:t>$26,055,412</a:t>
                      </a:r>
                      <a:endParaRPr lang="en-US" sz="1300">
                        <a:solidFill>
                          <a:schemeClr val="tx1"/>
                        </a:solidFill>
                        <a:latin typeface="Verdana"/>
                      </a:endParaRPr>
                    </a:p>
                  </a:txBody>
                  <a:tcPr anchor="ctr">
                    <a:solidFill>
                      <a:schemeClr val="accent6">
                        <a:lumMod val="20000"/>
                        <a:lumOff val="80000"/>
                      </a:schemeClr>
                    </a:solidFill>
                  </a:tcPr>
                </a:tc>
                <a:extLst>
                  <a:ext uri="{0D108BD9-81ED-4DB2-BD59-A6C34878D82A}">
                    <a16:rowId xmlns:a16="http://schemas.microsoft.com/office/drawing/2014/main" val="847546912"/>
                  </a:ext>
                </a:extLst>
              </a:tr>
              <a:tr h="530225">
                <a:tc>
                  <a:txBody>
                    <a:bodyPr/>
                    <a:lstStyle/>
                    <a:p>
                      <a:pPr lvl="0" algn="l">
                        <a:buNone/>
                      </a:pPr>
                      <a:r>
                        <a:rPr lang="en-US" sz="1300" b="1" i="0" u="none" strike="noStrike" noProof="0" dirty="0">
                          <a:solidFill>
                            <a:srgbClr val="000000"/>
                          </a:solidFill>
                          <a:latin typeface="Verdana"/>
                        </a:rPr>
                        <a:t>Intergovernmental</a:t>
                      </a:r>
                    </a:p>
                  </a:txBody>
                  <a:tcPr anchor="ctr">
                    <a:solidFill>
                      <a:schemeClr val="accent6">
                        <a:lumMod val="40000"/>
                        <a:lumOff val="60000"/>
                      </a:schemeClr>
                    </a:solidFill>
                  </a:tcPr>
                </a:tc>
                <a:tc>
                  <a:txBody>
                    <a:bodyPr/>
                    <a:lstStyle/>
                    <a:p>
                      <a:pPr lvl="0" algn="l">
                        <a:buNone/>
                      </a:pPr>
                      <a:r>
                        <a:rPr lang="en-US" sz="1300" b="0" i="0" u="none" strike="noStrike" noProof="0">
                          <a:solidFill>
                            <a:schemeClr val="tx1"/>
                          </a:solidFill>
                          <a:latin typeface="Verdana"/>
                        </a:rPr>
                        <a:t>$25,897,079</a:t>
                      </a:r>
                      <a:endParaRPr lang="en-US" sz="1300">
                        <a:solidFill>
                          <a:schemeClr val="tx1"/>
                        </a:solidFill>
                        <a:latin typeface="Verdana"/>
                      </a:endParaRPr>
                    </a:p>
                  </a:txBody>
                  <a:tcPr anchor="ctr">
                    <a:solidFill>
                      <a:schemeClr val="accent6">
                        <a:lumMod val="40000"/>
                        <a:lumOff val="60000"/>
                      </a:schemeClr>
                    </a:solidFill>
                  </a:tcPr>
                </a:tc>
                <a:extLst>
                  <a:ext uri="{0D108BD9-81ED-4DB2-BD59-A6C34878D82A}">
                    <a16:rowId xmlns:a16="http://schemas.microsoft.com/office/drawing/2014/main" val="278176196"/>
                  </a:ext>
                </a:extLst>
              </a:tr>
              <a:tr h="530225">
                <a:tc>
                  <a:txBody>
                    <a:bodyPr/>
                    <a:lstStyle/>
                    <a:p>
                      <a:pPr lvl="0" algn="l">
                        <a:buNone/>
                      </a:pPr>
                      <a:r>
                        <a:rPr lang="en-US" sz="1300" b="1" i="0" u="none" strike="noStrike" noProof="0">
                          <a:solidFill>
                            <a:srgbClr val="000000"/>
                          </a:solidFill>
                          <a:latin typeface="Verdana"/>
                        </a:rPr>
                        <a:t>Charges for Services</a:t>
                      </a:r>
                    </a:p>
                  </a:txBody>
                  <a:tcPr anchor="ctr">
                    <a:solidFill>
                      <a:schemeClr val="accent6">
                        <a:lumMod val="20000"/>
                        <a:lumOff val="80000"/>
                      </a:schemeClr>
                    </a:solidFill>
                  </a:tcPr>
                </a:tc>
                <a:tc>
                  <a:txBody>
                    <a:bodyPr/>
                    <a:lstStyle/>
                    <a:p>
                      <a:pPr lvl="0" algn="l">
                        <a:buNone/>
                      </a:pPr>
                      <a:r>
                        <a:rPr lang="en-US" sz="1300" b="0" i="0" u="none" strike="noStrike" noProof="0">
                          <a:solidFill>
                            <a:schemeClr val="tx1"/>
                          </a:solidFill>
                          <a:latin typeface="Verdana"/>
                        </a:rPr>
                        <a:t>$20,885,000</a:t>
                      </a:r>
                      <a:endParaRPr lang="en-US" sz="1300">
                        <a:solidFill>
                          <a:schemeClr val="tx1"/>
                        </a:solidFill>
                        <a:latin typeface="Verdana"/>
                      </a:endParaRPr>
                    </a:p>
                  </a:txBody>
                  <a:tcPr anchor="ctr">
                    <a:solidFill>
                      <a:schemeClr val="accent6">
                        <a:lumMod val="20000"/>
                        <a:lumOff val="80000"/>
                      </a:schemeClr>
                    </a:solidFill>
                  </a:tcPr>
                </a:tc>
                <a:extLst>
                  <a:ext uri="{0D108BD9-81ED-4DB2-BD59-A6C34878D82A}">
                    <a16:rowId xmlns:a16="http://schemas.microsoft.com/office/drawing/2014/main" val="133066204"/>
                  </a:ext>
                </a:extLst>
              </a:tr>
              <a:tr h="530224">
                <a:tc>
                  <a:txBody>
                    <a:bodyPr/>
                    <a:lstStyle/>
                    <a:p>
                      <a:pPr lvl="0" algn="l">
                        <a:buNone/>
                      </a:pPr>
                      <a:r>
                        <a:rPr lang="en-US" sz="1300" b="1" i="0" u="none" strike="noStrike" noProof="0" dirty="0">
                          <a:solidFill>
                            <a:srgbClr val="000000"/>
                          </a:solidFill>
                          <a:latin typeface="Verdana"/>
                        </a:rPr>
                        <a:t>Other*</a:t>
                      </a:r>
                    </a:p>
                  </a:txBody>
                  <a:tcPr anchor="ctr">
                    <a:solidFill>
                      <a:schemeClr val="accent6">
                        <a:lumMod val="40000"/>
                        <a:lumOff val="60000"/>
                      </a:schemeClr>
                    </a:solidFill>
                  </a:tcPr>
                </a:tc>
                <a:tc>
                  <a:txBody>
                    <a:bodyPr/>
                    <a:lstStyle/>
                    <a:p>
                      <a:pPr lvl="0" algn="l">
                        <a:buNone/>
                      </a:pPr>
                      <a:r>
                        <a:rPr lang="en-US" sz="1300" b="0" i="0" u="none" strike="noStrike" noProof="0" dirty="0">
                          <a:solidFill>
                            <a:schemeClr val="tx1"/>
                          </a:solidFill>
                          <a:latin typeface="Verdana"/>
                        </a:rPr>
                        <a:t>$38,905,797</a:t>
                      </a:r>
                      <a:endParaRPr lang="en-US" sz="1300" dirty="0">
                        <a:solidFill>
                          <a:schemeClr val="tx1"/>
                        </a:solidFill>
                        <a:latin typeface="Verdana"/>
                      </a:endParaRPr>
                    </a:p>
                  </a:txBody>
                  <a:tcPr anchor="ctr">
                    <a:solidFill>
                      <a:schemeClr val="accent6">
                        <a:lumMod val="40000"/>
                        <a:lumOff val="60000"/>
                      </a:schemeClr>
                    </a:solidFill>
                  </a:tcPr>
                </a:tc>
                <a:extLst>
                  <a:ext uri="{0D108BD9-81ED-4DB2-BD59-A6C34878D82A}">
                    <a16:rowId xmlns:a16="http://schemas.microsoft.com/office/drawing/2014/main" val="2852081633"/>
                  </a:ext>
                </a:extLst>
              </a:tr>
              <a:tr h="530224">
                <a:tc>
                  <a:txBody>
                    <a:bodyPr/>
                    <a:lstStyle/>
                    <a:p>
                      <a:pPr lvl="0" algn="l">
                        <a:buNone/>
                      </a:pPr>
                      <a:r>
                        <a:rPr lang="en-US" sz="1300" b="1" i="0" u="none" strike="noStrike" noProof="0" dirty="0">
                          <a:solidFill>
                            <a:srgbClr val="000000"/>
                          </a:solidFill>
                          <a:latin typeface="Verdana"/>
                        </a:rPr>
                        <a:t>TOTAL 2023 General Fund Revenue</a:t>
                      </a:r>
                    </a:p>
                  </a:txBody>
                  <a:tcPr anchor="ctr">
                    <a:solidFill>
                      <a:schemeClr val="accent6">
                        <a:lumMod val="40000"/>
                        <a:lumOff val="60000"/>
                      </a:schemeClr>
                    </a:solidFill>
                  </a:tcPr>
                </a:tc>
                <a:tc>
                  <a:txBody>
                    <a:bodyPr/>
                    <a:lstStyle/>
                    <a:p>
                      <a:pPr lvl="0" algn="l">
                        <a:buNone/>
                      </a:pPr>
                      <a:r>
                        <a:rPr lang="en-US" sz="1300" dirty="0">
                          <a:solidFill>
                            <a:schemeClr val="tx1"/>
                          </a:solidFill>
                          <a:latin typeface="Verdana"/>
                        </a:rPr>
                        <a:t>$421,080,552</a:t>
                      </a:r>
                    </a:p>
                  </a:txBody>
                  <a:tcPr anchor="ctr">
                    <a:solidFill>
                      <a:schemeClr val="accent6">
                        <a:lumMod val="40000"/>
                        <a:lumOff val="60000"/>
                      </a:schemeClr>
                    </a:solidFill>
                  </a:tcPr>
                </a:tc>
                <a:extLst>
                  <a:ext uri="{0D108BD9-81ED-4DB2-BD59-A6C34878D82A}">
                    <a16:rowId xmlns:a16="http://schemas.microsoft.com/office/drawing/2014/main" val="2950783253"/>
                  </a:ext>
                </a:extLst>
              </a:tr>
            </a:tbl>
          </a:graphicData>
        </a:graphic>
      </p:graphicFrame>
      <p:pic>
        <p:nvPicPr>
          <p:cNvPr id="10" name="Picture 9" descr="A pie chart with numbers and text&#10;&#10;Description automatically generated">
            <a:extLst>
              <a:ext uri="{FF2B5EF4-FFF2-40B4-BE49-F238E27FC236}">
                <a16:creationId xmlns:a16="http://schemas.microsoft.com/office/drawing/2014/main" id="{FBC75C8C-331F-212D-AC6E-B319B02EA5D4}"/>
              </a:ext>
            </a:extLst>
          </p:cNvPr>
          <p:cNvPicPr>
            <a:picLocks noChangeAspect="1"/>
          </p:cNvPicPr>
          <p:nvPr/>
        </p:nvPicPr>
        <p:blipFill rotWithShape="1">
          <a:blip r:embed="rId3">
            <a:alphaModFix/>
          </a:blip>
          <a:srcRect t="13689"/>
          <a:stretch/>
        </p:blipFill>
        <p:spPr>
          <a:xfrm>
            <a:off x="552450" y="1447799"/>
            <a:ext cx="5295899" cy="3676343"/>
          </a:xfrm>
          <a:prstGeom prst="rect">
            <a:avLst/>
          </a:prstGeom>
        </p:spPr>
      </p:pic>
      <p:pic>
        <p:nvPicPr>
          <p:cNvPr id="11" name="Picture 10" descr="A pie chart with numbers and text&#10;&#10;Description automatically generated">
            <a:extLst>
              <a:ext uri="{FF2B5EF4-FFF2-40B4-BE49-F238E27FC236}">
                <a16:creationId xmlns:a16="http://schemas.microsoft.com/office/drawing/2014/main" id="{3F925861-C566-F9EF-7E21-F8A4598F5BA5}"/>
              </a:ext>
            </a:extLst>
          </p:cNvPr>
          <p:cNvPicPr>
            <a:picLocks noChangeAspect="1"/>
          </p:cNvPicPr>
          <p:nvPr/>
        </p:nvPicPr>
        <p:blipFill rotWithShape="1">
          <a:blip r:embed="rId3">
            <a:alphaModFix/>
          </a:blip>
          <a:srcRect b="87205"/>
          <a:stretch/>
        </p:blipFill>
        <p:spPr>
          <a:xfrm>
            <a:off x="1014272" y="904668"/>
            <a:ext cx="4980074" cy="512492"/>
          </a:xfrm>
          <a:prstGeom prst="rect">
            <a:avLst/>
          </a:prstGeom>
        </p:spPr>
      </p:pic>
      <p:sp>
        <p:nvSpPr>
          <p:cNvPr id="12" name="Rectangle 11">
            <a:extLst>
              <a:ext uri="{FF2B5EF4-FFF2-40B4-BE49-F238E27FC236}">
                <a16:creationId xmlns:a16="http://schemas.microsoft.com/office/drawing/2014/main" id="{5B8055AD-E44D-F9FA-DEF5-057788958B6E}"/>
              </a:ext>
            </a:extLst>
          </p:cNvPr>
          <p:cNvSpPr/>
          <p:nvPr/>
        </p:nvSpPr>
        <p:spPr>
          <a:xfrm>
            <a:off x="844789" y="5398096"/>
            <a:ext cx="52161" cy="94686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nual Input 2">
            <a:extLst>
              <a:ext uri="{FF2B5EF4-FFF2-40B4-BE49-F238E27FC236}">
                <a16:creationId xmlns:a16="http://schemas.microsoft.com/office/drawing/2014/main" id="{C31D22B3-EEDD-9E0E-E8B0-442A1687ACD9}"/>
              </a:ext>
            </a:extLst>
          </p:cNvPr>
          <p:cNvSpPr/>
          <p:nvPr/>
        </p:nvSpPr>
        <p:spPr>
          <a:xfrm rot="5400000" flipH="1">
            <a:off x="181778" y="159744"/>
            <a:ext cx="341523" cy="705080"/>
          </a:xfrm>
          <a:prstGeom prst="flowChartManualInpu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AEDD1F2-F6CB-1D52-389A-E8A63045C66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rot="175160">
            <a:off x="11026938" y="183568"/>
            <a:ext cx="967917" cy="977361"/>
          </a:xfrm>
          <a:prstGeom prst="rect">
            <a:avLst/>
          </a:prstGeom>
          <a:effectLst>
            <a:outerShdw blurRad="160598" dist="90645" dir="2700000" algn="tl" rotWithShape="0">
              <a:schemeClr val="tx2">
                <a:lumMod val="50000"/>
                <a:alpha val="40000"/>
              </a:schemeClr>
            </a:outerShdw>
          </a:effectLst>
        </p:spPr>
      </p:pic>
    </p:spTree>
    <p:extLst>
      <p:ext uri="{BB962C8B-B14F-4D97-AF65-F5344CB8AC3E}">
        <p14:creationId xmlns:p14="http://schemas.microsoft.com/office/powerpoint/2010/main" val="3713914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6D2F426-207A-CE2D-1B50-FCDD0CADA6DA}"/>
              </a:ext>
            </a:extLst>
          </p:cNvPr>
          <p:cNvSpPr>
            <a:spLocks noGrp="1"/>
          </p:cNvSpPr>
          <p:nvPr>
            <p:ph type="title"/>
          </p:nvPr>
        </p:nvSpPr>
        <p:spPr>
          <a:xfrm>
            <a:off x="802972" y="202505"/>
            <a:ext cx="10515600" cy="624105"/>
          </a:xfrm>
        </p:spPr>
        <p:txBody>
          <a:bodyPr>
            <a:normAutofit/>
          </a:bodyPr>
          <a:lstStyle/>
          <a:p>
            <a:r>
              <a:rPr lang="en-US" sz="1400" b="1">
                <a:latin typeface="Verdana"/>
                <a:ea typeface="Verdana"/>
                <a:cs typeface="Verdana" panose="020B0604030504040204" pitchFamily="34" charset="0"/>
              </a:rPr>
              <a:t>CURRENT BUDGET AND CITY REVENUE</a:t>
            </a:r>
            <a:endParaRPr lang="en-US" sz="1400">
              <a:solidFill>
                <a:schemeClr val="bg1"/>
              </a:solidFill>
            </a:endParaRPr>
          </a:p>
        </p:txBody>
      </p:sp>
      <p:sp>
        <p:nvSpPr>
          <p:cNvPr id="17" name="Footer Placeholder 16">
            <a:extLst>
              <a:ext uri="{FF2B5EF4-FFF2-40B4-BE49-F238E27FC236}">
                <a16:creationId xmlns:a16="http://schemas.microsoft.com/office/drawing/2014/main" id="{553E8896-C13A-0910-59A7-647714E03F65}"/>
              </a:ext>
            </a:extLst>
          </p:cNvPr>
          <p:cNvSpPr>
            <a:spLocks noGrp="1"/>
          </p:cNvSpPr>
          <p:nvPr>
            <p:ph type="ftr" sz="quarter" idx="3"/>
          </p:nvPr>
        </p:nvSpPr>
        <p:spPr/>
        <p:txBody>
          <a:bodyPr/>
          <a:lstStyle/>
          <a:p>
            <a:r>
              <a:rPr lang="en-US" b="1">
                <a:solidFill>
                  <a:schemeClr val="accent3"/>
                </a:solidFill>
              </a:rPr>
              <a:t>Common Sense Institute :: </a:t>
            </a:r>
            <a:r>
              <a:rPr lang="en-US">
                <a:solidFill>
                  <a:schemeClr val="accent1"/>
                </a:solidFill>
              </a:rPr>
              <a:t>CommonSenseInstituteCO.org</a:t>
            </a:r>
          </a:p>
        </p:txBody>
      </p:sp>
      <p:sp>
        <p:nvSpPr>
          <p:cNvPr id="18" name="Slide Number Placeholder 17">
            <a:extLst>
              <a:ext uri="{FF2B5EF4-FFF2-40B4-BE49-F238E27FC236}">
                <a16:creationId xmlns:a16="http://schemas.microsoft.com/office/drawing/2014/main" id="{E9F5221D-ABC0-5ABC-80AB-1D5B44022A13}"/>
              </a:ext>
            </a:extLst>
          </p:cNvPr>
          <p:cNvSpPr>
            <a:spLocks noGrp="1"/>
          </p:cNvSpPr>
          <p:nvPr>
            <p:ph type="sldNum" sz="quarter" idx="4"/>
          </p:nvPr>
        </p:nvSpPr>
        <p:spPr/>
        <p:txBody>
          <a:bodyPr/>
          <a:lstStyle/>
          <a:p>
            <a:fld id="{E3BC78C7-DA6B-49D8-999D-7B3EF7DC6F94}" type="slidenum">
              <a:rPr lang="en-US" smtClean="0"/>
              <a:pPr/>
              <a:t>14</a:t>
            </a:fld>
            <a:endParaRPr lang="en-US"/>
          </a:p>
        </p:txBody>
      </p:sp>
      <p:sp>
        <p:nvSpPr>
          <p:cNvPr id="6" name="Rectangle 5">
            <a:extLst>
              <a:ext uri="{FF2B5EF4-FFF2-40B4-BE49-F238E27FC236}">
                <a16:creationId xmlns:a16="http://schemas.microsoft.com/office/drawing/2014/main" id="{63068998-B717-1869-B4D0-E0D731DD273D}"/>
              </a:ext>
            </a:extLst>
          </p:cNvPr>
          <p:cNvSpPr/>
          <p:nvPr/>
        </p:nvSpPr>
        <p:spPr>
          <a:xfrm>
            <a:off x="838199" y="5391149"/>
            <a:ext cx="10534651" cy="952501"/>
          </a:xfrm>
          <a:prstGeom prst="rect">
            <a:avLst/>
          </a:prstGeom>
          <a:solidFill>
            <a:schemeClr val="accent1">
              <a:lumMod val="20000"/>
              <a:lumOff val="8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45720" rIns="91440" bIns="45720" rtlCol="0" anchor="ctr"/>
          <a:lstStyle/>
          <a:p>
            <a:r>
              <a:rPr lang="en-US" sz="1100" dirty="0">
                <a:solidFill>
                  <a:schemeClr val="tx1"/>
                </a:solidFill>
                <a:latin typeface="Verdana"/>
                <a:ea typeface="Verdana"/>
                <a:cs typeface="Verdana" panose="020B0604030504040204" pitchFamily="34" charset="0"/>
              </a:rPr>
              <a:t>$252 million of the $401 million in sales taxes collected by the city go the city’s General Fund. A combined $138 million comes from 3 voter-approved sales and use tax measures including Trails, Open Space, and Parks (TOPS), Public Safety Sales Tax (PSST) and 2C Road Tax. An additional $111 million in 2023 comes to the city through the Pikes Peak Rural Transit Authority (PPRTA).  </a:t>
            </a:r>
            <a:endParaRPr lang="en-US" sz="1100" dirty="0">
              <a:solidFill>
                <a:schemeClr val="tx1"/>
              </a:solidFill>
              <a:latin typeface="Verdana"/>
              <a:ea typeface="Verdana" panose="020B0604030504040204" pitchFamily="34" charset="0"/>
              <a:cs typeface="Verdana" panose="020B0604030504040204" pitchFamily="34" charset="0"/>
            </a:endParaRPr>
          </a:p>
        </p:txBody>
      </p:sp>
      <p:sp>
        <p:nvSpPr>
          <p:cNvPr id="12" name="Rectangle 11">
            <a:extLst>
              <a:ext uri="{FF2B5EF4-FFF2-40B4-BE49-F238E27FC236}">
                <a16:creationId xmlns:a16="http://schemas.microsoft.com/office/drawing/2014/main" id="{5B8055AD-E44D-F9FA-DEF5-057788958B6E}"/>
              </a:ext>
            </a:extLst>
          </p:cNvPr>
          <p:cNvSpPr/>
          <p:nvPr/>
        </p:nvSpPr>
        <p:spPr>
          <a:xfrm>
            <a:off x="844789" y="5398096"/>
            <a:ext cx="52161" cy="94686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nual Input 2">
            <a:extLst>
              <a:ext uri="{FF2B5EF4-FFF2-40B4-BE49-F238E27FC236}">
                <a16:creationId xmlns:a16="http://schemas.microsoft.com/office/drawing/2014/main" id="{C31D22B3-EEDD-9E0E-E8B0-442A1687ACD9}"/>
              </a:ext>
            </a:extLst>
          </p:cNvPr>
          <p:cNvSpPr/>
          <p:nvPr/>
        </p:nvSpPr>
        <p:spPr>
          <a:xfrm rot="5400000" flipH="1">
            <a:off x="181778" y="159744"/>
            <a:ext cx="341523" cy="705080"/>
          </a:xfrm>
          <a:prstGeom prst="flowChartManualInpu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AEDD1F2-F6CB-1D52-389A-E8A63045C66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75160">
            <a:off x="11026938" y="183568"/>
            <a:ext cx="967917" cy="977361"/>
          </a:xfrm>
          <a:prstGeom prst="rect">
            <a:avLst/>
          </a:prstGeom>
          <a:effectLst>
            <a:outerShdw blurRad="160598" dist="90645" dir="2700000" algn="tl" rotWithShape="0">
              <a:schemeClr val="tx2">
                <a:lumMod val="50000"/>
                <a:alpha val="40000"/>
              </a:schemeClr>
            </a:outerShdw>
          </a:effectLst>
        </p:spPr>
      </p:pic>
      <p:graphicFrame>
        <p:nvGraphicFramePr>
          <p:cNvPr id="2" name="Table 1">
            <a:extLst>
              <a:ext uri="{FF2B5EF4-FFF2-40B4-BE49-F238E27FC236}">
                <a16:creationId xmlns:a16="http://schemas.microsoft.com/office/drawing/2014/main" id="{3278CBF1-A3D9-DDDA-9665-A13F944728B0}"/>
              </a:ext>
            </a:extLst>
          </p:cNvPr>
          <p:cNvGraphicFramePr>
            <a:graphicFrameLocks noGrp="1"/>
          </p:cNvGraphicFramePr>
          <p:nvPr>
            <p:extLst>
              <p:ext uri="{D42A27DB-BD31-4B8C-83A1-F6EECF244321}">
                <p14:modId xmlns:p14="http://schemas.microsoft.com/office/powerpoint/2010/main" val="970231025"/>
              </p:ext>
            </p:extLst>
          </p:nvPr>
        </p:nvGraphicFramePr>
        <p:xfrm>
          <a:off x="6251027" y="1719676"/>
          <a:ext cx="4903075" cy="3465229"/>
        </p:xfrm>
        <a:graphic>
          <a:graphicData uri="http://schemas.openxmlformats.org/drawingml/2006/table">
            <a:tbl>
              <a:tblPr bandRow="1">
                <a:tableStyleId>{5C22544A-7EE6-4342-B048-85BDC9FD1C3A}</a:tableStyleId>
              </a:tblPr>
              <a:tblGrid>
                <a:gridCol w="2609194">
                  <a:extLst>
                    <a:ext uri="{9D8B030D-6E8A-4147-A177-3AD203B41FA5}">
                      <a16:colId xmlns:a16="http://schemas.microsoft.com/office/drawing/2014/main" val="2450561291"/>
                    </a:ext>
                  </a:extLst>
                </a:gridCol>
                <a:gridCol w="1466193">
                  <a:extLst>
                    <a:ext uri="{9D8B030D-6E8A-4147-A177-3AD203B41FA5}">
                      <a16:colId xmlns:a16="http://schemas.microsoft.com/office/drawing/2014/main" val="391002798"/>
                    </a:ext>
                  </a:extLst>
                </a:gridCol>
                <a:gridCol w="827688">
                  <a:extLst>
                    <a:ext uri="{9D8B030D-6E8A-4147-A177-3AD203B41FA5}">
                      <a16:colId xmlns:a16="http://schemas.microsoft.com/office/drawing/2014/main" val="56016596"/>
                    </a:ext>
                  </a:extLst>
                </a:gridCol>
              </a:tblGrid>
              <a:tr h="299387">
                <a:tc gridSpan="3">
                  <a:txBody>
                    <a:bodyPr/>
                    <a:lstStyle/>
                    <a:p>
                      <a:pPr marL="0" algn="ctr" defTabSz="914400" rtl="0" eaLnBrk="1" fontAlgn="b" latinLnBrk="0" hangingPunct="1"/>
                      <a:r>
                        <a:rPr lang="en-US" sz="1100" b="1" kern="1200" dirty="0">
                          <a:solidFill>
                            <a:schemeClr val="tx1"/>
                          </a:solidFill>
                          <a:latin typeface="Verdana" panose="020B0604030504040204" pitchFamily="34" charset="0"/>
                          <a:ea typeface="Verdana" panose="020B0604030504040204" pitchFamily="34" charset="0"/>
                        </a:rPr>
                        <a:t>Colorado Springs Combined Sales and Use Tax Source and Amount</a:t>
                      </a:r>
                      <a:endParaRPr lang="en-US" sz="1100" b="1" kern="1200" dirty="0">
                        <a:solidFill>
                          <a:schemeClr val="tx1"/>
                        </a:solidFill>
                        <a:latin typeface="Verdana" panose="020B0604030504040204" pitchFamily="34" charset="0"/>
                        <a:ea typeface="Verdana" panose="020B0604030504040204" pitchFamily="34" charset="0"/>
                        <a:cs typeface="+mn-cs"/>
                      </a:endParaRPr>
                    </a:p>
                  </a:txBody>
                  <a:tcPr marL="0" marR="0" marT="0" marB="0" anchor="b">
                    <a:solidFill>
                      <a:schemeClr val="accent6">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63812076"/>
                  </a:ext>
                </a:extLst>
              </a:tr>
              <a:tr h="397515">
                <a:tc>
                  <a:txBody>
                    <a:bodyPr/>
                    <a:lstStyle/>
                    <a:p>
                      <a:pPr marL="0" algn="ctr" defTabSz="914400" rtl="0" eaLnBrk="1" fontAlgn="b" latinLnBrk="0" hangingPunct="1"/>
                      <a:endParaRPr lang="en-US" sz="1100" b="1" kern="1200" dirty="0">
                        <a:solidFill>
                          <a:schemeClr val="tx1"/>
                        </a:solidFill>
                        <a:latin typeface="Verdana" panose="020B0604030504040204" pitchFamily="34" charset="0"/>
                        <a:ea typeface="Verdana" panose="020B0604030504040204" pitchFamily="34" charset="0"/>
                        <a:cs typeface="+mn-cs"/>
                      </a:endParaRPr>
                    </a:p>
                  </a:txBody>
                  <a:tcPr marL="0" marR="0" marT="0" marB="0" anchor="ctr">
                    <a:solidFill>
                      <a:schemeClr val="accent6">
                        <a:lumMod val="40000"/>
                        <a:lumOff val="60000"/>
                      </a:schemeClr>
                    </a:solidFill>
                  </a:tcPr>
                </a:tc>
                <a:tc>
                  <a:txBody>
                    <a:bodyPr/>
                    <a:lstStyle/>
                    <a:p>
                      <a:pPr marL="0" algn="ctr" defTabSz="914400" rtl="0" eaLnBrk="1" fontAlgn="b" latinLnBrk="0" hangingPunct="1"/>
                      <a:r>
                        <a:rPr lang="en-US" sz="1000" b="1" kern="1200" dirty="0">
                          <a:solidFill>
                            <a:schemeClr val="tx1"/>
                          </a:solidFill>
                          <a:latin typeface="Verdana" panose="020B0604030504040204" pitchFamily="34" charset="0"/>
                          <a:ea typeface="Verdana" panose="020B0604030504040204" pitchFamily="34" charset="0"/>
                        </a:rPr>
                        <a:t>Year Passed</a:t>
                      </a:r>
                      <a:endParaRPr lang="en-US" sz="1000" b="1" kern="1200" dirty="0">
                        <a:solidFill>
                          <a:schemeClr val="tx1"/>
                        </a:solidFill>
                        <a:latin typeface="Verdana" panose="020B0604030504040204" pitchFamily="34" charset="0"/>
                        <a:ea typeface="Verdana" panose="020B0604030504040204" pitchFamily="34" charset="0"/>
                        <a:cs typeface="+mn-cs"/>
                      </a:endParaRPr>
                    </a:p>
                  </a:txBody>
                  <a:tcPr marL="0" marR="0" marT="0" marB="0" anchor="ctr">
                    <a:solidFill>
                      <a:schemeClr val="accent6">
                        <a:lumMod val="40000"/>
                        <a:lumOff val="60000"/>
                      </a:schemeClr>
                    </a:solidFill>
                  </a:tcPr>
                </a:tc>
                <a:tc>
                  <a:txBody>
                    <a:bodyPr/>
                    <a:lstStyle/>
                    <a:p>
                      <a:pPr marL="0" algn="ctr" defTabSz="914400" rtl="0" eaLnBrk="1" fontAlgn="b" latinLnBrk="0" hangingPunct="1"/>
                      <a:r>
                        <a:rPr lang="en-US" sz="1000" b="1" kern="1200" dirty="0">
                          <a:solidFill>
                            <a:schemeClr val="tx1"/>
                          </a:solidFill>
                          <a:latin typeface="Verdana" panose="020B0604030504040204" pitchFamily="34" charset="0"/>
                          <a:ea typeface="Verdana" panose="020B0604030504040204" pitchFamily="34" charset="0"/>
                        </a:rPr>
                        <a:t>Rate</a:t>
                      </a:r>
                      <a:endParaRPr lang="en-US" sz="1000" b="1" kern="1200" dirty="0">
                        <a:solidFill>
                          <a:schemeClr val="tx1"/>
                        </a:solidFill>
                        <a:latin typeface="Verdana" panose="020B0604030504040204" pitchFamily="34" charset="0"/>
                        <a:ea typeface="Verdana" panose="020B0604030504040204" pitchFamily="34" charset="0"/>
                        <a:cs typeface="+mn-cs"/>
                      </a:endParaRPr>
                    </a:p>
                  </a:txBody>
                  <a:tcPr marL="0" marR="0" marT="0" marB="0" anchor="ctr">
                    <a:solidFill>
                      <a:schemeClr val="accent6">
                        <a:lumMod val="40000"/>
                        <a:lumOff val="60000"/>
                      </a:schemeClr>
                    </a:solidFill>
                  </a:tcPr>
                </a:tc>
                <a:extLst>
                  <a:ext uri="{0D108BD9-81ED-4DB2-BD59-A6C34878D82A}">
                    <a16:rowId xmlns:a16="http://schemas.microsoft.com/office/drawing/2014/main" val="419914667"/>
                  </a:ext>
                </a:extLst>
              </a:tr>
              <a:tr h="271060">
                <a:tc>
                  <a:txBody>
                    <a:bodyPr/>
                    <a:lstStyle/>
                    <a:p>
                      <a:pPr marL="0" algn="l" defTabSz="914400" rtl="0" eaLnBrk="1" fontAlgn="b" latinLnBrk="0" hangingPunct="1"/>
                      <a:r>
                        <a:rPr lang="en-US" sz="1000" b="1" kern="1200" dirty="0">
                          <a:solidFill>
                            <a:schemeClr val="tx1"/>
                          </a:solidFill>
                          <a:latin typeface="Verdana" panose="020B0604030504040204" pitchFamily="34" charset="0"/>
                          <a:ea typeface="Verdana" panose="020B0604030504040204" pitchFamily="34" charset="0"/>
                        </a:rPr>
                        <a:t>General Fund Sales Tax</a:t>
                      </a:r>
                      <a:endParaRPr lang="en-US" sz="1000" b="1" kern="1200" dirty="0">
                        <a:solidFill>
                          <a:schemeClr val="tx1"/>
                        </a:solidFill>
                        <a:latin typeface="Verdana" panose="020B0604030504040204" pitchFamily="34" charset="0"/>
                        <a:ea typeface="Verdana" panose="020B0604030504040204" pitchFamily="34" charset="0"/>
                        <a:cs typeface="+mn-cs"/>
                      </a:endParaRPr>
                    </a:p>
                  </a:txBody>
                  <a:tcPr marL="0" marR="0" marT="0" marB="0" anchor="ctr">
                    <a:solidFill>
                      <a:schemeClr val="accent6">
                        <a:lumMod val="20000"/>
                        <a:lumOff val="80000"/>
                      </a:schemeClr>
                    </a:solidFill>
                  </a:tcPr>
                </a:tc>
                <a:tc>
                  <a:txBody>
                    <a:bodyPr/>
                    <a:lstStyle/>
                    <a:p>
                      <a:pPr marL="0" algn="ctr" defTabSz="914400" rtl="0" eaLnBrk="1" fontAlgn="b" latinLnBrk="0" hangingPunct="1"/>
                      <a:r>
                        <a:rPr lang="en-US" sz="900" b="0" kern="1200" dirty="0">
                          <a:solidFill>
                            <a:schemeClr val="tx1"/>
                          </a:solidFill>
                          <a:latin typeface="Verdana" panose="020B0604030504040204" pitchFamily="34" charset="0"/>
                          <a:ea typeface="Verdana" panose="020B0604030504040204" pitchFamily="34" charset="0"/>
                          <a:cs typeface="+mn-cs"/>
                        </a:rPr>
                        <a:t>NA</a:t>
                      </a:r>
                    </a:p>
                  </a:txBody>
                  <a:tcPr marL="0" marR="0" marT="0" marB="0" anchor="ctr">
                    <a:solidFill>
                      <a:schemeClr val="accent6">
                        <a:lumMod val="20000"/>
                        <a:lumOff val="80000"/>
                      </a:schemeClr>
                    </a:solidFill>
                  </a:tcPr>
                </a:tc>
                <a:tc>
                  <a:txBody>
                    <a:bodyPr/>
                    <a:lstStyle/>
                    <a:p>
                      <a:pPr marL="0" algn="ctr" defTabSz="914400" rtl="0" eaLnBrk="1" fontAlgn="b" latinLnBrk="0" hangingPunct="1"/>
                      <a:r>
                        <a:rPr lang="en-US" sz="900" b="0" kern="1200" dirty="0">
                          <a:solidFill>
                            <a:schemeClr val="tx1"/>
                          </a:solidFill>
                          <a:latin typeface="Verdana" panose="020B0604030504040204" pitchFamily="34" charset="0"/>
                          <a:ea typeface="Verdana" panose="020B0604030504040204" pitchFamily="34" charset="0"/>
                        </a:rPr>
                        <a:t>2%</a:t>
                      </a:r>
                      <a:endParaRPr lang="en-US" sz="900" b="0" kern="1200" dirty="0">
                        <a:solidFill>
                          <a:schemeClr val="tx1"/>
                        </a:solidFill>
                        <a:latin typeface="Verdana" panose="020B0604030504040204" pitchFamily="34" charset="0"/>
                        <a:ea typeface="Verdana" panose="020B0604030504040204" pitchFamily="34" charset="0"/>
                        <a:cs typeface="+mn-cs"/>
                      </a:endParaRPr>
                    </a:p>
                  </a:txBody>
                  <a:tcPr marL="0" marR="0" marT="0" marB="0" anchor="ctr">
                    <a:solidFill>
                      <a:schemeClr val="accent6">
                        <a:lumMod val="20000"/>
                        <a:lumOff val="80000"/>
                      </a:schemeClr>
                    </a:solidFill>
                  </a:tcPr>
                </a:tc>
                <a:extLst>
                  <a:ext uri="{0D108BD9-81ED-4DB2-BD59-A6C34878D82A}">
                    <a16:rowId xmlns:a16="http://schemas.microsoft.com/office/drawing/2014/main" val="281308549"/>
                  </a:ext>
                </a:extLst>
              </a:tr>
              <a:tr h="713490">
                <a:tc>
                  <a:txBody>
                    <a:bodyPr/>
                    <a:lstStyle/>
                    <a:p>
                      <a:pPr marL="0" algn="l" defTabSz="914400" rtl="0" eaLnBrk="1" fontAlgn="b" latinLnBrk="0" hangingPunct="1"/>
                      <a:r>
                        <a:rPr lang="en-US" sz="1000" b="1" kern="1200" dirty="0">
                          <a:solidFill>
                            <a:schemeClr val="tx1"/>
                          </a:solidFill>
                          <a:latin typeface="Verdana" panose="020B0604030504040204" pitchFamily="34" charset="0"/>
                          <a:ea typeface="Verdana" panose="020B0604030504040204" pitchFamily="34" charset="0"/>
                        </a:rPr>
                        <a:t>Trails, Open Space, and Parks (TOPS) </a:t>
                      </a:r>
                      <a:endParaRPr lang="en-US" sz="1000" b="1" kern="1200" dirty="0">
                        <a:solidFill>
                          <a:schemeClr val="tx1"/>
                        </a:solidFill>
                        <a:latin typeface="Verdana" panose="020B0604030504040204" pitchFamily="34" charset="0"/>
                        <a:ea typeface="Verdana" panose="020B0604030504040204" pitchFamily="34" charset="0"/>
                        <a:cs typeface="+mn-cs"/>
                      </a:endParaRPr>
                    </a:p>
                  </a:txBody>
                  <a:tcPr marL="0" marR="0" marT="0" marB="0" anchor="ctr">
                    <a:solidFill>
                      <a:schemeClr val="accent6">
                        <a:lumMod val="40000"/>
                        <a:lumOff val="60000"/>
                      </a:schemeClr>
                    </a:solidFill>
                  </a:tcPr>
                </a:tc>
                <a:tc>
                  <a:txBody>
                    <a:bodyPr/>
                    <a:lstStyle/>
                    <a:p>
                      <a:pPr marL="0" algn="ctr" defTabSz="914400" rtl="0" eaLnBrk="1" fontAlgn="b" latinLnBrk="0" hangingPunct="1"/>
                      <a:r>
                        <a:rPr lang="en-US" sz="900" b="0" kern="1200" dirty="0">
                          <a:solidFill>
                            <a:schemeClr val="tx1"/>
                          </a:solidFill>
                          <a:latin typeface="Verdana" panose="020B0604030504040204" pitchFamily="34" charset="0"/>
                          <a:ea typeface="Verdana" panose="020B0604030504040204" pitchFamily="34" charset="0"/>
                        </a:rPr>
                        <a:t>1997, 2003 extended through 2025</a:t>
                      </a:r>
                      <a:endParaRPr lang="en-US" sz="900" b="0" kern="1200" dirty="0">
                        <a:solidFill>
                          <a:schemeClr val="tx1"/>
                        </a:solidFill>
                        <a:latin typeface="Verdana" panose="020B0604030504040204" pitchFamily="34" charset="0"/>
                        <a:ea typeface="Verdana" panose="020B0604030504040204" pitchFamily="34" charset="0"/>
                        <a:cs typeface="+mn-cs"/>
                      </a:endParaRPr>
                    </a:p>
                  </a:txBody>
                  <a:tcPr marL="0" marR="0" marT="0" marB="0" anchor="ctr">
                    <a:solidFill>
                      <a:schemeClr val="accent6">
                        <a:lumMod val="40000"/>
                        <a:lumOff val="60000"/>
                      </a:schemeClr>
                    </a:solidFill>
                  </a:tcPr>
                </a:tc>
                <a:tc>
                  <a:txBody>
                    <a:bodyPr/>
                    <a:lstStyle/>
                    <a:p>
                      <a:pPr marL="0" algn="ctr" defTabSz="914400" rtl="0" eaLnBrk="1" fontAlgn="b" latinLnBrk="0" hangingPunct="1"/>
                      <a:r>
                        <a:rPr lang="en-US" sz="900" b="0" kern="1200" dirty="0">
                          <a:solidFill>
                            <a:schemeClr val="tx1"/>
                          </a:solidFill>
                          <a:latin typeface="Verdana" panose="020B0604030504040204" pitchFamily="34" charset="0"/>
                          <a:ea typeface="Verdana" panose="020B0604030504040204" pitchFamily="34" charset="0"/>
                        </a:rPr>
                        <a:t>0.10%</a:t>
                      </a:r>
                      <a:endParaRPr lang="en-US" sz="900" b="0" kern="1200" dirty="0">
                        <a:solidFill>
                          <a:schemeClr val="tx1"/>
                        </a:solidFill>
                        <a:latin typeface="Verdana" panose="020B0604030504040204" pitchFamily="34" charset="0"/>
                        <a:ea typeface="Verdana" panose="020B0604030504040204" pitchFamily="34" charset="0"/>
                        <a:cs typeface="+mn-cs"/>
                      </a:endParaRPr>
                    </a:p>
                  </a:txBody>
                  <a:tcPr marL="0" marR="0" marT="0" marB="0" anchor="ctr">
                    <a:solidFill>
                      <a:schemeClr val="accent6">
                        <a:lumMod val="40000"/>
                        <a:lumOff val="60000"/>
                      </a:schemeClr>
                    </a:solidFill>
                  </a:tcPr>
                </a:tc>
                <a:extLst>
                  <a:ext uri="{0D108BD9-81ED-4DB2-BD59-A6C34878D82A}">
                    <a16:rowId xmlns:a16="http://schemas.microsoft.com/office/drawing/2014/main" val="598077049"/>
                  </a:ext>
                </a:extLst>
              </a:tr>
              <a:tr h="271060">
                <a:tc>
                  <a:txBody>
                    <a:bodyPr/>
                    <a:lstStyle/>
                    <a:p>
                      <a:pPr marL="0" algn="l" defTabSz="914400" rtl="0" eaLnBrk="1" fontAlgn="b" latinLnBrk="0" hangingPunct="1"/>
                      <a:r>
                        <a:rPr lang="en-US" sz="1000" b="1" kern="1200" dirty="0">
                          <a:solidFill>
                            <a:schemeClr val="tx1"/>
                          </a:solidFill>
                          <a:latin typeface="Verdana" panose="020B0604030504040204" pitchFamily="34" charset="0"/>
                          <a:ea typeface="Verdana" panose="020B0604030504040204" pitchFamily="34" charset="0"/>
                        </a:rPr>
                        <a:t>Public Safety Sales Tax (PSST)</a:t>
                      </a:r>
                      <a:endParaRPr lang="en-US" sz="1000" b="1" kern="1200" dirty="0">
                        <a:solidFill>
                          <a:schemeClr val="tx1"/>
                        </a:solidFill>
                        <a:latin typeface="Verdana" panose="020B0604030504040204" pitchFamily="34" charset="0"/>
                        <a:ea typeface="Verdana" panose="020B0604030504040204" pitchFamily="34" charset="0"/>
                        <a:cs typeface="+mn-cs"/>
                      </a:endParaRPr>
                    </a:p>
                  </a:txBody>
                  <a:tcPr marL="0" marR="0" marT="0" marB="0" anchor="ctr">
                    <a:solidFill>
                      <a:schemeClr val="accent6">
                        <a:lumMod val="20000"/>
                        <a:lumOff val="80000"/>
                      </a:schemeClr>
                    </a:solidFill>
                  </a:tcPr>
                </a:tc>
                <a:tc>
                  <a:txBody>
                    <a:bodyPr/>
                    <a:lstStyle/>
                    <a:p>
                      <a:pPr marL="0" algn="ctr" defTabSz="914400" rtl="0" eaLnBrk="1" fontAlgn="b" latinLnBrk="0" hangingPunct="1"/>
                      <a:r>
                        <a:rPr lang="en-US" sz="900" b="0" kern="1200" dirty="0">
                          <a:solidFill>
                            <a:schemeClr val="tx1"/>
                          </a:solidFill>
                          <a:latin typeface="Verdana" panose="020B0604030504040204" pitchFamily="34" charset="0"/>
                          <a:ea typeface="Verdana" panose="020B0604030504040204" pitchFamily="34" charset="0"/>
                        </a:rPr>
                        <a:t>2001</a:t>
                      </a:r>
                      <a:endParaRPr lang="en-US" sz="900" b="0" kern="1200" dirty="0">
                        <a:solidFill>
                          <a:schemeClr val="tx1"/>
                        </a:solidFill>
                        <a:latin typeface="Verdana" panose="020B0604030504040204" pitchFamily="34" charset="0"/>
                        <a:ea typeface="Verdana" panose="020B0604030504040204" pitchFamily="34" charset="0"/>
                        <a:cs typeface="+mn-cs"/>
                      </a:endParaRPr>
                    </a:p>
                  </a:txBody>
                  <a:tcPr marL="0" marR="0" marT="0" marB="0" anchor="ctr">
                    <a:solidFill>
                      <a:schemeClr val="accent6">
                        <a:lumMod val="20000"/>
                        <a:lumOff val="80000"/>
                      </a:schemeClr>
                    </a:solidFill>
                  </a:tcPr>
                </a:tc>
                <a:tc>
                  <a:txBody>
                    <a:bodyPr/>
                    <a:lstStyle/>
                    <a:p>
                      <a:pPr marL="0" algn="ctr" defTabSz="914400" rtl="0" eaLnBrk="1" fontAlgn="b" latinLnBrk="0" hangingPunct="1"/>
                      <a:r>
                        <a:rPr lang="en-US" sz="900" b="0" kern="1200" dirty="0">
                          <a:solidFill>
                            <a:schemeClr val="tx1"/>
                          </a:solidFill>
                          <a:latin typeface="Verdana" panose="020B0604030504040204" pitchFamily="34" charset="0"/>
                          <a:ea typeface="Verdana" panose="020B0604030504040204" pitchFamily="34" charset="0"/>
                        </a:rPr>
                        <a:t>0.40%</a:t>
                      </a:r>
                      <a:endParaRPr lang="en-US" sz="900" b="0" kern="1200" dirty="0">
                        <a:solidFill>
                          <a:schemeClr val="tx1"/>
                        </a:solidFill>
                        <a:latin typeface="Verdana" panose="020B0604030504040204" pitchFamily="34" charset="0"/>
                        <a:ea typeface="Verdana" panose="020B0604030504040204" pitchFamily="34" charset="0"/>
                        <a:cs typeface="+mn-cs"/>
                      </a:endParaRPr>
                    </a:p>
                  </a:txBody>
                  <a:tcPr marL="0" marR="0" marT="0" marB="0" anchor="ctr">
                    <a:solidFill>
                      <a:schemeClr val="accent6">
                        <a:lumMod val="20000"/>
                        <a:lumOff val="80000"/>
                      </a:schemeClr>
                    </a:solidFill>
                  </a:tcPr>
                </a:tc>
                <a:extLst>
                  <a:ext uri="{0D108BD9-81ED-4DB2-BD59-A6C34878D82A}">
                    <a16:rowId xmlns:a16="http://schemas.microsoft.com/office/drawing/2014/main" val="1817059203"/>
                  </a:ext>
                </a:extLst>
              </a:tr>
              <a:tr h="237829">
                <a:tc>
                  <a:txBody>
                    <a:bodyPr/>
                    <a:lstStyle/>
                    <a:p>
                      <a:pPr marL="0" algn="l" defTabSz="914400" rtl="0" eaLnBrk="1" fontAlgn="b" latinLnBrk="0" hangingPunct="1"/>
                      <a:r>
                        <a:rPr lang="en-US" sz="1000" b="1" kern="1200" dirty="0">
                          <a:solidFill>
                            <a:schemeClr val="tx1"/>
                          </a:solidFill>
                          <a:latin typeface="Verdana" panose="020B0604030504040204" pitchFamily="34" charset="0"/>
                          <a:ea typeface="Verdana" panose="020B0604030504040204" pitchFamily="34" charset="0"/>
                        </a:rPr>
                        <a:t>2C Road Tax</a:t>
                      </a:r>
                      <a:endParaRPr lang="en-US" sz="1000" b="1" kern="1200" dirty="0">
                        <a:solidFill>
                          <a:schemeClr val="tx1"/>
                        </a:solidFill>
                        <a:latin typeface="Verdana" panose="020B0604030504040204" pitchFamily="34" charset="0"/>
                        <a:ea typeface="Verdana" panose="020B0604030504040204" pitchFamily="34" charset="0"/>
                        <a:cs typeface="+mn-cs"/>
                      </a:endParaRPr>
                    </a:p>
                  </a:txBody>
                  <a:tcPr marL="0" marR="0" marT="0" marB="0" anchor="ctr">
                    <a:solidFill>
                      <a:schemeClr val="accent6">
                        <a:lumMod val="40000"/>
                        <a:lumOff val="60000"/>
                      </a:schemeClr>
                    </a:solidFill>
                  </a:tcPr>
                </a:tc>
                <a:tc>
                  <a:txBody>
                    <a:bodyPr/>
                    <a:lstStyle/>
                    <a:p>
                      <a:pPr marL="0" algn="ctr" defTabSz="914400" rtl="0" eaLnBrk="1" fontAlgn="b" latinLnBrk="0" hangingPunct="1"/>
                      <a:r>
                        <a:rPr lang="en-US" sz="900" b="0" kern="1200" dirty="0">
                          <a:solidFill>
                            <a:schemeClr val="tx1"/>
                          </a:solidFill>
                          <a:latin typeface="Verdana" panose="020B0604030504040204" pitchFamily="34" charset="0"/>
                          <a:ea typeface="Verdana" panose="020B0604030504040204" pitchFamily="34" charset="0"/>
                        </a:rPr>
                        <a:t>2019</a:t>
                      </a:r>
                      <a:endParaRPr lang="en-US" sz="900" b="0" kern="1200" dirty="0">
                        <a:solidFill>
                          <a:schemeClr val="tx1"/>
                        </a:solidFill>
                        <a:latin typeface="Verdana" panose="020B0604030504040204" pitchFamily="34" charset="0"/>
                        <a:ea typeface="Verdana" panose="020B0604030504040204" pitchFamily="34" charset="0"/>
                        <a:cs typeface="+mn-cs"/>
                      </a:endParaRPr>
                    </a:p>
                  </a:txBody>
                  <a:tcPr marL="0" marR="0" marT="0" marB="0" anchor="ctr">
                    <a:solidFill>
                      <a:schemeClr val="accent6">
                        <a:lumMod val="40000"/>
                        <a:lumOff val="60000"/>
                      </a:schemeClr>
                    </a:solidFill>
                  </a:tcPr>
                </a:tc>
                <a:tc>
                  <a:txBody>
                    <a:bodyPr/>
                    <a:lstStyle/>
                    <a:p>
                      <a:pPr marL="0" algn="ctr" defTabSz="914400" rtl="0" eaLnBrk="1" fontAlgn="b" latinLnBrk="0" hangingPunct="1"/>
                      <a:r>
                        <a:rPr lang="en-US" sz="900" b="0" kern="1200" dirty="0">
                          <a:solidFill>
                            <a:schemeClr val="tx1"/>
                          </a:solidFill>
                          <a:latin typeface="Verdana" panose="020B0604030504040204" pitchFamily="34" charset="0"/>
                          <a:ea typeface="Verdana" panose="020B0604030504040204" pitchFamily="34" charset="0"/>
                        </a:rPr>
                        <a:t>0.57%</a:t>
                      </a:r>
                      <a:endParaRPr lang="en-US" sz="900" b="0" kern="1200" dirty="0">
                        <a:solidFill>
                          <a:schemeClr val="tx1"/>
                        </a:solidFill>
                        <a:latin typeface="Verdana" panose="020B0604030504040204" pitchFamily="34" charset="0"/>
                        <a:ea typeface="Verdana" panose="020B0604030504040204" pitchFamily="34" charset="0"/>
                        <a:cs typeface="+mn-cs"/>
                      </a:endParaRPr>
                    </a:p>
                  </a:txBody>
                  <a:tcPr marL="0" marR="0" marT="0" marB="0" anchor="ctr">
                    <a:solidFill>
                      <a:schemeClr val="accent6">
                        <a:lumMod val="40000"/>
                        <a:lumOff val="60000"/>
                      </a:schemeClr>
                    </a:solidFill>
                  </a:tcPr>
                </a:tc>
                <a:extLst>
                  <a:ext uri="{0D108BD9-81ED-4DB2-BD59-A6C34878D82A}">
                    <a16:rowId xmlns:a16="http://schemas.microsoft.com/office/drawing/2014/main" val="2696764685"/>
                  </a:ext>
                </a:extLst>
              </a:tr>
              <a:tr h="406590">
                <a:tc>
                  <a:txBody>
                    <a:bodyPr/>
                    <a:lstStyle/>
                    <a:p>
                      <a:pPr marL="0" algn="l" defTabSz="914400" rtl="0" eaLnBrk="1" fontAlgn="b" latinLnBrk="0" hangingPunct="1"/>
                      <a:r>
                        <a:rPr lang="en-US" sz="1000" b="1" kern="1200" dirty="0">
                          <a:solidFill>
                            <a:schemeClr val="tx1"/>
                          </a:solidFill>
                          <a:latin typeface="Verdana" panose="020B0604030504040204" pitchFamily="34" charset="0"/>
                          <a:ea typeface="Verdana" panose="020B0604030504040204" pitchFamily="34" charset="0"/>
                        </a:rPr>
                        <a:t>Lodgers and Auto Rental Sales and Use Tax</a:t>
                      </a:r>
                      <a:endParaRPr lang="en-US" sz="1000" b="1" kern="1200" dirty="0">
                        <a:solidFill>
                          <a:schemeClr val="tx1"/>
                        </a:solidFill>
                        <a:latin typeface="Verdana" panose="020B0604030504040204" pitchFamily="34" charset="0"/>
                        <a:ea typeface="Verdana" panose="020B0604030504040204" pitchFamily="34" charset="0"/>
                        <a:cs typeface="+mn-cs"/>
                      </a:endParaRPr>
                    </a:p>
                  </a:txBody>
                  <a:tcPr marL="0" marR="0" marT="0" marB="0" anchor="ctr">
                    <a:solidFill>
                      <a:schemeClr val="accent6">
                        <a:lumMod val="20000"/>
                        <a:lumOff val="80000"/>
                      </a:schemeClr>
                    </a:solidFill>
                  </a:tcPr>
                </a:tc>
                <a:tc>
                  <a:txBody>
                    <a:bodyPr/>
                    <a:lstStyle/>
                    <a:p>
                      <a:pPr marL="0" algn="ctr" defTabSz="914400" rtl="0" eaLnBrk="1" fontAlgn="b" latinLnBrk="0" hangingPunct="1"/>
                      <a:r>
                        <a:rPr lang="en-US" sz="900" b="0" kern="1200" dirty="0">
                          <a:solidFill>
                            <a:schemeClr val="tx1"/>
                          </a:solidFill>
                          <a:latin typeface="Verdana" panose="020B0604030504040204" pitchFamily="34" charset="0"/>
                          <a:ea typeface="Verdana" panose="020B0604030504040204" pitchFamily="34" charset="0"/>
                        </a:rPr>
                        <a:t>1980</a:t>
                      </a:r>
                      <a:endParaRPr lang="en-US" sz="900" b="0" kern="1200" dirty="0">
                        <a:solidFill>
                          <a:schemeClr val="tx1"/>
                        </a:solidFill>
                        <a:latin typeface="Verdana" panose="020B0604030504040204" pitchFamily="34" charset="0"/>
                        <a:ea typeface="Verdana" panose="020B0604030504040204" pitchFamily="34" charset="0"/>
                        <a:cs typeface="+mn-cs"/>
                      </a:endParaRPr>
                    </a:p>
                  </a:txBody>
                  <a:tcPr marL="0" marR="0" marT="0" marB="0" anchor="ctr">
                    <a:solidFill>
                      <a:schemeClr val="accent6">
                        <a:lumMod val="20000"/>
                        <a:lumOff val="80000"/>
                      </a:schemeClr>
                    </a:solidFill>
                  </a:tcPr>
                </a:tc>
                <a:tc>
                  <a:txBody>
                    <a:bodyPr/>
                    <a:lstStyle/>
                    <a:p>
                      <a:pPr marL="0" algn="ctr" defTabSz="914400" rtl="0" eaLnBrk="1" fontAlgn="b" latinLnBrk="0" hangingPunct="1"/>
                      <a:r>
                        <a:rPr lang="en-US" sz="900" b="0" kern="1200" dirty="0">
                          <a:solidFill>
                            <a:schemeClr val="tx1"/>
                          </a:solidFill>
                          <a:latin typeface="Verdana" panose="020B0604030504040204" pitchFamily="34" charset="0"/>
                          <a:ea typeface="Verdana" panose="020B0604030504040204" pitchFamily="34" charset="0"/>
                        </a:rPr>
                        <a:t>2.00%</a:t>
                      </a:r>
                      <a:endParaRPr lang="en-US" sz="900" b="0" kern="1200" dirty="0">
                        <a:solidFill>
                          <a:schemeClr val="tx1"/>
                        </a:solidFill>
                        <a:latin typeface="Verdana" panose="020B0604030504040204" pitchFamily="34" charset="0"/>
                        <a:ea typeface="Verdana" panose="020B0604030504040204" pitchFamily="34" charset="0"/>
                        <a:cs typeface="+mn-cs"/>
                      </a:endParaRPr>
                    </a:p>
                  </a:txBody>
                  <a:tcPr marL="0" marR="0" marT="0" marB="0" anchor="ctr">
                    <a:solidFill>
                      <a:schemeClr val="accent6">
                        <a:lumMod val="20000"/>
                        <a:lumOff val="80000"/>
                      </a:schemeClr>
                    </a:solidFill>
                  </a:tcPr>
                </a:tc>
                <a:extLst>
                  <a:ext uri="{0D108BD9-81ED-4DB2-BD59-A6C34878D82A}">
                    <a16:rowId xmlns:a16="http://schemas.microsoft.com/office/drawing/2014/main" val="1086232337"/>
                  </a:ext>
                </a:extLst>
              </a:tr>
              <a:tr h="832405">
                <a:tc>
                  <a:txBody>
                    <a:bodyPr/>
                    <a:lstStyle/>
                    <a:p>
                      <a:pPr marL="0" algn="l" defTabSz="914400" rtl="0" eaLnBrk="1" fontAlgn="b" latinLnBrk="0" hangingPunct="1"/>
                      <a:r>
                        <a:rPr lang="en-US" sz="1000" b="1" kern="1200" dirty="0">
                          <a:solidFill>
                            <a:schemeClr val="tx1"/>
                          </a:solidFill>
                          <a:latin typeface="Verdana" panose="020B0604030504040204" pitchFamily="34" charset="0"/>
                          <a:ea typeface="Verdana" panose="020B0604030504040204" pitchFamily="34" charset="0"/>
                        </a:rPr>
                        <a:t>Pikes Peak Rural Transit Authority (city portion only)</a:t>
                      </a:r>
                      <a:endParaRPr lang="en-US" sz="1000" b="1" kern="1200" dirty="0">
                        <a:solidFill>
                          <a:schemeClr val="tx1"/>
                        </a:solidFill>
                        <a:latin typeface="Verdana" panose="020B0604030504040204" pitchFamily="34" charset="0"/>
                        <a:ea typeface="Verdana" panose="020B0604030504040204" pitchFamily="34" charset="0"/>
                        <a:cs typeface="+mn-cs"/>
                      </a:endParaRPr>
                    </a:p>
                  </a:txBody>
                  <a:tcPr marL="0" marR="0" marT="0" marB="0" anchor="ctr">
                    <a:solidFill>
                      <a:schemeClr val="accent6">
                        <a:lumMod val="40000"/>
                        <a:lumOff val="60000"/>
                      </a:schemeClr>
                    </a:solidFill>
                  </a:tcPr>
                </a:tc>
                <a:tc>
                  <a:txBody>
                    <a:bodyPr/>
                    <a:lstStyle/>
                    <a:p>
                      <a:pPr marL="0" algn="ctr" defTabSz="914400" rtl="0" eaLnBrk="1" fontAlgn="b" latinLnBrk="0" hangingPunct="1"/>
                      <a:r>
                        <a:rPr lang="en-US" sz="900" b="0" kern="1200">
                          <a:solidFill>
                            <a:schemeClr val="tx1"/>
                          </a:solidFill>
                          <a:latin typeface="Verdana" panose="020B0604030504040204" pitchFamily="34" charset="0"/>
                          <a:ea typeface="Verdana" panose="020B0604030504040204" pitchFamily="34" charset="0"/>
                        </a:rPr>
                        <a:t>2004, 2014, 2022 extended through 2034</a:t>
                      </a:r>
                      <a:endParaRPr lang="en-US" sz="900" b="0" kern="1200">
                        <a:solidFill>
                          <a:schemeClr val="tx1"/>
                        </a:solidFill>
                        <a:latin typeface="Verdana" panose="020B0604030504040204" pitchFamily="34" charset="0"/>
                        <a:ea typeface="Verdana" panose="020B0604030504040204" pitchFamily="34" charset="0"/>
                        <a:cs typeface="+mn-cs"/>
                      </a:endParaRPr>
                    </a:p>
                  </a:txBody>
                  <a:tcPr marL="0" marR="0" marT="0" marB="0" anchor="ctr">
                    <a:solidFill>
                      <a:schemeClr val="accent6">
                        <a:lumMod val="40000"/>
                        <a:lumOff val="60000"/>
                      </a:schemeClr>
                    </a:solidFill>
                  </a:tcPr>
                </a:tc>
                <a:tc>
                  <a:txBody>
                    <a:bodyPr/>
                    <a:lstStyle/>
                    <a:p>
                      <a:pPr marL="0" algn="ctr" defTabSz="914400" rtl="0" eaLnBrk="1" fontAlgn="b" latinLnBrk="0" hangingPunct="1"/>
                      <a:r>
                        <a:rPr lang="en-US" sz="900" b="0" kern="1200" dirty="0">
                          <a:solidFill>
                            <a:schemeClr val="tx1"/>
                          </a:solidFill>
                          <a:latin typeface="Verdana" panose="020B0604030504040204" pitchFamily="34" charset="0"/>
                          <a:ea typeface="Verdana" panose="020B0604030504040204" pitchFamily="34" charset="0"/>
                        </a:rPr>
                        <a:t>1.00%*</a:t>
                      </a:r>
                      <a:endParaRPr lang="en-US" sz="900" b="0" kern="1200" dirty="0">
                        <a:solidFill>
                          <a:schemeClr val="tx1"/>
                        </a:solidFill>
                        <a:latin typeface="Verdana" panose="020B0604030504040204" pitchFamily="34" charset="0"/>
                        <a:ea typeface="Verdana" panose="020B0604030504040204" pitchFamily="34" charset="0"/>
                        <a:cs typeface="+mn-cs"/>
                      </a:endParaRPr>
                    </a:p>
                  </a:txBody>
                  <a:tcPr marL="0" marR="0" marT="0" marB="0" anchor="ctr">
                    <a:solidFill>
                      <a:schemeClr val="accent6">
                        <a:lumMod val="40000"/>
                        <a:lumOff val="60000"/>
                      </a:schemeClr>
                    </a:solidFill>
                  </a:tcPr>
                </a:tc>
                <a:extLst>
                  <a:ext uri="{0D108BD9-81ED-4DB2-BD59-A6C34878D82A}">
                    <a16:rowId xmlns:a16="http://schemas.microsoft.com/office/drawing/2014/main" val="3225571669"/>
                  </a:ext>
                </a:extLst>
              </a:tr>
            </a:tbl>
          </a:graphicData>
        </a:graphic>
      </p:graphicFrame>
      <p:sp>
        <p:nvSpPr>
          <p:cNvPr id="13" name="TextBox 12">
            <a:extLst>
              <a:ext uri="{FF2B5EF4-FFF2-40B4-BE49-F238E27FC236}">
                <a16:creationId xmlns:a16="http://schemas.microsoft.com/office/drawing/2014/main" id="{78B7407C-F076-0CE6-BEDC-8B7A90B91C4A}"/>
              </a:ext>
            </a:extLst>
          </p:cNvPr>
          <p:cNvSpPr txBox="1"/>
          <p:nvPr/>
        </p:nvSpPr>
        <p:spPr>
          <a:xfrm>
            <a:off x="6251027" y="5184905"/>
            <a:ext cx="5617028" cy="246221"/>
          </a:xfrm>
          <a:prstGeom prst="rect">
            <a:avLst/>
          </a:prstGeom>
          <a:noFill/>
        </p:spPr>
        <p:txBody>
          <a:bodyPr wrap="square" rtlCol="0">
            <a:spAutoFit/>
          </a:bodyPr>
          <a:lstStyle/>
          <a:p>
            <a:r>
              <a:rPr lang="en-US" sz="1000" dirty="0"/>
              <a:t>* The City of Colorado Springs only Receives a portion of this rate</a:t>
            </a:r>
          </a:p>
        </p:txBody>
      </p:sp>
      <p:pic>
        <p:nvPicPr>
          <p:cNvPr id="15" name="Picture 14">
            <a:extLst>
              <a:ext uri="{FF2B5EF4-FFF2-40B4-BE49-F238E27FC236}">
                <a16:creationId xmlns:a16="http://schemas.microsoft.com/office/drawing/2014/main" id="{FED77A88-9BDB-D0CC-8298-7F4E12AAB50E}"/>
              </a:ext>
            </a:extLst>
          </p:cNvPr>
          <p:cNvPicPr>
            <a:picLocks noChangeAspect="1"/>
          </p:cNvPicPr>
          <p:nvPr/>
        </p:nvPicPr>
        <p:blipFill>
          <a:blip r:embed="rId4"/>
          <a:stretch>
            <a:fillRect/>
          </a:stretch>
        </p:blipFill>
        <p:spPr>
          <a:xfrm>
            <a:off x="352538" y="869561"/>
            <a:ext cx="5843309" cy="4512300"/>
          </a:xfrm>
          <a:prstGeom prst="rect">
            <a:avLst/>
          </a:prstGeom>
        </p:spPr>
      </p:pic>
    </p:spTree>
    <p:extLst>
      <p:ext uri="{BB962C8B-B14F-4D97-AF65-F5344CB8AC3E}">
        <p14:creationId xmlns:p14="http://schemas.microsoft.com/office/powerpoint/2010/main" val="834186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6D2F426-207A-CE2D-1B50-FCDD0CADA6DA}"/>
              </a:ext>
            </a:extLst>
          </p:cNvPr>
          <p:cNvSpPr>
            <a:spLocks noGrp="1"/>
          </p:cNvSpPr>
          <p:nvPr>
            <p:ph type="title"/>
          </p:nvPr>
        </p:nvSpPr>
        <p:spPr>
          <a:xfrm>
            <a:off x="787401" y="202505"/>
            <a:ext cx="10515600" cy="624105"/>
          </a:xfrm>
        </p:spPr>
        <p:txBody>
          <a:bodyPr>
            <a:normAutofit/>
          </a:bodyPr>
          <a:lstStyle/>
          <a:p>
            <a:r>
              <a:rPr lang="en-US" sz="1400" b="1">
                <a:latin typeface="Verdana"/>
                <a:ea typeface="Verdana"/>
                <a:cs typeface="Verdana" panose="020B0604030504040204" pitchFamily="34" charset="0"/>
              </a:rPr>
              <a:t>BUDGET THEN AND NOW</a:t>
            </a:r>
            <a:endParaRPr lang="en-US" sz="1400">
              <a:solidFill>
                <a:schemeClr val="bg1"/>
              </a:solidFill>
            </a:endParaRPr>
          </a:p>
        </p:txBody>
      </p:sp>
      <p:sp>
        <p:nvSpPr>
          <p:cNvPr id="17" name="Footer Placeholder 16">
            <a:extLst>
              <a:ext uri="{FF2B5EF4-FFF2-40B4-BE49-F238E27FC236}">
                <a16:creationId xmlns:a16="http://schemas.microsoft.com/office/drawing/2014/main" id="{553E8896-C13A-0910-59A7-647714E03F65}"/>
              </a:ext>
            </a:extLst>
          </p:cNvPr>
          <p:cNvSpPr>
            <a:spLocks noGrp="1"/>
          </p:cNvSpPr>
          <p:nvPr>
            <p:ph type="ftr" sz="quarter" idx="3"/>
          </p:nvPr>
        </p:nvSpPr>
        <p:spPr/>
        <p:txBody>
          <a:bodyPr/>
          <a:lstStyle/>
          <a:p>
            <a:r>
              <a:rPr lang="en-US" b="1">
                <a:solidFill>
                  <a:schemeClr val="accent3"/>
                </a:solidFill>
              </a:rPr>
              <a:t>Common Sense Institute :: </a:t>
            </a:r>
            <a:r>
              <a:rPr lang="en-US">
                <a:solidFill>
                  <a:schemeClr val="accent1"/>
                </a:solidFill>
              </a:rPr>
              <a:t>CommonSenseInstituteCO.org</a:t>
            </a:r>
          </a:p>
        </p:txBody>
      </p:sp>
      <p:sp>
        <p:nvSpPr>
          <p:cNvPr id="18" name="Slide Number Placeholder 17">
            <a:extLst>
              <a:ext uri="{FF2B5EF4-FFF2-40B4-BE49-F238E27FC236}">
                <a16:creationId xmlns:a16="http://schemas.microsoft.com/office/drawing/2014/main" id="{E9F5221D-ABC0-5ABC-80AB-1D5B44022A13}"/>
              </a:ext>
            </a:extLst>
          </p:cNvPr>
          <p:cNvSpPr>
            <a:spLocks noGrp="1"/>
          </p:cNvSpPr>
          <p:nvPr>
            <p:ph type="sldNum" sz="quarter" idx="4"/>
          </p:nvPr>
        </p:nvSpPr>
        <p:spPr/>
        <p:txBody>
          <a:bodyPr/>
          <a:lstStyle/>
          <a:p>
            <a:fld id="{E3BC78C7-DA6B-49D8-999D-7B3EF7DC6F94}" type="slidenum">
              <a:rPr lang="en-US" smtClean="0"/>
              <a:pPr/>
              <a:t>15</a:t>
            </a:fld>
            <a:endParaRPr lang="en-US"/>
          </a:p>
        </p:txBody>
      </p:sp>
      <p:sp>
        <p:nvSpPr>
          <p:cNvPr id="6" name="Rectangle 5">
            <a:extLst>
              <a:ext uri="{FF2B5EF4-FFF2-40B4-BE49-F238E27FC236}">
                <a16:creationId xmlns:a16="http://schemas.microsoft.com/office/drawing/2014/main" id="{63068998-B717-1869-B4D0-E0D731DD273D}"/>
              </a:ext>
            </a:extLst>
          </p:cNvPr>
          <p:cNvSpPr/>
          <p:nvPr/>
        </p:nvSpPr>
        <p:spPr>
          <a:xfrm>
            <a:off x="838199" y="5391149"/>
            <a:ext cx="10534651" cy="952501"/>
          </a:xfrm>
          <a:prstGeom prst="rect">
            <a:avLst/>
          </a:prstGeom>
          <a:solidFill>
            <a:schemeClr val="accent1">
              <a:lumMod val="20000"/>
              <a:lumOff val="8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45720" rIns="91440" bIns="45720" rtlCol="0" anchor="ctr"/>
          <a:lstStyle/>
          <a:p>
            <a:r>
              <a:rPr lang="en-US" sz="1100" dirty="0">
                <a:solidFill>
                  <a:schemeClr val="tx1"/>
                </a:solidFill>
                <a:latin typeface="Verdana"/>
                <a:ea typeface="Verdana"/>
                <a:cs typeface="Verdana" panose="020B0604030504040204" pitchFamily="34" charset="0"/>
              </a:rPr>
              <a:t>As is surely typical of growing cities like Colorado Springs, department expenditure has grown universally since 2013. The city's two biggest departments, Public Works and the Police, are budgeted to spend 327% and 82% more in 2023, respectively, than they did a decade ago. Some departments, like Finance and Parks, Recreation, and Cultural Services, however, now receive less inflation-adjusted funding than they did in 2013. Excepting Public Works, which has received an exceptional share of its new funding from other sources, departments' general fund growths have been roughly proportional to their total spending growths.</a:t>
            </a:r>
          </a:p>
        </p:txBody>
      </p:sp>
      <p:sp>
        <p:nvSpPr>
          <p:cNvPr id="2" name="Title 7">
            <a:extLst>
              <a:ext uri="{FF2B5EF4-FFF2-40B4-BE49-F238E27FC236}">
                <a16:creationId xmlns:a16="http://schemas.microsoft.com/office/drawing/2014/main" id="{F2AF3B76-BD27-B311-2259-DFE83ED483FA}"/>
              </a:ext>
            </a:extLst>
          </p:cNvPr>
          <p:cNvSpPr txBox="1">
            <a:spLocks/>
          </p:cNvSpPr>
          <p:nvPr/>
        </p:nvSpPr>
        <p:spPr>
          <a:xfrm>
            <a:off x="800100" y="766002"/>
            <a:ext cx="9580891" cy="337969"/>
          </a:xfrm>
          <a:prstGeom prst="rect">
            <a:avLst/>
          </a:prstGeom>
        </p:spPr>
        <p:txBody>
          <a:bodyPr vert="horz" lIns="0" tIns="45720" rIns="91440" bIns="45720" rtlCol="0" anchor="ctr">
            <a:noAutofit/>
          </a:bodyPr>
          <a:lstStyle>
            <a:lvl1pPr algn="l" defTabSz="914400" rtl="0" eaLnBrk="1" latinLnBrk="0" hangingPunct="1">
              <a:lnSpc>
                <a:spcPct val="90000"/>
              </a:lnSpc>
              <a:spcBef>
                <a:spcPct val="0"/>
              </a:spcBef>
              <a:buNone/>
              <a:defRPr sz="32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US" sz="2000" b="1">
                <a:latin typeface="Verdana"/>
                <a:ea typeface="Verdana"/>
                <a:cs typeface="Verdana" panose="020B0604030504040204" pitchFamily="34" charset="0"/>
              </a:rPr>
              <a:t>Expenditure by Department in 2013 and 2023 </a:t>
            </a:r>
            <a:endParaRPr lang="en-US" sz="2000" b="1">
              <a:latin typeface="Verdana" panose="020B0604030504040204" pitchFamily="34" charset="0"/>
              <a:ea typeface="Verdana" panose="020B0604030504040204" pitchFamily="34" charset="0"/>
              <a:cs typeface="Verdana" panose="020B0604030504040204" pitchFamily="34" charset="0"/>
            </a:endParaRPr>
          </a:p>
        </p:txBody>
      </p:sp>
      <p:pic>
        <p:nvPicPr>
          <p:cNvPr id="3" name="Picture 12" descr="A graph of financial funds&#10;&#10;Description automatically generated">
            <a:extLst>
              <a:ext uri="{FF2B5EF4-FFF2-40B4-BE49-F238E27FC236}">
                <a16:creationId xmlns:a16="http://schemas.microsoft.com/office/drawing/2014/main" id="{405ED125-F80A-F5A1-8F4F-CF4EC197C13C}"/>
              </a:ext>
            </a:extLst>
          </p:cNvPr>
          <p:cNvPicPr>
            <a:picLocks noChangeAspect="1"/>
          </p:cNvPicPr>
          <p:nvPr/>
        </p:nvPicPr>
        <p:blipFill>
          <a:blip r:embed="rId3"/>
          <a:stretch>
            <a:fillRect/>
          </a:stretch>
        </p:blipFill>
        <p:spPr>
          <a:xfrm>
            <a:off x="800100" y="1314926"/>
            <a:ext cx="4149993" cy="3909915"/>
          </a:xfrm>
          <a:prstGeom prst="rect">
            <a:avLst/>
          </a:prstGeom>
        </p:spPr>
      </p:pic>
      <p:pic>
        <p:nvPicPr>
          <p:cNvPr id="4" name="Picture 14" descr="A graph of a company&amp;#39;s financial performance&#10;&#10;Description automatically generated">
            <a:extLst>
              <a:ext uri="{FF2B5EF4-FFF2-40B4-BE49-F238E27FC236}">
                <a16:creationId xmlns:a16="http://schemas.microsoft.com/office/drawing/2014/main" id="{0A875AB2-2BF2-248D-0733-93AAE5F0F69B}"/>
              </a:ext>
            </a:extLst>
          </p:cNvPr>
          <p:cNvPicPr>
            <a:picLocks noChangeAspect="1"/>
          </p:cNvPicPr>
          <p:nvPr/>
        </p:nvPicPr>
        <p:blipFill>
          <a:blip r:embed="rId4"/>
          <a:stretch>
            <a:fillRect/>
          </a:stretch>
        </p:blipFill>
        <p:spPr>
          <a:xfrm>
            <a:off x="6096000" y="1310355"/>
            <a:ext cx="4181843" cy="3904463"/>
          </a:xfrm>
          <a:prstGeom prst="rect">
            <a:avLst/>
          </a:prstGeom>
        </p:spPr>
      </p:pic>
      <p:sp>
        <p:nvSpPr>
          <p:cNvPr id="9" name="Rectangle 8">
            <a:extLst>
              <a:ext uri="{FF2B5EF4-FFF2-40B4-BE49-F238E27FC236}">
                <a16:creationId xmlns:a16="http://schemas.microsoft.com/office/drawing/2014/main" id="{DABBBAFD-59B8-F889-CFC9-83DB4A4F0C4F}"/>
              </a:ext>
            </a:extLst>
          </p:cNvPr>
          <p:cNvSpPr/>
          <p:nvPr/>
        </p:nvSpPr>
        <p:spPr>
          <a:xfrm>
            <a:off x="844789" y="5398096"/>
            <a:ext cx="52161" cy="94686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anual Input 4">
            <a:extLst>
              <a:ext uri="{FF2B5EF4-FFF2-40B4-BE49-F238E27FC236}">
                <a16:creationId xmlns:a16="http://schemas.microsoft.com/office/drawing/2014/main" id="{B0F76883-6B75-4A09-5800-052A6FB20C76}"/>
              </a:ext>
            </a:extLst>
          </p:cNvPr>
          <p:cNvSpPr/>
          <p:nvPr/>
        </p:nvSpPr>
        <p:spPr>
          <a:xfrm rot="5400000" flipH="1">
            <a:off x="181778" y="159744"/>
            <a:ext cx="341523" cy="705080"/>
          </a:xfrm>
          <a:prstGeom prst="flowChartManualInpu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37F6B40-AF33-59A9-0CD9-D659C59674E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rot="175160">
            <a:off x="11026938" y="183568"/>
            <a:ext cx="967917" cy="977361"/>
          </a:xfrm>
          <a:prstGeom prst="rect">
            <a:avLst/>
          </a:prstGeom>
          <a:effectLst>
            <a:outerShdw blurRad="160598" dist="90645" dir="2700000" algn="tl" rotWithShape="0">
              <a:schemeClr val="tx2">
                <a:lumMod val="50000"/>
                <a:alpha val="40000"/>
              </a:schemeClr>
            </a:outerShdw>
          </a:effectLst>
        </p:spPr>
      </p:pic>
      <p:sp>
        <p:nvSpPr>
          <p:cNvPr id="10" name="TextBox 9">
            <a:extLst>
              <a:ext uri="{FF2B5EF4-FFF2-40B4-BE49-F238E27FC236}">
                <a16:creationId xmlns:a16="http://schemas.microsoft.com/office/drawing/2014/main" id="{91DC1894-EB92-375B-EA05-4C9A13E577E3}"/>
              </a:ext>
            </a:extLst>
          </p:cNvPr>
          <p:cNvSpPr txBox="1"/>
          <p:nvPr/>
        </p:nvSpPr>
        <p:spPr>
          <a:xfrm>
            <a:off x="5926036" y="5159781"/>
            <a:ext cx="6265964" cy="215444"/>
          </a:xfrm>
          <a:prstGeom prst="rect">
            <a:avLst/>
          </a:prstGeom>
          <a:noFill/>
        </p:spPr>
        <p:txBody>
          <a:bodyPr wrap="square" lIns="91440" tIns="45720" rIns="91440" bIns="45720" anchor="t">
            <a:spAutoFit/>
          </a:bodyPr>
          <a:lstStyle/>
          <a:p>
            <a:r>
              <a:rPr lang="en-US" sz="800" dirty="0">
                <a:latin typeface="Verdana"/>
                <a:ea typeface="+mn-lt"/>
                <a:cs typeface="+mn-lt"/>
              </a:rPr>
              <a:t>*"Mayor &amp; Support Services" was re-organized between years and is therefore not </a:t>
            </a:r>
            <a:r>
              <a:rPr lang="en-US" sz="800">
                <a:latin typeface="Verdana"/>
                <a:ea typeface="+mn-lt"/>
                <a:cs typeface="+mn-lt"/>
              </a:rPr>
              <a:t>consistent </a:t>
            </a:r>
            <a:r>
              <a:rPr lang="en-US" sz="800" dirty="0">
                <a:latin typeface="Verdana"/>
                <a:ea typeface="+mn-lt"/>
                <a:cs typeface="+mn-lt"/>
              </a:rPr>
              <a:t>over time.</a:t>
            </a:r>
            <a:r>
              <a:rPr lang="en-US" sz="800">
                <a:latin typeface="Verdana"/>
                <a:ea typeface="+mn-lt"/>
                <a:cs typeface="+mn-lt"/>
              </a:rPr>
              <a:t> </a:t>
            </a:r>
            <a:endParaRPr lang="en-US" sz="800" dirty="0">
              <a:latin typeface="Verdana"/>
              <a:ea typeface="Verdana"/>
            </a:endParaRPr>
          </a:p>
        </p:txBody>
      </p:sp>
    </p:spTree>
    <p:extLst>
      <p:ext uri="{BB962C8B-B14F-4D97-AF65-F5344CB8AC3E}">
        <p14:creationId xmlns:p14="http://schemas.microsoft.com/office/powerpoint/2010/main" val="2578289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6D2F426-207A-CE2D-1B50-FCDD0CADA6DA}"/>
              </a:ext>
            </a:extLst>
          </p:cNvPr>
          <p:cNvSpPr>
            <a:spLocks noGrp="1"/>
          </p:cNvSpPr>
          <p:nvPr>
            <p:ph type="title"/>
          </p:nvPr>
        </p:nvSpPr>
        <p:spPr>
          <a:xfrm>
            <a:off x="787401" y="202505"/>
            <a:ext cx="10515600" cy="624105"/>
          </a:xfrm>
        </p:spPr>
        <p:txBody>
          <a:bodyPr>
            <a:normAutofit/>
          </a:bodyPr>
          <a:lstStyle/>
          <a:p>
            <a:r>
              <a:rPr lang="en-US" sz="1400" b="1">
                <a:latin typeface="Verdana"/>
                <a:ea typeface="Verdana"/>
                <a:cs typeface="Verdana" panose="020B0604030504040204" pitchFamily="34" charset="0"/>
              </a:rPr>
              <a:t>BUDGET THEN AND NOW</a:t>
            </a:r>
            <a:endParaRPr lang="en-US" sz="1400">
              <a:solidFill>
                <a:schemeClr val="bg1"/>
              </a:solidFill>
            </a:endParaRPr>
          </a:p>
        </p:txBody>
      </p:sp>
      <p:sp>
        <p:nvSpPr>
          <p:cNvPr id="17" name="Footer Placeholder 16">
            <a:extLst>
              <a:ext uri="{FF2B5EF4-FFF2-40B4-BE49-F238E27FC236}">
                <a16:creationId xmlns:a16="http://schemas.microsoft.com/office/drawing/2014/main" id="{553E8896-C13A-0910-59A7-647714E03F65}"/>
              </a:ext>
            </a:extLst>
          </p:cNvPr>
          <p:cNvSpPr>
            <a:spLocks noGrp="1"/>
          </p:cNvSpPr>
          <p:nvPr>
            <p:ph type="ftr" sz="quarter" idx="3"/>
          </p:nvPr>
        </p:nvSpPr>
        <p:spPr/>
        <p:txBody>
          <a:bodyPr/>
          <a:lstStyle/>
          <a:p>
            <a:r>
              <a:rPr lang="en-US" b="1">
                <a:solidFill>
                  <a:schemeClr val="accent3"/>
                </a:solidFill>
              </a:rPr>
              <a:t>Common Sense Institute :: </a:t>
            </a:r>
            <a:r>
              <a:rPr lang="en-US">
                <a:solidFill>
                  <a:schemeClr val="accent1"/>
                </a:solidFill>
              </a:rPr>
              <a:t>CommonSenseInstituteCO.org</a:t>
            </a:r>
          </a:p>
        </p:txBody>
      </p:sp>
      <p:sp>
        <p:nvSpPr>
          <p:cNvPr id="18" name="Slide Number Placeholder 17">
            <a:extLst>
              <a:ext uri="{FF2B5EF4-FFF2-40B4-BE49-F238E27FC236}">
                <a16:creationId xmlns:a16="http://schemas.microsoft.com/office/drawing/2014/main" id="{E9F5221D-ABC0-5ABC-80AB-1D5B44022A13}"/>
              </a:ext>
            </a:extLst>
          </p:cNvPr>
          <p:cNvSpPr>
            <a:spLocks noGrp="1"/>
          </p:cNvSpPr>
          <p:nvPr>
            <p:ph type="sldNum" sz="quarter" idx="4"/>
          </p:nvPr>
        </p:nvSpPr>
        <p:spPr/>
        <p:txBody>
          <a:bodyPr/>
          <a:lstStyle/>
          <a:p>
            <a:fld id="{E3BC78C7-DA6B-49D8-999D-7B3EF7DC6F94}" type="slidenum">
              <a:rPr lang="en-US" smtClean="0"/>
              <a:pPr/>
              <a:t>16</a:t>
            </a:fld>
            <a:endParaRPr lang="en-US"/>
          </a:p>
        </p:txBody>
      </p:sp>
      <p:sp>
        <p:nvSpPr>
          <p:cNvPr id="6" name="Rectangle 5">
            <a:extLst>
              <a:ext uri="{FF2B5EF4-FFF2-40B4-BE49-F238E27FC236}">
                <a16:creationId xmlns:a16="http://schemas.microsoft.com/office/drawing/2014/main" id="{63068998-B717-1869-B4D0-E0D731DD273D}"/>
              </a:ext>
            </a:extLst>
          </p:cNvPr>
          <p:cNvSpPr/>
          <p:nvPr/>
        </p:nvSpPr>
        <p:spPr>
          <a:xfrm>
            <a:off x="838199" y="5391149"/>
            <a:ext cx="10534651" cy="952501"/>
          </a:xfrm>
          <a:prstGeom prst="rect">
            <a:avLst/>
          </a:prstGeom>
          <a:solidFill>
            <a:schemeClr val="accent1">
              <a:lumMod val="20000"/>
              <a:lumOff val="8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45720" rIns="91440" bIns="45720" rtlCol="0" anchor="ctr"/>
          <a:lstStyle/>
          <a:p>
            <a:r>
              <a:rPr lang="en-US" sz="1100" dirty="0">
                <a:solidFill>
                  <a:schemeClr val="tx1"/>
                </a:solidFill>
                <a:latin typeface="Verdana"/>
                <a:ea typeface="Verdana"/>
                <a:cs typeface="Verdana" panose="020B0604030504040204" pitchFamily="34" charset="0"/>
              </a:rPr>
              <a:t>Between 2013 and 2023 the population of Colorado Springs grew by 13% or by more than 56,300 people. Inflation, as measured by the Denver Consumer Price index, grew by 38%. </a:t>
            </a:r>
            <a:r>
              <a:rPr lang="en-US" sz="1100" dirty="0">
                <a:solidFill>
                  <a:schemeClr val="tx1"/>
                </a:solidFill>
                <a:latin typeface="Verdana"/>
                <a:ea typeface="Verdana"/>
                <a:cs typeface="+mn-lt"/>
              </a:rPr>
              <a:t>Inflation adj</a:t>
            </a:r>
            <a:r>
              <a:rPr lang="en-US" sz="1100" dirty="0">
                <a:solidFill>
                  <a:schemeClr val="tx1"/>
                </a:solidFill>
                <a:latin typeface="Verdana"/>
                <a:ea typeface="+mn-lt"/>
                <a:cs typeface="+mn-lt"/>
              </a:rPr>
              <a:t>usted spending per resident, grew 59% over ten years. Most of this growth was through funds outside of the city General Fund, which grew just 16% on an inflation and resident adjusted basis. All other funds, including enterprises, grew a combined 116% over the last decade.  </a:t>
            </a:r>
            <a:endParaRPr lang="en-US" sz="1100" dirty="0">
              <a:solidFill>
                <a:schemeClr val="tx1"/>
              </a:solidFill>
              <a:latin typeface="Verdana"/>
              <a:ea typeface="Verdana"/>
              <a:cs typeface="Verdana" panose="020B0604030504040204" pitchFamily="34" charset="0"/>
            </a:endParaRPr>
          </a:p>
        </p:txBody>
      </p:sp>
      <p:sp>
        <p:nvSpPr>
          <p:cNvPr id="2" name="Title 7">
            <a:extLst>
              <a:ext uri="{FF2B5EF4-FFF2-40B4-BE49-F238E27FC236}">
                <a16:creationId xmlns:a16="http://schemas.microsoft.com/office/drawing/2014/main" id="{F2AF3B76-BD27-B311-2259-DFE83ED483FA}"/>
              </a:ext>
            </a:extLst>
          </p:cNvPr>
          <p:cNvSpPr txBox="1">
            <a:spLocks/>
          </p:cNvSpPr>
          <p:nvPr/>
        </p:nvSpPr>
        <p:spPr>
          <a:xfrm>
            <a:off x="800100" y="766002"/>
            <a:ext cx="9580891" cy="337969"/>
          </a:xfrm>
          <a:prstGeom prst="rect">
            <a:avLst/>
          </a:prstGeom>
        </p:spPr>
        <p:txBody>
          <a:bodyPr vert="horz" lIns="0" tIns="45720" rIns="91440" bIns="45720" rtlCol="0" anchor="ctr">
            <a:normAutofit fontScale="92500" lnSpcReduction="10000"/>
          </a:bodyPr>
          <a:lstStyle>
            <a:lvl1pPr algn="l" defTabSz="914400" rtl="0" eaLnBrk="1" latinLnBrk="0" hangingPunct="1">
              <a:lnSpc>
                <a:spcPct val="90000"/>
              </a:lnSpc>
              <a:spcBef>
                <a:spcPct val="0"/>
              </a:spcBef>
              <a:buNone/>
              <a:defRPr sz="32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US" sz="2000" b="1" dirty="0">
                <a:latin typeface="Verdana"/>
                <a:ea typeface="Verdana"/>
              </a:rPr>
              <a:t>Colorado Springs Budget Expenditure per Resident</a:t>
            </a:r>
          </a:p>
        </p:txBody>
      </p:sp>
      <p:grpSp>
        <p:nvGrpSpPr>
          <p:cNvPr id="22" name="Group 21">
            <a:extLst>
              <a:ext uri="{FF2B5EF4-FFF2-40B4-BE49-F238E27FC236}">
                <a16:creationId xmlns:a16="http://schemas.microsoft.com/office/drawing/2014/main" id="{8A8EA428-E6DE-045A-ECBF-6D47837B4D92}"/>
              </a:ext>
            </a:extLst>
          </p:cNvPr>
          <p:cNvGrpSpPr/>
          <p:nvPr/>
        </p:nvGrpSpPr>
        <p:grpSpPr>
          <a:xfrm>
            <a:off x="765719" y="1990040"/>
            <a:ext cx="2765502" cy="3104752"/>
            <a:chOff x="1349297" y="1889679"/>
            <a:chExt cx="2765502" cy="3104752"/>
          </a:xfrm>
        </p:grpSpPr>
        <p:pic>
          <p:nvPicPr>
            <p:cNvPr id="12" name="Picture 10" descr="Chart, sunburst chart&#10;&#10;Description automatically generated">
              <a:extLst>
                <a:ext uri="{FF2B5EF4-FFF2-40B4-BE49-F238E27FC236}">
                  <a16:creationId xmlns:a16="http://schemas.microsoft.com/office/drawing/2014/main" id="{3E028F4C-A588-C43D-3853-2FC8A960297C}"/>
                </a:ext>
              </a:extLst>
            </p:cNvPr>
            <p:cNvPicPr>
              <a:picLocks noChangeAspect="1"/>
            </p:cNvPicPr>
            <p:nvPr/>
          </p:nvPicPr>
          <p:blipFill rotWithShape="1">
            <a:blip r:embed="rId3"/>
            <a:srcRect r="67718"/>
            <a:stretch/>
          </p:blipFill>
          <p:spPr>
            <a:xfrm>
              <a:off x="1349297" y="2211713"/>
              <a:ext cx="2765502" cy="2782718"/>
            </a:xfrm>
            <a:prstGeom prst="rect">
              <a:avLst/>
            </a:prstGeom>
          </p:spPr>
        </p:pic>
        <p:sp>
          <p:nvSpPr>
            <p:cNvPr id="13" name="TextBox 12">
              <a:extLst>
                <a:ext uri="{FF2B5EF4-FFF2-40B4-BE49-F238E27FC236}">
                  <a16:creationId xmlns:a16="http://schemas.microsoft.com/office/drawing/2014/main" id="{7FBE76CE-67B3-3E39-473E-724FC5DB55AD}"/>
                </a:ext>
              </a:extLst>
            </p:cNvPr>
            <p:cNvSpPr txBox="1"/>
            <p:nvPr/>
          </p:nvSpPr>
          <p:spPr>
            <a:xfrm>
              <a:off x="2285890" y="1889679"/>
              <a:ext cx="971641" cy="276999"/>
            </a:xfrm>
            <a:prstGeom prst="rect">
              <a:avLst/>
            </a:prstGeom>
            <a:noFill/>
          </p:spPr>
          <p:txBody>
            <a:bodyPr wrap="square" lIns="91440" tIns="45720" rIns="91440" bIns="45720" rtlCol="0" anchor="t">
              <a:spAutoFit/>
            </a:bodyPr>
            <a:lstStyle/>
            <a:p>
              <a:pPr algn="ctr"/>
              <a:r>
                <a:rPr lang="en-US" sz="1200" b="1">
                  <a:latin typeface="Verdana"/>
                  <a:ea typeface="Verdana"/>
                  <a:cs typeface="Verdana" panose="020B0604030504040204" pitchFamily="34" charset="0"/>
                </a:rPr>
                <a:t>2013</a:t>
              </a:r>
              <a:endParaRPr lang="en-US" sz="1200" b="1">
                <a:latin typeface="Verdana" panose="020B0604030504040204" pitchFamily="34" charset="0"/>
                <a:ea typeface="Verdana" panose="020B0604030504040204" pitchFamily="34" charset="0"/>
                <a:cs typeface="Verdana" panose="020B0604030504040204" pitchFamily="34" charset="0"/>
              </a:endParaRPr>
            </a:p>
          </p:txBody>
        </p:sp>
      </p:grpSp>
      <p:sp>
        <p:nvSpPr>
          <p:cNvPr id="20" name="Title 7">
            <a:extLst>
              <a:ext uri="{FF2B5EF4-FFF2-40B4-BE49-F238E27FC236}">
                <a16:creationId xmlns:a16="http://schemas.microsoft.com/office/drawing/2014/main" id="{E69604FA-0D90-8FF1-B15D-73ED817B1525}"/>
              </a:ext>
            </a:extLst>
          </p:cNvPr>
          <p:cNvSpPr txBox="1">
            <a:spLocks/>
          </p:cNvSpPr>
          <p:nvPr/>
        </p:nvSpPr>
        <p:spPr>
          <a:xfrm>
            <a:off x="800100" y="1011044"/>
            <a:ext cx="9580891" cy="337969"/>
          </a:xfrm>
          <a:prstGeom prst="rect">
            <a:avLst/>
          </a:prstGeom>
        </p:spPr>
        <p:txBody>
          <a:bodyPr vert="horz" lIns="0" tIns="45720" rIns="91440" bIns="45720" rtlCol="0" anchor="ctr">
            <a:normAutofit/>
          </a:bodyPr>
          <a:lstStyle>
            <a:lvl1pPr algn="l" defTabSz="914400" rtl="0" eaLnBrk="1" latinLnBrk="0" hangingPunct="1">
              <a:lnSpc>
                <a:spcPct val="90000"/>
              </a:lnSpc>
              <a:spcBef>
                <a:spcPct val="0"/>
              </a:spcBef>
              <a:buNone/>
              <a:defRPr sz="32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marL="457200" indent="-447675">
              <a:tabLst>
                <a:tab pos="53975" algn="l"/>
              </a:tabLst>
            </a:pPr>
            <a:r>
              <a:rPr lang="en-US" sz="1100">
                <a:latin typeface="Verdana"/>
                <a:ea typeface="Verdana"/>
                <a:cs typeface="Verdana" panose="020B0604030504040204" pitchFamily="34" charset="0"/>
              </a:rPr>
              <a:t>Values are adjusted for population and inflation</a:t>
            </a:r>
            <a:endParaRPr lang="en-US" sz="800">
              <a:latin typeface="Verdana"/>
              <a:ea typeface="Verdana"/>
              <a:cs typeface="Verdana" panose="020B0604030504040204" pitchFamily="34" charset="0"/>
            </a:endParaRPr>
          </a:p>
        </p:txBody>
      </p:sp>
      <p:pic>
        <p:nvPicPr>
          <p:cNvPr id="21" name="Picture 11">
            <a:extLst>
              <a:ext uri="{FF2B5EF4-FFF2-40B4-BE49-F238E27FC236}">
                <a16:creationId xmlns:a16="http://schemas.microsoft.com/office/drawing/2014/main" id="{10705EA9-F776-BEF5-C63E-5FB67F001E13}"/>
              </a:ext>
            </a:extLst>
          </p:cNvPr>
          <p:cNvPicPr>
            <a:picLocks noChangeAspect="1"/>
          </p:cNvPicPr>
          <p:nvPr/>
        </p:nvPicPr>
        <p:blipFill>
          <a:blip r:embed="rId4"/>
          <a:stretch>
            <a:fillRect/>
          </a:stretch>
        </p:blipFill>
        <p:spPr>
          <a:xfrm>
            <a:off x="732368" y="1404829"/>
            <a:ext cx="6347540" cy="245874"/>
          </a:xfrm>
          <a:prstGeom prst="rect">
            <a:avLst/>
          </a:prstGeom>
        </p:spPr>
      </p:pic>
      <p:grpSp>
        <p:nvGrpSpPr>
          <p:cNvPr id="26" name="Group 25">
            <a:extLst>
              <a:ext uri="{FF2B5EF4-FFF2-40B4-BE49-F238E27FC236}">
                <a16:creationId xmlns:a16="http://schemas.microsoft.com/office/drawing/2014/main" id="{C0C53C16-14E4-4225-516F-450682A527E9}"/>
              </a:ext>
            </a:extLst>
          </p:cNvPr>
          <p:cNvGrpSpPr/>
          <p:nvPr/>
        </p:nvGrpSpPr>
        <p:grpSpPr>
          <a:xfrm>
            <a:off x="8649835" y="1990040"/>
            <a:ext cx="2765502" cy="3104752"/>
            <a:chOff x="1349297" y="1889679"/>
            <a:chExt cx="2765502" cy="3104752"/>
          </a:xfrm>
        </p:grpSpPr>
        <p:pic>
          <p:nvPicPr>
            <p:cNvPr id="27" name="Picture 10" descr="Chart, sunburst chart&#10;&#10;Description automatically generated">
              <a:extLst>
                <a:ext uri="{FF2B5EF4-FFF2-40B4-BE49-F238E27FC236}">
                  <a16:creationId xmlns:a16="http://schemas.microsoft.com/office/drawing/2014/main" id="{8205D6B0-68EC-3889-BD0E-949BAB72F288}"/>
                </a:ext>
              </a:extLst>
            </p:cNvPr>
            <p:cNvPicPr>
              <a:picLocks noChangeAspect="1"/>
            </p:cNvPicPr>
            <p:nvPr/>
          </p:nvPicPr>
          <p:blipFill rotWithShape="1">
            <a:blip r:embed="rId3"/>
            <a:srcRect l="67558" r="160"/>
            <a:stretch/>
          </p:blipFill>
          <p:spPr>
            <a:xfrm>
              <a:off x="1349297" y="2211713"/>
              <a:ext cx="2765502" cy="2782718"/>
            </a:xfrm>
            <a:prstGeom prst="rect">
              <a:avLst/>
            </a:prstGeom>
          </p:spPr>
        </p:pic>
        <p:sp>
          <p:nvSpPr>
            <p:cNvPr id="28" name="TextBox 27">
              <a:extLst>
                <a:ext uri="{FF2B5EF4-FFF2-40B4-BE49-F238E27FC236}">
                  <a16:creationId xmlns:a16="http://schemas.microsoft.com/office/drawing/2014/main" id="{3E149F2B-C6E6-0D23-EB67-A4F27439D600}"/>
                </a:ext>
              </a:extLst>
            </p:cNvPr>
            <p:cNvSpPr txBox="1"/>
            <p:nvPr/>
          </p:nvSpPr>
          <p:spPr>
            <a:xfrm>
              <a:off x="2285890" y="1889679"/>
              <a:ext cx="971641" cy="276999"/>
            </a:xfrm>
            <a:prstGeom prst="rect">
              <a:avLst/>
            </a:prstGeom>
            <a:noFill/>
          </p:spPr>
          <p:txBody>
            <a:bodyPr wrap="square" lIns="91440" tIns="45720" rIns="91440" bIns="45720" rtlCol="0" anchor="t">
              <a:spAutoFit/>
            </a:bodyPr>
            <a:lstStyle/>
            <a:p>
              <a:pPr algn="ctr"/>
              <a:r>
                <a:rPr lang="en-US" sz="1200" b="1">
                  <a:latin typeface="Verdana"/>
                  <a:ea typeface="Verdana"/>
                  <a:cs typeface="Verdana" panose="020B0604030504040204" pitchFamily="34" charset="0"/>
                </a:rPr>
                <a:t>2023</a:t>
              </a:r>
              <a:endParaRPr lang="en-US" sz="1200" b="1">
                <a:latin typeface="Verdana" panose="020B0604030504040204" pitchFamily="34" charset="0"/>
                <a:ea typeface="Verdana" panose="020B0604030504040204" pitchFamily="34" charset="0"/>
                <a:cs typeface="Verdana" panose="020B0604030504040204" pitchFamily="34" charset="0"/>
              </a:endParaRPr>
            </a:p>
          </p:txBody>
        </p:sp>
      </p:grpSp>
      <p:grpSp>
        <p:nvGrpSpPr>
          <p:cNvPr id="29" name="Group 28">
            <a:extLst>
              <a:ext uri="{FF2B5EF4-FFF2-40B4-BE49-F238E27FC236}">
                <a16:creationId xmlns:a16="http://schemas.microsoft.com/office/drawing/2014/main" id="{57E5B961-4406-9F09-FA06-CD7F41A6E3DC}"/>
              </a:ext>
            </a:extLst>
          </p:cNvPr>
          <p:cNvGrpSpPr/>
          <p:nvPr/>
        </p:nvGrpSpPr>
        <p:grpSpPr>
          <a:xfrm>
            <a:off x="4707777" y="1990040"/>
            <a:ext cx="2765502" cy="3104752"/>
            <a:chOff x="1349297" y="1889679"/>
            <a:chExt cx="2765502" cy="3104752"/>
          </a:xfrm>
        </p:grpSpPr>
        <p:pic>
          <p:nvPicPr>
            <p:cNvPr id="30" name="Picture 10" descr="Chart, sunburst chart&#10;&#10;Description automatically generated">
              <a:extLst>
                <a:ext uri="{FF2B5EF4-FFF2-40B4-BE49-F238E27FC236}">
                  <a16:creationId xmlns:a16="http://schemas.microsoft.com/office/drawing/2014/main" id="{19ACD484-7580-9104-46A9-C0D37A2C5D2A}"/>
                </a:ext>
              </a:extLst>
            </p:cNvPr>
            <p:cNvPicPr>
              <a:picLocks noChangeAspect="1"/>
            </p:cNvPicPr>
            <p:nvPr/>
          </p:nvPicPr>
          <p:blipFill rotWithShape="1">
            <a:blip r:embed="rId3"/>
            <a:srcRect l="33714" r="34004"/>
            <a:stretch/>
          </p:blipFill>
          <p:spPr>
            <a:xfrm>
              <a:off x="1349297" y="2211713"/>
              <a:ext cx="2765502" cy="2782718"/>
            </a:xfrm>
            <a:prstGeom prst="rect">
              <a:avLst/>
            </a:prstGeom>
          </p:spPr>
        </p:pic>
        <p:sp>
          <p:nvSpPr>
            <p:cNvPr id="31" name="TextBox 30">
              <a:extLst>
                <a:ext uri="{FF2B5EF4-FFF2-40B4-BE49-F238E27FC236}">
                  <a16:creationId xmlns:a16="http://schemas.microsoft.com/office/drawing/2014/main" id="{841BB77D-2CD3-5BEB-958A-9B0A7D9A5DA4}"/>
                </a:ext>
              </a:extLst>
            </p:cNvPr>
            <p:cNvSpPr txBox="1"/>
            <p:nvPr/>
          </p:nvSpPr>
          <p:spPr>
            <a:xfrm>
              <a:off x="2285890" y="1889679"/>
              <a:ext cx="971641" cy="276999"/>
            </a:xfrm>
            <a:prstGeom prst="rect">
              <a:avLst/>
            </a:prstGeom>
            <a:noFill/>
          </p:spPr>
          <p:txBody>
            <a:bodyPr wrap="square" lIns="91440" tIns="45720" rIns="91440" bIns="45720" rtlCol="0" anchor="t">
              <a:spAutoFit/>
            </a:bodyPr>
            <a:lstStyle/>
            <a:p>
              <a:pPr algn="ctr"/>
              <a:r>
                <a:rPr lang="en-US" sz="1200" b="1">
                  <a:latin typeface="Verdana"/>
                  <a:ea typeface="Verdana"/>
                  <a:cs typeface="Verdana" panose="020B0604030504040204" pitchFamily="34" charset="0"/>
                </a:rPr>
                <a:t>2018</a:t>
              </a:r>
              <a:endParaRPr lang="en-US" sz="1200" b="1">
                <a:latin typeface="Verdana" panose="020B0604030504040204" pitchFamily="34" charset="0"/>
                <a:ea typeface="Verdana" panose="020B0604030504040204" pitchFamily="34" charset="0"/>
                <a:cs typeface="Verdana" panose="020B0604030504040204" pitchFamily="34" charset="0"/>
              </a:endParaRPr>
            </a:p>
          </p:txBody>
        </p:sp>
      </p:grpSp>
      <p:sp>
        <p:nvSpPr>
          <p:cNvPr id="32" name="Rectangle 31">
            <a:extLst>
              <a:ext uri="{FF2B5EF4-FFF2-40B4-BE49-F238E27FC236}">
                <a16:creationId xmlns:a16="http://schemas.microsoft.com/office/drawing/2014/main" id="{578ECC5C-529D-ED76-1036-580F9EE5375F}"/>
              </a:ext>
            </a:extLst>
          </p:cNvPr>
          <p:cNvSpPr/>
          <p:nvPr/>
        </p:nvSpPr>
        <p:spPr>
          <a:xfrm>
            <a:off x="844789" y="5398096"/>
            <a:ext cx="52161" cy="94686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nual Input 2">
            <a:extLst>
              <a:ext uri="{FF2B5EF4-FFF2-40B4-BE49-F238E27FC236}">
                <a16:creationId xmlns:a16="http://schemas.microsoft.com/office/drawing/2014/main" id="{21141CB4-87AC-D47D-B8E4-D7778FA4F4F5}"/>
              </a:ext>
            </a:extLst>
          </p:cNvPr>
          <p:cNvSpPr/>
          <p:nvPr/>
        </p:nvSpPr>
        <p:spPr>
          <a:xfrm rot="5400000" flipH="1">
            <a:off x="181778" y="159744"/>
            <a:ext cx="341523" cy="705080"/>
          </a:xfrm>
          <a:prstGeom prst="flowChartManualInpu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D79A307-6652-ED73-B24F-B809BD10C82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rot="175160">
            <a:off x="11026938" y="183568"/>
            <a:ext cx="967917" cy="977361"/>
          </a:xfrm>
          <a:prstGeom prst="rect">
            <a:avLst/>
          </a:prstGeom>
          <a:effectLst>
            <a:outerShdw blurRad="160598" dist="90645" dir="2700000" algn="tl" rotWithShape="0">
              <a:schemeClr val="tx2">
                <a:lumMod val="50000"/>
                <a:alpha val="40000"/>
              </a:schemeClr>
            </a:outerShdw>
          </a:effectLst>
        </p:spPr>
      </p:pic>
      <p:sp>
        <p:nvSpPr>
          <p:cNvPr id="4" name="TextBox 1">
            <a:extLst>
              <a:ext uri="{FF2B5EF4-FFF2-40B4-BE49-F238E27FC236}">
                <a16:creationId xmlns:a16="http://schemas.microsoft.com/office/drawing/2014/main" id="{5C7EDE3D-7E35-8E29-F137-7C85FA471F3C}"/>
              </a:ext>
            </a:extLst>
          </p:cNvPr>
          <p:cNvSpPr txBox="1"/>
          <p:nvPr/>
        </p:nvSpPr>
        <p:spPr>
          <a:xfrm>
            <a:off x="1722641" y="3545171"/>
            <a:ext cx="1190326" cy="30777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a:latin typeface="Verdana"/>
                <a:ea typeface="Verdana"/>
                <a:cs typeface="Verdana" panose="020B0604030504040204" pitchFamily="34" charset="0"/>
              </a:rPr>
              <a:t>$1,301</a:t>
            </a:r>
            <a:endParaRPr lang="en-US" sz="1400" b="1">
              <a:latin typeface="Verdana" panose="020B0604030504040204" pitchFamily="34" charset="0"/>
              <a:ea typeface="Verdana" panose="020B0604030504040204" pitchFamily="34" charset="0"/>
              <a:cs typeface="Verdana" panose="020B0604030504040204" pitchFamily="34" charset="0"/>
            </a:endParaRPr>
          </a:p>
        </p:txBody>
      </p:sp>
      <p:sp>
        <p:nvSpPr>
          <p:cNvPr id="7" name="TextBox 2">
            <a:extLst>
              <a:ext uri="{FF2B5EF4-FFF2-40B4-BE49-F238E27FC236}">
                <a16:creationId xmlns:a16="http://schemas.microsoft.com/office/drawing/2014/main" id="{ECB7BDD9-6EA4-BB6D-CA28-29AD2AF26803}"/>
              </a:ext>
            </a:extLst>
          </p:cNvPr>
          <p:cNvSpPr txBox="1"/>
          <p:nvPr/>
        </p:nvSpPr>
        <p:spPr>
          <a:xfrm>
            <a:off x="5672609" y="3543281"/>
            <a:ext cx="1190326" cy="30777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a:latin typeface="Verdana"/>
                <a:ea typeface="Verdana"/>
                <a:cs typeface="Verdana" panose="020B0604030504040204" pitchFamily="34" charset="0"/>
              </a:rPr>
              <a:t>$1,413</a:t>
            </a:r>
            <a:endParaRPr lang="en-US" sz="1400" b="1">
              <a:latin typeface="Verdana" panose="020B0604030504040204" pitchFamily="34" charset="0"/>
              <a:ea typeface="Verdana" panose="020B0604030504040204" pitchFamily="34" charset="0"/>
              <a:cs typeface="Verdana" panose="020B0604030504040204" pitchFamily="34" charset="0"/>
            </a:endParaRPr>
          </a:p>
        </p:txBody>
      </p:sp>
      <p:sp>
        <p:nvSpPr>
          <p:cNvPr id="9" name="TextBox 3">
            <a:extLst>
              <a:ext uri="{FF2B5EF4-FFF2-40B4-BE49-F238E27FC236}">
                <a16:creationId xmlns:a16="http://schemas.microsoft.com/office/drawing/2014/main" id="{D7039A89-C845-0B0A-2337-98F8F30BCBE6}"/>
              </a:ext>
            </a:extLst>
          </p:cNvPr>
          <p:cNvSpPr txBox="1"/>
          <p:nvPr/>
        </p:nvSpPr>
        <p:spPr>
          <a:xfrm>
            <a:off x="9596304" y="3543281"/>
            <a:ext cx="1190326" cy="30777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latin typeface="Verdana"/>
                <a:ea typeface="Verdana"/>
                <a:cs typeface="Verdana" panose="020B0604030504040204" pitchFamily="34" charset="0"/>
              </a:rPr>
              <a:t>$2,071</a:t>
            </a:r>
            <a:endParaRPr lang="en-US" sz="14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58856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6D2F426-207A-CE2D-1B50-FCDD0CADA6DA}"/>
              </a:ext>
            </a:extLst>
          </p:cNvPr>
          <p:cNvSpPr>
            <a:spLocks noGrp="1"/>
          </p:cNvSpPr>
          <p:nvPr>
            <p:ph type="title"/>
          </p:nvPr>
        </p:nvSpPr>
        <p:spPr>
          <a:xfrm>
            <a:off x="787401" y="202505"/>
            <a:ext cx="10515600" cy="624105"/>
          </a:xfrm>
        </p:spPr>
        <p:txBody>
          <a:bodyPr>
            <a:normAutofit/>
          </a:bodyPr>
          <a:lstStyle/>
          <a:p>
            <a:r>
              <a:rPr lang="en-US" sz="1400" b="1">
                <a:latin typeface="Verdana"/>
                <a:ea typeface="+mn-lt"/>
                <a:cs typeface="+mn-lt"/>
              </a:rPr>
              <a:t>SHIFTING FUNDING SOURCES</a:t>
            </a:r>
            <a:endParaRPr lang="en-US" sz="1000">
              <a:solidFill>
                <a:schemeClr val="bg1"/>
              </a:solidFill>
            </a:endParaRPr>
          </a:p>
        </p:txBody>
      </p:sp>
      <p:sp>
        <p:nvSpPr>
          <p:cNvPr id="17" name="Footer Placeholder 16">
            <a:extLst>
              <a:ext uri="{FF2B5EF4-FFF2-40B4-BE49-F238E27FC236}">
                <a16:creationId xmlns:a16="http://schemas.microsoft.com/office/drawing/2014/main" id="{553E8896-C13A-0910-59A7-647714E03F65}"/>
              </a:ext>
            </a:extLst>
          </p:cNvPr>
          <p:cNvSpPr>
            <a:spLocks noGrp="1"/>
          </p:cNvSpPr>
          <p:nvPr>
            <p:ph type="ftr" sz="quarter" idx="3"/>
          </p:nvPr>
        </p:nvSpPr>
        <p:spPr/>
        <p:txBody>
          <a:bodyPr/>
          <a:lstStyle/>
          <a:p>
            <a:r>
              <a:rPr lang="en-US" b="1">
                <a:solidFill>
                  <a:schemeClr val="accent3"/>
                </a:solidFill>
              </a:rPr>
              <a:t>Common Sense Institute :: </a:t>
            </a:r>
            <a:r>
              <a:rPr lang="en-US">
                <a:solidFill>
                  <a:schemeClr val="accent1"/>
                </a:solidFill>
              </a:rPr>
              <a:t>CommonSenseInstituteCO.org</a:t>
            </a:r>
          </a:p>
        </p:txBody>
      </p:sp>
      <p:sp>
        <p:nvSpPr>
          <p:cNvPr id="18" name="Slide Number Placeholder 17">
            <a:extLst>
              <a:ext uri="{FF2B5EF4-FFF2-40B4-BE49-F238E27FC236}">
                <a16:creationId xmlns:a16="http://schemas.microsoft.com/office/drawing/2014/main" id="{E9F5221D-ABC0-5ABC-80AB-1D5B44022A13}"/>
              </a:ext>
            </a:extLst>
          </p:cNvPr>
          <p:cNvSpPr>
            <a:spLocks noGrp="1"/>
          </p:cNvSpPr>
          <p:nvPr>
            <p:ph type="sldNum" sz="quarter" idx="4"/>
          </p:nvPr>
        </p:nvSpPr>
        <p:spPr/>
        <p:txBody>
          <a:bodyPr/>
          <a:lstStyle/>
          <a:p>
            <a:fld id="{E3BC78C7-DA6B-49D8-999D-7B3EF7DC6F94}" type="slidenum">
              <a:rPr lang="en-US" smtClean="0"/>
              <a:pPr/>
              <a:t>17</a:t>
            </a:fld>
            <a:endParaRPr lang="en-US"/>
          </a:p>
        </p:txBody>
      </p:sp>
      <p:sp>
        <p:nvSpPr>
          <p:cNvPr id="6" name="Rectangle 5">
            <a:extLst>
              <a:ext uri="{FF2B5EF4-FFF2-40B4-BE49-F238E27FC236}">
                <a16:creationId xmlns:a16="http://schemas.microsoft.com/office/drawing/2014/main" id="{63068998-B717-1869-B4D0-E0D731DD273D}"/>
              </a:ext>
            </a:extLst>
          </p:cNvPr>
          <p:cNvSpPr/>
          <p:nvPr/>
        </p:nvSpPr>
        <p:spPr>
          <a:xfrm>
            <a:off x="838199" y="5391149"/>
            <a:ext cx="10534651" cy="952501"/>
          </a:xfrm>
          <a:prstGeom prst="rect">
            <a:avLst/>
          </a:prstGeom>
          <a:solidFill>
            <a:schemeClr val="accent1">
              <a:lumMod val="20000"/>
              <a:lumOff val="8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45720" rIns="91440" bIns="45720" rtlCol="0" anchor="ctr"/>
          <a:lstStyle/>
          <a:p>
            <a:r>
              <a:rPr lang="en-US" sz="1100">
                <a:solidFill>
                  <a:schemeClr val="tx1"/>
                </a:solidFill>
                <a:latin typeface="Verdana"/>
                <a:ea typeface="+mn-lt"/>
                <a:cs typeface="+mn-lt"/>
              </a:rPr>
              <a:t>Total spending by the Colorado Springs government has increased by 173% since 2013. Spending from the General Fund has increased by 73% over that period, but the General Fund's share of the city's budget has decreased from 57% to 46%. Over the last decade, the city government has come to rely more upon external grants and voter-approved revenue sources than it did historically.</a:t>
            </a:r>
          </a:p>
        </p:txBody>
      </p:sp>
      <p:pic>
        <p:nvPicPr>
          <p:cNvPr id="5" name="Picture 8" descr="A graph of a number of people&#10;&#10;Description automatically generated">
            <a:extLst>
              <a:ext uri="{FF2B5EF4-FFF2-40B4-BE49-F238E27FC236}">
                <a16:creationId xmlns:a16="http://schemas.microsoft.com/office/drawing/2014/main" id="{30768A72-D753-0DF0-5CCE-5AE4568735CB}"/>
              </a:ext>
            </a:extLst>
          </p:cNvPr>
          <p:cNvPicPr>
            <a:picLocks noChangeAspect="1"/>
          </p:cNvPicPr>
          <p:nvPr/>
        </p:nvPicPr>
        <p:blipFill>
          <a:blip r:embed="rId3"/>
          <a:stretch>
            <a:fillRect/>
          </a:stretch>
        </p:blipFill>
        <p:spPr>
          <a:xfrm>
            <a:off x="1952880" y="829512"/>
            <a:ext cx="8286239" cy="4438515"/>
          </a:xfrm>
          <a:prstGeom prst="rect">
            <a:avLst/>
          </a:prstGeom>
        </p:spPr>
      </p:pic>
      <p:sp>
        <p:nvSpPr>
          <p:cNvPr id="9" name="Rectangle 8">
            <a:extLst>
              <a:ext uri="{FF2B5EF4-FFF2-40B4-BE49-F238E27FC236}">
                <a16:creationId xmlns:a16="http://schemas.microsoft.com/office/drawing/2014/main" id="{C8548E8F-34F3-5AB4-344B-E69711611EF9}"/>
              </a:ext>
            </a:extLst>
          </p:cNvPr>
          <p:cNvSpPr/>
          <p:nvPr/>
        </p:nvSpPr>
        <p:spPr>
          <a:xfrm>
            <a:off x="844789" y="5398096"/>
            <a:ext cx="52161" cy="94686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Manual Input 1">
            <a:extLst>
              <a:ext uri="{FF2B5EF4-FFF2-40B4-BE49-F238E27FC236}">
                <a16:creationId xmlns:a16="http://schemas.microsoft.com/office/drawing/2014/main" id="{C2EC8A1B-59E6-440A-ECE9-4436097DDE91}"/>
              </a:ext>
            </a:extLst>
          </p:cNvPr>
          <p:cNvSpPr/>
          <p:nvPr/>
        </p:nvSpPr>
        <p:spPr>
          <a:xfrm rot="5400000" flipH="1">
            <a:off x="181778" y="159744"/>
            <a:ext cx="341523" cy="705080"/>
          </a:xfrm>
          <a:prstGeom prst="flowChartManualInpu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1D5DFE1-1286-FD6E-76B8-94BC704A56F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rot="175160">
            <a:off x="11026938" y="183568"/>
            <a:ext cx="967917" cy="977361"/>
          </a:xfrm>
          <a:prstGeom prst="rect">
            <a:avLst/>
          </a:prstGeom>
          <a:effectLst>
            <a:outerShdw blurRad="160598" dist="90645" dir="2700000" algn="tl" rotWithShape="0">
              <a:schemeClr val="tx2">
                <a:lumMod val="50000"/>
                <a:alpha val="40000"/>
              </a:schemeClr>
            </a:outerShdw>
          </a:effectLst>
        </p:spPr>
      </p:pic>
    </p:spTree>
    <p:extLst>
      <p:ext uri="{BB962C8B-B14F-4D97-AF65-F5344CB8AC3E}">
        <p14:creationId xmlns:p14="http://schemas.microsoft.com/office/powerpoint/2010/main" val="2232727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6D2F426-207A-CE2D-1B50-FCDD0CADA6DA}"/>
              </a:ext>
            </a:extLst>
          </p:cNvPr>
          <p:cNvSpPr>
            <a:spLocks noGrp="1"/>
          </p:cNvSpPr>
          <p:nvPr>
            <p:ph type="title"/>
          </p:nvPr>
        </p:nvSpPr>
        <p:spPr>
          <a:xfrm>
            <a:off x="787401" y="202505"/>
            <a:ext cx="10515600" cy="624105"/>
          </a:xfrm>
        </p:spPr>
        <p:txBody>
          <a:bodyPr>
            <a:normAutofit/>
          </a:bodyPr>
          <a:lstStyle/>
          <a:p>
            <a:r>
              <a:rPr lang="en-US" sz="1400" b="1">
                <a:latin typeface="Verdana"/>
                <a:ea typeface="+mn-lt"/>
                <a:cs typeface="+mn-lt"/>
              </a:rPr>
              <a:t>DEPARTMENT FUNDING &amp; FTE</a:t>
            </a:r>
          </a:p>
        </p:txBody>
      </p:sp>
      <p:sp>
        <p:nvSpPr>
          <p:cNvPr id="17" name="Footer Placeholder 16">
            <a:extLst>
              <a:ext uri="{FF2B5EF4-FFF2-40B4-BE49-F238E27FC236}">
                <a16:creationId xmlns:a16="http://schemas.microsoft.com/office/drawing/2014/main" id="{553E8896-C13A-0910-59A7-647714E03F65}"/>
              </a:ext>
            </a:extLst>
          </p:cNvPr>
          <p:cNvSpPr>
            <a:spLocks noGrp="1"/>
          </p:cNvSpPr>
          <p:nvPr>
            <p:ph type="ftr" sz="quarter" idx="3"/>
          </p:nvPr>
        </p:nvSpPr>
        <p:spPr/>
        <p:txBody>
          <a:bodyPr/>
          <a:lstStyle/>
          <a:p>
            <a:r>
              <a:rPr lang="en-US" b="1">
                <a:solidFill>
                  <a:schemeClr val="accent3"/>
                </a:solidFill>
              </a:rPr>
              <a:t>Common Sense Institute :: </a:t>
            </a:r>
            <a:r>
              <a:rPr lang="en-US">
                <a:solidFill>
                  <a:schemeClr val="accent1"/>
                </a:solidFill>
              </a:rPr>
              <a:t>CommonSenseInstituteCO.org</a:t>
            </a:r>
          </a:p>
        </p:txBody>
      </p:sp>
      <p:sp>
        <p:nvSpPr>
          <p:cNvPr id="18" name="Slide Number Placeholder 17">
            <a:extLst>
              <a:ext uri="{FF2B5EF4-FFF2-40B4-BE49-F238E27FC236}">
                <a16:creationId xmlns:a16="http://schemas.microsoft.com/office/drawing/2014/main" id="{E9F5221D-ABC0-5ABC-80AB-1D5B44022A13}"/>
              </a:ext>
            </a:extLst>
          </p:cNvPr>
          <p:cNvSpPr>
            <a:spLocks noGrp="1"/>
          </p:cNvSpPr>
          <p:nvPr>
            <p:ph type="sldNum" sz="quarter" idx="4"/>
          </p:nvPr>
        </p:nvSpPr>
        <p:spPr/>
        <p:txBody>
          <a:bodyPr/>
          <a:lstStyle/>
          <a:p>
            <a:fld id="{E3BC78C7-DA6B-49D8-999D-7B3EF7DC6F94}" type="slidenum">
              <a:rPr lang="en-US" smtClean="0"/>
              <a:pPr/>
              <a:t>18</a:t>
            </a:fld>
            <a:endParaRPr lang="en-US"/>
          </a:p>
        </p:txBody>
      </p:sp>
      <p:sp>
        <p:nvSpPr>
          <p:cNvPr id="6" name="Rectangle 5">
            <a:extLst>
              <a:ext uri="{FF2B5EF4-FFF2-40B4-BE49-F238E27FC236}">
                <a16:creationId xmlns:a16="http://schemas.microsoft.com/office/drawing/2014/main" id="{63068998-B717-1869-B4D0-E0D731DD273D}"/>
              </a:ext>
            </a:extLst>
          </p:cNvPr>
          <p:cNvSpPr/>
          <p:nvPr/>
        </p:nvSpPr>
        <p:spPr>
          <a:xfrm>
            <a:off x="838199" y="5391149"/>
            <a:ext cx="10534651" cy="952501"/>
          </a:xfrm>
          <a:prstGeom prst="rect">
            <a:avLst/>
          </a:prstGeom>
          <a:solidFill>
            <a:schemeClr val="accent1">
              <a:lumMod val="20000"/>
              <a:lumOff val="8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45720" rIns="91440" bIns="45720" rtlCol="0" anchor="ctr"/>
          <a:lstStyle/>
          <a:p>
            <a:r>
              <a:rPr lang="en-US" sz="1100" dirty="0">
                <a:solidFill>
                  <a:schemeClr val="tx1"/>
                </a:solidFill>
                <a:latin typeface="Verdana"/>
                <a:ea typeface="Verdana"/>
                <a:cs typeface="Verdana" panose="020B0604030504040204" pitchFamily="34" charset="0"/>
              </a:rPr>
              <a:t>Over the last ten years, Colorado Springs' government budgeted employment grew from 2,120 FTE (full-time equivalent) to 2,937 FTE. Actual agency employment levels will differ from the budgeted levels. The rate of the government workforce's growth (38.6%) significantly exceeds that of the city's total workforce (23.7%). The largest municipal employer, by far, is the Police Department, but its growth over the last decade was only 30.8%. FTE employed by the Department of Planning and Community Development, conversely, has grown by 251.6%.</a:t>
            </a:r>
            <a:endParaRPr lang="en-US" sz="11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 name="Table 1">
            <a:extLst>
              <a:ext uri="{FF2B5EF4-FFF2-40B4-BE49-F238E27FC236}">
                <a16:creationId xmlns:a16="http://schemas.microsoft.com/office/drawing/2014/main" id="{653C1571-D0CA-C83D-AB82-EF256C9AD87C}"/>
              </a:ext>
            </a:extLst>
          </p:cNvPr>
          <p:cNvGraphicFramePr>
            <a:graphicFrameLocks noGrp="1"/>
          </p:cNvGraphicFramePr>
          <p:nvPr>
            <p:extLst>
              <p:ext uri="{D42A27DB-BD31-4B8C-83A1-F6EECF244321}">
                <p14:modId xmlns:p14="http://schemas.microsoft.com/office/powerpoint/2010/main" val="341647100"/>
              </p:ext>
            </p:extLst>
          </p:nvPr>
        </p:nvGraphicFramePr>
        <p:xfrm>
          <a:off x="800101" y="749877"/>
          <a:ext cx="10545232" cy="4373880"/>
        </p:xfrm>
        <a:graphic>
          <a:graphicData uri="http://schemas.openxmlformats.org/drawingml/2006/table">
            <a:tbl>
              <a:tblPr firstRow="1" bandRow="1">
                <a:tableStyleId>{5C22544A-7EE6-4342-B048-85BDC9FD1C3A}</a:tableStyleId>
              </a:tblPr>
              <a:tblGrid>
                <a:gridCol w="6105139">
                  <a:extLst>
                    <a:ext uri="{9D8B030D-6E8A-4147-A177-3AD203B41FA5}">
                      <a16:colId xmlns:a16="http://schemas.microsoft.com/office/drawing/2014/main" val="3275300329"/>
                    </a:ext>
                  </a:extLst>
                </a:gridCol>
                <a:gridCol w="1480031">
                  <a:extLst>
                    <a:ext uri="{9D8B030D-6E8A-4147-A177-3AD203B41FA5}">
                      <a16:colId xmlns:a16="http://schemas.microsoft.com/office/drawing/2014/main" val="258143677"/>
                    </a:ext>
                  </a:extLst>
                </a:gridCol>
                <a:gridCol w="1480031">
                  <a:extLst>
                    <a:ext uri="{9D8B030D-6E8A-4147-A177-3AD203B41FA5}">
                      <a16:colId xmlns:a16="http://schemas.microsoft.com/office/drawing/2014/main" val="720213443"/>
                    </a:ext>
                  </a:extLst>
                </a:gridCol>
                <a:gridCol w="1480031">
                  <a:extLst>
                    <a:ext uri="{9D8B030D-6E8A-4147-A177-3AD203B41FA5}">
                      <a16:colId xmlns:a16="http://schemas.microsoft.com/office/drawing/2014/main" val="3605369164"/>
                    </a:ext>
                  </a:extLst>
                </a:gridCol>
              </a:tblGrid>
              <a:tr h="340049">
                <a:tc gridSpan="4">
                  <a:txBody>
                    <a:bodyPr/>
                    <a:lstStyle/>
                    <a:p>
                      <a:pPr lvl="0" algn="ctr">
                        <a:buNone/>
                      </a:pPr>
                      <a:r>
                        <a:rPr lang="en-US" sz="1700" dirty="0">
                          <a:effectLst/>
                          <a:latin typeface="Verdana"/>
                        </a:rPr>
                        <a:t>FTE Budgeted Employment by Department</a:t>
                      </a:r>
                    </a:p>
                  </a:txBody>
                  <a:tcPr anchor="ctr">
                    <a:solidFill>
                      <a:schemeClr val="tx2"/>
                    </a:solidFill>
                  </a:tcPr>
                </a:tc>
                <a:tc hMerge="1">
                  <a:txBody>
                    <a:bodyPr/>
                    <a:lstStyle/>
                    <a:p>
                      <a:endParaRPr lang="en-US"/>
                    </a:p>
                  </a:txBody>
                  <a:tcPr anchor="ctr"/>
                </a:tc>
                <a:tc hMerge="1">
                  <a:txBody>
                    <a:bodyPr/>
                    <a:lstStyle/>
                    <a:p>
                      <a:endParaRPr lang="en-US"/>
                    </a:p>
                  </a:txBody>
                  <a:tcPr anchor="ctr"/>
                </a:tc>
                <a:tc hMerge="1">
                  <a:txBody>
                    <a:bodyPr/>
                    <a:lstStyle/>
                    <a:p>
                      <a:endParaRPr lang="en-US"/>
                    </a:p>
                  </a:txBody>
                  <a:tcPr anchor="ctr"/>
                </a:tc>
                <a:extLst>
                  <a:ext uri="{0D108BD9-81ED-4DB2-BD59-A6C34878D82A}">
                    <a16:rowId xmlns:a16="http://schemas.microsoft.com/office/drawing/2014/main" val="3355035049"/>
                  </a:ext>
                </a:extLst>
              </a:tr>
              <a:tr h="325265">
                <a:tc>
                  <a:txBody>
                    <a:bodyPr/>
                    <a:lstStyle/>
                    <a:p>
                      <a:endParaRPr lang="en-US" sz="1600">
                        <a:effectLst/>
                        <a:latin typeface="Verdana"/>
                      </a:endParaRPr>
                    </a:p>
                  </a:txBody>
                  <a:tcPr anchor="ctr"/>
                </a:tc>
                <a:tc>
                  <a:txBody>
                    <a:bodyPr/>
                    <a:lstStyle/>
                    <a:p>
                      <a:pPr algn="ctr"/>
                      <a:r>
                        <a:rPr lang="en-US" sz="1600" b="1">
                          <a:solidFill>
                            <a:schemeClr val="accent2"/>
                          </a:solidFill>
                          <a:effectLst/>
                          <a:latin typeface="Verdana"/>
                        </a:rPr>
                        <a:t>2013</a:t>
                      </a:r>
                    </a:p>
                  </a:txBody>
                  <a:tcPr anchor="ctr"/>
                </a:tc>
                <a:tc>
                  <a:txBody>
                    <a:bodyPr/>
                    <a:lstStyle/>
                    <a:p>
                      <a:pPr algn="ctr"/>
                      <a:r>
                        <a:rPr lang="en-US" sz="1600" b="1">
                          <a:solidFill>
                            <a:schemeClr val="accent2"/>
                          </a:solidFill>
                          <a:effectLst/>
                          <a:latin typeface="Verdana"/>
                        </a:rPr>
                        <a:t>2018</a:t>
                      </a:r>
                    </a:p>
                  </a:txBody>
                  <a:tcPr anchor="ctr"/>
                </a:tc>
                <a:tc>
                  <a:txBody>
                    <a:bodyPr/>
                    <a:lstStyle/>
                    <a:p>
                      <a:pPr algn="ctr"/>
                      <a:r>
                        <a:rPr lang="en-US" sz="1600" b="1">
                          <a:solidFill>
                            <a:schemeClr val="accent2"/>
                          </a:solidFill>
                          <a:effectLst/>
                          <a:latin typeface="Verdana"/>
                        </a:rPr>
                        <a:t>2023</a:t>
                      </a:r>
                    </a:p>
                  </a:txBody>
                  <a:tcPr anchor="ctr"/>
                </a:tc>
                <a:extLst>
                  <a:ext uri="{0D108BD9-81ED-4DB2-BD59-A6C34878D82A}">
                    <a16:rowId xmlns:a16="http://schemas.microsoft.com/office/drawing/2014/main" val="3605829217"/>
                  </a:ext>
                </a:extLst>
              </a:tr>
              <a:tr h="325265">
                <a:tc>
                  <a:txBody>
                    <a:bodyPr/>
                    <a:lstStyle/>
                    <a:p>
                      <a:r>
                        <a:rPr lang="en-US" sz="1600" dirty="0">
                          <a:effectLst/>
                          <a:latin typeface="Verdana"/>
                        </a:rPr>
                        <a:t>City Attorney, City Clerk, Municipal Court</a:t>
                      </a:r>
                    </a:p>
                  </a:txBody>
                  <a:tcPr anchor="ctr"/>
                </a:tc>
                <a:tc>
                  <a:txBody>
                    <a:bodyPr/>
                    <a:lstStyle/>
                    <a:p>
                      <a:pPr algn="ctr"/>
                      <a:r>
                        <a:rPr lang="en-US" sz="1600">
                          <a:latin typeface="Verdana"/>
                        </a:rPr>
                        <a:t>89.78</a:t>
                      </a:r>
                    </a:p>
                  </a:txBody>
                  <a:tcPr anchor="ctr"/>
                </a:tc>
                <a:tc>
                  <a:txBody>
                    <a:bodyPr/>
                    <a:lstStyle/>
                    <a:p>
                      <a:pPr algn="ctr"/>
                      <a:r>
                        <a:rPr lang="en-US" sz="1600">
                          <a:latin typeface="Verdana"/>
                        </a:rPr>
                        <a:t>92.8</a:t>
                      </a:r>
                    </a:p>
                  </a:txBody>
                  <a:tcPr anchor="ctr"/>
                </a:tc>
                <a:tc>
                  <a:txBody>
                    <a:bodyPr/>
                    <a:lstStyle/>
                    <a:p>
                      <a:pPr algn="ctr"/>
                      <a:r>
                        <a:rPr lang="en-US" sz="1600">
                          <a:latin typeface="Verdana"/>
                        </a:rPr>
                        <a:t>104</a:t>
                      </a:r>
                    </a:p>
                  </a:txBody>
                  <a:tcPr anchor="ctr"/>
                </a:tc>
                <a:extLst>
                  <a:ext uri="{0D108BD9-81ED-4DB2-BD59-A6C34878D82A}">
                    <a16:rowId xmlns:a16="http://schemas.microsoft.com/office/drawing/2014/main" val="2258466604"/>
                  </a:ext>
                </a:extLst>
              </a:tr>
              <a:tr h="325265">
                <a:tc>
                  <a:txBody>
                    <a:bodyPr/>
                    <a:lstStyle/>
                    <a:p>
                      <a:r>
                        <a:rPr lang="en-US" sz="1600">
                          <a:effectLst/>
                          <a:latin typeface="Verdana"/>
                        </a:rPr>
                        <a:t>City Auditor</a:t>
                      </a:r>
                    </a:p>
                  </a:txBody>
                  <a:tcPr anchor="ctr"/>
                </a:tc>
                <a:tc>
                  <a:txBody>
                    <a:bodyPr/>
                    <a:lstStyle/>
                    <a:p>
                      <a:pPr algn="ctr"/>
                      <a:r>
                        <a:rPr lang="en-US" sz="1600">
                          <a:latin typeface="Verdana"/>
                        </a:rPr>
                        <a:t>14</a:t>
                      </a:r>
                    </a:p>
                  </a:txBody>
                  <a:tcPr anchor="ctr"/>
                </a:tc>
                <a:tc>
                  <a:txBody>
                    <a:bodyPr/>
                    <a:lstStyle/>
                    <a:p>
                      <a:pPr algn="ctr"/>
                      <a:r>
                        <a:rPr lang="en-US" sz="1600">
                          <a:latin typeface="Verdana"/>
                        </a:rPr>
                        <a:t>14</a:t>
                      </a:r>
                    </a:p>
                  </a:txBody>
                  <a:tcPr anchor="ctr"/>
                </a:tc>
                <a:tc>
                  <a:txBody>
                    <a:bodyPr/>
                    <a:lstStyle/>
                    <a:p>
                      <a:pPr algn="ctr"/>
                      <a:r>
                        <a:rPr lang="en-US" sz="1600">
                          <a:latin typeface="Verdana"/>
                        </a:rPr>
                        <a:t>14</a:t>
                      </a:r>
                    </a:p>
                  </a:txBody>
                  <a:tcPr anchor="ctr"/>
                </a:tc>
                <a:extLst>
                  <a:ext uri="{0D108BD9-81ED-4DB2-BD59-A6C34878D82A}">
                    <a16:rowId xmlns:a16="http://schemas.microsoft.com/office/drawing/2014/main" val="2063165538"/>
                  </a:ext>
                </a:extLst>
              </a:tr>
              <a:tr h="325265">
                <a:tc>
                  <a:txBody>
                    <a:bodyPr/>
                    <a:lstStyle/>
                    <a:p>
                      <a:r>
                        <a:rPr lang="en-US" sz="1600" dirty="0">
                          <a:effectLst/>
                          <a:latin typeface="Verdana"/>
                        </a:rPr>
                        <a:t>City Council</a:t>
                      </a:r>
                    </a:p>
                  </a:txBody>
                  <a:tcPr anchor="ctr"/>
                </a:tc>
                <a:tc>
                  <a:txBody>
                    <a:bodyPr/>
                    <a:lstStyle/>
                    <a:p>
                      <a:pPr algn="ctr"/>
                      <a:r>
                        <a:rPr lang="en-US" sz="1600">
                          <a:latin typeface="Verdana"/>
                        </a:rPr>
                        <a:t>5</a:t>
                      </a:r>
                    </a:p>
                  </a:txBody>
                  <a:tcPr anchor="ctr"/>
                </a:tc>
                <a:tc>
                  <a:txBody>
                    <a:bodyPr/>
                    <a:lstStyle/>
                    <a:p>
                      <a:pPr algn="ctr"/>
                      <a:r>
                        <a:rPr lang="en-US" sz="1600">
                          <a:latin typeface="Verdana"/>
                        </a:rPr>
                        <a:t>7.5</a:t>
                      </a:r>
                    </a:p>
                  </a:txBody>
                  <a:tcPr anchor="ctr"/>
                </a:tc>
                <a:tc>
                  <a:txBody>
                    <a:bodyPr/>
                    <a:lstStyle/>
                    <a:p>
                      <a:pPr algn="ctr"/>
                      <a:r>
                        <a:rPr lang="en-US" sz="1600">
                          <a:latin typeface="Verdana"/>
                        </a:rPr>
                        <a:t>8</a:t>
                      </a:r>
                    </a:p>
                  </a:txBody>
                  <a:tcPr anchor="ctr"/>
                </a:tc>
                <a:extLst>
                  <a:ext uri="{0D108BD9-81ED-4DB2-BD59-A6C34878D82A}">
                    <a16:rowId xmlns:a16="http://schemas.microsoft.com/office/drawing/2014/main" val="3177403918"/>
                  </a:ext>
                </a:extLst>
              </a:tr>
              <a:tr h="325265">
                <a:tc>
                  <a:txBody>
                    <a:bodyPr/>
                    <a:lstStyle/>
                    <a:p>
                      <a:r>
                        <a:rPr lang="en-US" sz="1600">
                          <a:effectLst/>
                          <a:latin typeface="Verdana"/>
                        </a:rPr>
                        <a:t>Finance</a:t>
                      </a:r>
                    </a:p>
                  </a:txBody>
                  <a:tcPr anchor="ctr"/>
                </a:tc>
                <a:tc>
                  <a:txBody>
                    <a:bodyPr/>
                    <a:lstStyle/>
                    <a:p>
                      <a:pPr algn="ctr"/>
                      <a:r>
                        <a:rPr lang="en-US" sz="1600">
                          <a:latin typeface="Verdana"/>
                        </a:rPr>
                        <a:t>45.75</a:t>
                      </a:r>
                    </a:p>
                  </a:txBody>
                  <a:tcPr anchor="ctr"/>
                </a:tc>
                <a:tc>
                  <a:txBody>
                    <a:bodyPr/>
                    <a:lstStyle/>
                    <a:p>
                      <a:pPr algn="ctr"/>
                      <a:r>
                        <a:rPr lang="en-US" sz="1600">
                          <a:latin typeface="Verdana"/>
                        </a:rPr>
                        <a:t>35.75</a:t>
                      </a:r>
                    </a:p>
                  </a:txBody>
                  <a:tcPr anchor="ctr"/>
                </a:tc>
                <a:tc>
                  <a:txBody>
                    <a:bodyPr/>
                    <a:lstStyle/>
                    <a:p>
                      <a:pPr algn="ctr"/>
                      <a:r>
                        <a:rPr lang="en-US" sz="1600">
                          <a:latin typeface="Verdana"/>
                        </a:rPr>
                        <a:t>45</a:t>
                      </a:r>
                    </a:p>
                  </a:txBody>
                  <a:tcPr anchor="ctr"/>
                </a:tc>
                <a:extLst>
                  <a:ext uri="{0D108BD9-81ED-4DB2-BD59-A6C34878D82A}">
                    <a16:rowId xmlns:a16="http://schemas.microsoft.com/office/drawing/2014/main" val="3803302237"/>
                  </a:ext>
                </a:extLst>
              </a:tr>
              <a:tr h="325265">
                <a:tc>
                  <a:txBody>
                    <a:bodyPr/>
                    <a:lstStyle/>
                    <a:p>
                      <a:r>
                        <a:rPr lang="en-US" sz="1600">
                          <a:effectLst/>
                          <a:latin typeface="Verdana"/>
                        </a:rPr>
                        <a:t>Fire &amp; OEM</a:t>
                      </a:r>
                    </a:p>
                  </a:txBody>
                  <a:tcPr anchor="ctr"/>
                </a:tc>
                <a:tc>
                  <a:txBody>
                    <a:bodyPr/>
                    <a:lstStyle/>
                    <a:p>
                      <a:pPr algn="ctr"/>
                      <a:r>
                        <a:rPr lang="en-US" sz="1600">
                          <a:latin typeface="Verdana"/>
                        </a:rPr>
                        <a:t>477.25</a:t>
                      </a:r>
                    </a:p>
                  </a:txBody>
                  <a:tcPr anchor="ctr"/>
                </a:tc>
                <a:tc>
                  <a:txBody>
                    <a:bodyPr/>
                    <a:lstStyle/>
                    <a:p>
                      <a:pPr algn="ctr"/>
                      <a:r>
                        <a:rPr lang="en-US" sz="1600">
                          <a:latin typeface="Verdana"/>
                        </a:rPr>
                        <a:t>522.5</a:t>
                      </a:r>
                    </a:p>
                  </a:txBody>
                  <a:tcPr anchor="ctr"/>
                </a:tc>
                <a:tc>
                  <a:txBody>
                    <a:bodyPr/>
                    <a:lstStyle/>
                    <a:p>
                      <a:pPr algn="ctr"/>
                      <a:r>
                        <a:rPr lang="en-US" sz="1600">
                          <a:latin typeface="Verdana"/>
                        </a:rPr>
                        <a:t>631.5</a:t>
                      </a:r>
                    </a:p>
                  </a:txBody>
                  <a:tcPr anchor="ctr"/>
                </a:tc>
                <a:extLst>
                  <a:ext uri="{0D108BD9-81ED-4DB2-BD59-A6C34878D82A}">
                    <a16:rowId xmlns:a16="http://schemas.microsoft.com/office/drawing/2014/main" val="1713335121"/>
                  </a:ext>
                </a:extLst>
              </a:tr>
              <a:tr h="325265">
                <a:tc>
                  <a:txBody>
                    <a:bodyPr/>
                    <a:lstStyle/>
                    <a:p>
                      <a:r>
                        <a:rPr lang="en-US" sz="1600">
                          <a:effectLst/>
                          <a:latin typeface="Verdana"/>
                        </a:rPr>
                        <a:t>IT</a:t>
                      </a:r>
                    </a:p>
                  </a:txBody>
                  <a:tcPr anchor="ctr"/>
                </a:tc>
                <a:tc>
                  <a:txBody>
                    <a:bodyPr/>
                    <a:lstStyle/>
                    <a:p>
                      <a:pPr algn="ctr"/>
                      <a:r>
                        <a:rPr lang="en-US" sz="1600">
                          <a:latin typeface="Verdana"/>
                        </a:rPr>
                        <a:t>61</a:t>
                      </a:r>
                    </a:p>
                  </a:txBody>
                  <a:tcPr anchor="ctr"/>
                </a:tc>
                <a:tc>
                  <a:txBody>
                    <a:bodyPr/>
                    <a:lstStyle/>
                    <a:p>
                      <a:pPr algn="ctr"/>
                      <a:r>
                        <a:rPr lang="en-US" sz="1600">
                          <a:latin typeface="Verdana"/>
                        </a:rPr>
                        <a:t>80</a:t>
                      </a:r>
                    </a:p>
                  </a:txBody>
                  <a:tcPr anchor="ctr"/>
                </a:tc>
                <a:tc>
                  <a:txBody>
                    <a:bodyPr/>
                    <a:lstStyle/>
                    <a:p>
                      <a:pPr algn="ctr"/>
                      <a:r>
                        <a:rPr lang="en-US" sz="1600">
                          <a:latin typeface="Verdana"/>
                        </a:rPr>
                        <a:t>92.25</a:t>
                      </a:r>
                    </a:p>
                  </a:txBody>
                  <a:tcPr anchor="ctr"/>
                </a:tc>
                <a:extLst>
                  <a:ext uri="{0D108BD9-81ED-4DB2-BD59-A6C34878D82A}">
                    <a16:rowId xmlns:a16="http://schemas.microsoft.com/office/drawing/2014/main" val="3245718751"/>
                  </a:ext>
                </a:extLst>
              </a:tr>
              <a:tr h="325265">
                <a:tc>
                  <a:txBody>
                    <a:bodyPr/>
                    <a:lstStyle/>
                    <a:p>
                      <a:r>
                        <a:rPr lang="en-US" sz="1600">
                          <a:effectLst/>
                          <a:latin typeface="Verdana"/>
                        </a:rPr>
                        <a:t>Mayor &amp; Support Services</a:t>
                      </a:r>
                    </a:p>
                  </a:txBody>
                  <a:tcPr anchor="ctr"/>
                </a:tc>
                <a:tc>
                  <a:txBody>
                    <a:bodyPr/>
                    <a:lstStyle/>
                    <a:p>
                      <a:pPr algn="ctr"/>
                      <a:r>
                        <a:rPr lang="en-US" sz="1600">
                          <a:latin typeface="Verdana"/>
                        </a:rPr>
                        <a:t>132.5</a:t>
                      </a:r>
                    </a:p>
                  </a:txBody>
                  <a:tcPr anchor="ctr"/>
                </a:tc>
                <a:tc>
                  <a:txBody>
                    <a:bodyPr/>
                    <a:lstStyle/>
                    <a:p>
                      <a:pPr algn="ctr"/>
                      <a:r>
                        <a:rPr lang="en-US" sz="1600">
                          <a:latin typeface="Verdana"/>
                        </a:rPr>
                        <a:t>87</a:t>
                      </a:r>
                    </a:p>
                  </a:txBody>
                  <a:tcPr anchor="ctr"/>
                </a:tc>
                <a:tc>
                  <a:txBody>
                    <a:bodyPr/>
                    <a:lstStyle/>
                    <a:p>
                      <a:pPr algn="ctr"/>
                      <a:r>
                        <a:rPr lang="en-US" sz="1600">
                          <a:latin typeface="Verdana"/>
                        </a:rPr>
                        <a:t>151</a:t>
                      </a:r>
                    </a:p>
                  </a:txBody>
                  <a:tcPr anchor="ctr"/>
                </a:tc>
                <a:extLst>
                  <a:ext uri="{0D108BD9-81ED-4DB2-BD59-A6C34878D82A}">
                    <a16:rowId xmlns:a16="http://schemas.microsoft.com/office/drawing/2014/main" val="3470101196"/>
                  </a:ext>
                </a:extLst>
              </a:tr>
              <a:tr h="325265">
                <a:tc>
                  <a:txBody>
                    <a:bodyPr/>
                    <a:lstStyle/>
                    <a:p>
                      <a:r>
                        <a:rPr lang="en-US" sz="1600">
                          <a:effectLst/>
                          <a:latin typeface="Verdana"/>
                        </a:rPr>
                        <a:t>Parks, Recreation, and Cultural Services</a:t>
                      </a:r>
                    </a:p>
                  </a:txBody>
                  <a:tcPr anchor="ctr"/>
                </a:tc>
                <a:tc>
                  <a:txBody>
                    <a:bodyPr/>
                    <a:lstStyle/>
                    <a:p>
                      <a:pPr algn="ctr"/>
                      <a:r>
                        <a:rPr lang="en-US" sz="1600">
                          <a:latin typeface="Verdana"/>
                        </a:rPr>
                        <a:t>148.75</a:t>
                      </a:r>
                    </a:p>
                  </a:txBody>
                  <a:tcPr anchor="ctr"/>
                </a:tc>
                <a:tc>
                  <a:txBody>
                    <a:bodyPr/>
                    <a:lstStyle/>
                    <a:p>
                      <a:pPr algn="ctr"/>
                      <a:r>
                        <a:rPr lang="en-US" sz="1600">
                          <a:latin typeface="Verdana"/>
                        </a:rPr>
                        <a:t>182.75</a:t>
                      </a:r>
                    </a:p>
                  </a:txBody>
                  <a:tcPr anchor="ctr"/>
                </a:tc>
                <a:tc>
                  <a:txBody>
                    <a:bodyPr/>
                    <a:lstStyle/>
                    <a:p>
                      <a:pPr algn="ctr"/>
                      <a:r>
                        <a:rPr lang="en-US" sz="1600">
                          <a:latin typeface="Verdana"/>
                        </a:rPr>
                        <a:t>254.5</a:t>
                      </a:r>
                    </a:p>
                  </a:txBody>
                  <a:tcPr anchor="ctr"/>
                </a:tc>
                <a:extLst>
                  <a:ext uri="{0D108BD9-81ED-4DB2-BD59-A6C34878D82A}">
                    <a16:rowId xmlns:a16="http://schemas.microsoft.com/office/drawing/2014/main" val="548942478"/>
                  </a:ext>
                </a:extLst>
              </a:tr>
              <a:tr h="325265">
                <a:tc>
                  <a:txBody>
                    <a:bodyPr/>
                    <a:lstStyle/>
                    <a:p>
                      <a:r>
                        <a:rPr lang="en-US" sz="1600">
                          <a:effectLst/>
                          <a:latin typeface="Verdana"/>
                        </a:rPr>
                        <a:t>Planning and Community Development</a:t>
                      </a:r>
                    </a:p>
                  </a:txBody>
                  <a:tcPr anchor="ctr"/>
                </a:tc>
                <a:tc>
                  <a:txBody>
                    <a:bodyPr/>
                    <a:lstStyle/>
                    <a:p>
                      <a:pPr algn="ctr"/>
                      <a:r>
                        <a:rPr lang="en-US" sz="1600">
                          <a:latin typeface="Verdana"/>
                        </a:rPr>
                        <a:t>31</a:t>
                      </a:r>
                    </a:p>
                  </a:txBody>
                  <a:tcPr anchor="ctr"/>
                </a:tc>
                <a:tc>
                  <a:txBody>
                    <a:bodyPr/>
                    <a:lstStyle/>
                    <a:p>
                      <a:pPr algn="ctr"/>
                      <a:r>
                        <a:rPr lang="en-US" sz="1600">
                          <a:latin typeface="Verdana"/>
                        </a:rPr>
                        <a:t>72</a:t>
                      </a:r>
                    </a:p>
                  </a:txBody>
                  <a:tcPr anchor="ctr"/>
                </a:tc>
                <a:tc>
                  <a:txBody>
                    <a:bodyPr/>
                    <a:lstStyle/>
                    <a:p>
                      <a:pPr algn="ctr"/>
                      <a:r>
                        <a:rPr lang="en-US" sz="1600">
                          <a:latin typeface="Verdana"/>
                        </a:rPr>
                        <a:t>109</a:t>
                      </a:r>
                    </a:p>
                  </a:txBody>
                  <a:tcPr anchor="ctr"/>
                </a:tc>
                <a:extLst>
                  <a:ext uri="{0D108BD9-81ED-4DB2-BD59-A6C34878D82A}">
                    <a16:rowId xmlns:a16="http://schemas.microsoft.com/office/drawing/2014/main" val="3921142398"/>
                  </a:ext>
                </a:extLst>
              </a:tr>
              <a:tr h="325265">
                <a:tc>
                  <a:txBody>
                    <a:bodyPr/>
                    <a:lstStyle/>
                    <a:p>
                      <a:r>
                        <a:rPr lang="en-US" sz="1600">
                          <a:effectLst/>
                          <a:latin typeface="Verdana"/>
                        </a:rPr>
                        <a:t>Police</a:t>
                      </a:r>
                    </a:p>
                  </a:txBody>
                  <a:tcPr anchor="ctr"/>
                </a:tc>
                <a:tc>
                  <a:txBody>
                    <a:bodyPr/>
                    <a:lstStyle/>
                    <a:p>
                      <a:pPr algn="ctr"/>
                      <a:r>
                        <a:rPr lang="en-US" sz="1600">
                          <a:latin typeface="Verdana"/>
                        </a:rPr>
                        <a:t>908.5</a:t>
                      </a:r>
                    </a:p>
                  </a:txBody>
                  <a:tcPr anchor="ctr"/>
                </a:tc>
                <a:tc>
                  <a:txBody>
                    <a:bodyPr/>
                    <a:lstStyle/>
                    <a:p>
                      <a:pPr algn="ctr"/>
                      <a:r>
                        <a:rPr lang="en-US" sz="1600">
                          <a:latin typeface="Verdana"/>
                        </a:rPr>
                        <a:t>993.5</a:t>
                      </a:r>
                    </a:p>
                  </a:txBody>
                  <a:tcPr anchor="ctr"/>
                </a:tc>
                <a:tc>
                  <a:txBody>
                    <a:bodyPr/>
                    <a:lstStyle/>
                    <a:p>
                      <a:pPr algn="ctr"/>
                      <a:r>
                        <a:rPr lang="en-US" sz="1600">
                          <a:latin typeface="Verdana"/>
                        </a:rPr>
                        <a:t>1188.75</a:t>
                      </a:r>
                    </a:p>
                  </a:txBody>
                  <a:tcPr anchor="ctr"/>
                </a:tc>
                <a:extLst>
                  <a:ext uri="{0D108BD9-81ED-4DB2-BD59-A6C34878D82A}">
                    <a16:rowId xmlns:a16="http://schemas.microsoft.com/office/drawing/2014/main" val="1665501232"/>
                  </a:ext>
                </a:extLst>
              </a:tr>
              <a:tr h="325265">
                <a:tc>
                  <a:txBody>
                    <a:bodyPr/>
                    <a:lstStyle/>
                    <a:p>
                      <a:r>
                        <a:rPr lang="en-US" sz="1600">
                          <a:effectLst/>
                          <a:latin typeface="Verdana"/>
                        </a:rPr>
                        <a:t>Public Works</a:t>
                      </a:r>
                    </a:p>
                  </a:txBody>
                  <a:tcPr anchor="ctr"/>
                </a:tc>
                <a:tc>
                  <a:txBody>
                    <a:bodyPr/>
                    <a:lstStyle/>
                    <a:p>
                      <a:pPr algn="ctr"/>
                      <a:r>
                        <a:rPr lang="en-US" sz="1600">
                          <a:latin typeface="Verdana"/>
                        </a:rPr>
                        <a:t>206</a:t>
                      </a:r>
                    </a:p>
                  </a:txBody>
                  <a:tcPr anchor="ctr"/>
                </a:tc>
                <a:tc>
                  <a:txBody>
                    <a:bodyPr/>
                    <a:lstStyle/>
                    <a:p>
                      <a:pPr algn="ctr"/>
                      <a:r>
                        <a:rPr lang="en-US" sz="1600">
                          <a:latin typeface="Verdana"/>
                        </a:rPr>
                        <a:t>254</a:t>
                      </a:r>
                    </a:p>
                  </a:txBody>
                  <a:tcPr anchor="ctr"/>
                </a:tc>
                <a:tc>
                  <a:txBody>
                    <a:bodyPr/>
                    <a:lstStyle/>
                    <a:p>
                      <a:pPr algn="ctr"/>
                      <a:r>
                        <a:rPr lang="en-US" sz="1600" dirty="0">
                          <a:latin typeface="Verdana"/>
                        </a:rPr>
                        <a:t>339.25</a:t>
                      </a:r>
                    </a:p>
                  </a:txBody>
                  <a:tcPr anchor="ctr"/>
                </a:tc>
                <a:extLst>
                  <a:ext uri="{0D108BD9-81ED-4DB2-BD59-A6C34878D82A}">
                    <a16:rowId xmlns:a16="http://schemas.microsoft.com/office/drawing/2014/main" val="1380509462"/>
                  </a:ext>
                </a:extLst>
              </a:tr>
            </a:tbl>
          </a:graphicData>
        </a:graphic>
      </p:graphicFrame>
      <p:sp>
        <p:nvSpPr>
          <p:cNvPr id="3" name="Rectangle 2">
            <a:extLst>
              <a:ext uri="{FF2B5EF4-FFF2-40B4-BE49-F238E27FC236}">
                <a16:creationId xmlns:a16="http://schemas.microsoft.com/office/drawing/2014/main" id="{A8DE4C6F-8289-D566-6D48-DD2B1596C53D}"/>
              </a:ext>
            </a:extLst>
          </p:cNvPr>
          <p:cNvSpPr/>
          <p:nvPr/>
        </p:nvSpPr>
        <p:spPr>
          <a:xfrm>
            <a:off x="844789" y="5398096"/>
            <a:ext cx="52161" cy="94686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anual Input 3">
            <a:extLst>
              <a:ext uri="{FF2B5EF4-FFF2-40B4-BE49-F238E27FC236}">
                <a16:creationId xmlns:a16="http://schemas.microsoft.com/office/drawing/2014/main" id="{2239EDA1-C563-5AAD-5AC1-EDBEFFB50E0F}"/>
              </a:ext>
            </a:extLst>
          </p:cNvPr>
          <p:cNvSpPr/>
          <p:nvPr/>
        </p:nvSpPr>
        <p:spPr>
          <a:xfrm rot="5400000" flipH="1">
            <a:off x="181778" y="159744"/>
            <a:ext cx="341523" cy="705080"/>
          </a:xfrm>
          <a:prstGeom prst="flowChartManualInpu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D0B3507-ED52-98CB-DF88-7F1C19B4935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75160">
            <a:off x="11026938" y="183568"/>
            <a:ext cx="967917" cy="977361"/>
          </a:xfrm>
          <a:prstGeom prst="rect">
            <a:avLst/>
          </a:prstGeom>
          <a:effectLst>
            <a:outerShdw blurRad="160598" dist="90645" dir="2700000" algn="tl" rotWithShape="0">
              <a:schemeClr val="tx2">
                <a:lumMod val="50000"/>
                <a:alpha val="40000"/>
              </a:schemeClr>
            </a:outerShdw>
          </a:effectLst>
        </p:spPr>
      </p:pic>
    </p:spTree>
    <p:extLst>
      <p:ext uri="{BB962C8B-B14F-4D97-AF65-F5344CB8AC3E}">
        <p14:creationId xmlns:p14="http://schemas.microsoft.com/office/powerpoint/2010/main" val="1293337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6D2F426-207A-CE2D-1B50-FCDD0CADA6DA}"/>
              </a:ext>
            </a:extLst>
          </p:cNvPr>
          <p:cNvSpPr>
            <a:spLocks noGrp="1"/>
          </p:cNvSpPr>
          <p:nvPr>
            <p:ph type="title"/>
          </p:nvPr>
        </p:nvSpPr>
        <p:spPr>
          <a:xfrm>
            <a:off x="787401" y="202505"/>
            <a:ext cx="10515600" cy="624105"/>
          </a:xfrm>
        </p:spPr>
        <p:txBody>
          <a:bodyPr>
            <a:normAutofit/>
          </a:bodyPr>
          <a:lstStyle/>
          <a:p>
            <a:r>
              <a:rPr lang="en-US" sz="1400" b="1">
                <a:latin typeface="Verdana"/>
                <a:ea typeface="+mn-lt"/>
                <a:cs typeface="+mn-lt"/>
              </a:rPr>
              <a:t>DEPARTMENT FUNDING</a:t>
            </a:r>
          </a:p>
        </p:txBody>
      </p:sp>
      <p:sp>
        <p:nvSpPr>
          <p:cNvPr id="17" name="Footer Placeholder 16">
            <a:extLst>
              <a:ext uri="{FF2B5EF4-FFF2-40B4-BE49-F238E27FC236}">
                <a16:creationId xmlns:a16="http://schemas.microsoft.com/office/drawing/2014/main" id="{553E8896-C13A-0910-59A7-647714E03F65}"/>
              </a:ext>
            </a:extLst>
          </p:cNvPr>
          <p:cNvSpPr>
            <a:spLocks noGrp="1"/>
          </p:cNvSpPr>
          <p:nvPr>
            <p:ph type="ftr" sz="quarter" idx="3"/>
          </p:nvPr>
        </p:nvSpPr>
        <p:spPr/>
        <p:txBody>
          <a:bodyPr/>
          <a:lstStyle/>
          <a:p>
            <a:r>
              <a:rPr lang="en-US" b="1">
                <a:solidFill>
                  <a:schemeClr val="accent3"/>
                </a:solidFill>
              </a:rPr>
              <a:t>Common Sense Institute :: </a:t>
            </a:r>
            <a:r>
              <a:rPr lang="en-US">
                <a:solidFill>
                  <a:schemeClr val="accent1"/>
                </a:solidFill>
              </a:rPr>
              <a:t>CommonSenseInstituteCO.org</a:t>
            </a:r>
          </a:p>
        </p:txBody>
      </p:sp>
      <p:sp>
        <p:nvSpPr>
          <p:cNvPr id="18" name="Slide Number Placeholder 17">
            <a:extLst>
              <a:ext uri="{FF2B5EF4-FFF2-40B4-BE49-F238E27FC236}">
                <a16:creationId xmlns:a16="http://schemas.microsoft.com/office/drawing/2014/main" id="{E9F5221D-ABC0-5ABC-80AB-1D5B44022A13}"/>
              </a:ext>
            </a:extLst>
          </p:cNvPr>
          <p:cNvSpPr>
            <a:spLocks noGrp="1"/>
          </p:cNvSpPr>
          <p:nvPr>
            <p:ph type="sldNum" sz="quarter" idx="4"/>
          </p:nvPr>
        </p:nvSpPr>
        <p:spPr/>
        <p:txBody>
          <a:bodyPr/>
          <a:lstStyle/>
          <a:p>
            <a:fld id="{E3BC78C7-DA6B-49D8-999D-7B3EF7DC6F94}" type="slidenum">
              <a:rPr lang="en-US" smtClean="0"/>
              <a:pPr/>
              <a:t>19</a:t>
            </a:fld>
            <a:endParaRPr lang="en-US"/>
          </a:p>
        </p:txBody>
      </p:sp>
      <p:sp>
        <p:nvSpPr>
          <p:cNvPr id="3" name="Title 7">
            <a:extLst>
              <a:ext uri="{FF2B5EF4-FFF2-40B4-BE49-F238E27FC236}">
                <a16:creationId xmlns:a16="http://schemas.microsoft.com/office/drawing/2014/main" id="{6088611B-8A66-2377-92ED-C8A7BB7105B5}"/>
              </a:ext>
            </a:extLst>
          </p:cNvPr>
          <p:cNvSpPr txBox="1">
            <a:spLocks/>
          </p:cNvSpPr>
          <p:nvPr/>
        </p:nvSpPr>
        <p:spPr>
          <a:xfrm>
            <a:off x="800100" y="766002"/>
            <a:ext cx="9580891" cy="337969"/>
          </a:xfrm>
          <a:prstGeom prst="rect">
            <a:avLst/>
          </a:prstGeom>
        </p:spPr>
        <p:txBody>
          <a:bodyPr vert="horz" lIns="0" tIns="45720" rIns="91440" bIns="45720" rtlCol="0" anchor="ctr">
            <a:noAutofit/>
          </a:bodyPr>
          <a:lstStyle>
            <a:lvl1pPr algn="l" defTabSz="914400" rtl="0" eaLnBrk="1" latinLnBrk="0" hangingPunct="1">
              <a:lnSpc>
                <a:spcPct val="90000"/>
              </a:lnSpc>
              <a:spcBef>
                <a:spcPct val="0"/>
              </a:spcBef>
              <a:buNone/>
              <a:defRPr sz="32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US" sz="2000" b="1">
                <a:latin typeface="Verdana"/>
                <a:ea typeface="Verdana"/>
              </a:rPr>
              <a:t>Department of Public Works</a:t>
            </a:r>
            <a:endParaRPr lang="en-US" sz="1200"/>
          </a:p>
        </p:txBody>
      </p:sp>
      <p:sp>
        <p:nvSpPr>
          <p:cNvPr id="4" name="TextBox 3">
            <a:extLst>
              <a:ext uri="{FF2B5EF4-FFF2-40B4-BE49-F238E27FC236}">
                <a16:creationId xmlns:a16="http://schemas.microsoft.com/office/drawing/2014/main" id="{C4ACF687-8574-94A5-D1BE-86D87B026BEA}"/>
              </a:ext>
            </a:extLst>
          </p:cNvPr>
          <p:cNvSpPr txBox="1"/>
          <p:nvPr/>
        </p:nvSpPr>
        <p:spPr>
          <a:xfrm>
            <a:off x="732365" y="1455651"/>
            <a:ext cx="5549900" cy="4462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1200"/>
              </a:spcAft>
              <a:buClr>
                <a:schemeClr val="accent1"/>
              </a:buClr>
              <a:buFont typeface="Arial"/>
              <a:buChar char="•"/>
            </a:pPr>
            <a:r>
              <a:rPr lang="en-US" sz="1400" dirty="0">
                <a:latin typeface="Verdana"/>
                <a:ea typeface="Verdana"/>
              </a:rPr>
              <a:t>Public Works is Colorado Springs' largest department. It is primarily funded by grants and special voter-approved tax funds.</a:t>
            </a:r>
          </a:p>
          <a:p>
            <a:pPr marL="742950" lvl="1" indent="-285750">
              <a:spcAft>
                <a:spcPts val="1200"/>
              </a:spcAft>
              <a:buClr>
                <a:schemeClr val="accent1"/>
              </a:buClr>
              <a:buFont typeface="Arial"/>
              <a:buChar char="•"/>
            </a:pPr>
            <a:r>
              <a:rPr lang="en-US" sz="1400" dirty="0">
                <a:latin typeface="Verdana"/>
                <a:ea typeface="Verdana"/>
              </a:rPr>
              <a:t>Voter-approved funds account for $176.5 million of its total funding growth over the last ten years.</a:t>
            </a:r>
            <a:endParaRPr lang="en-US" sz="1400" dirty="0">
              <a:latin typeface="Verdana"/>
              <a:ea typeface="Verdana"/>
              <a:cs typeface="+mn-lt"/>
            </a:endParaRPr>
          </a:p>
          <a:p>
            <a:pPr marL="742950" lvl="1" indent="-285750">
              <a:spcAft>
                <a:spcPts val="1200"/>
              </a:spcAft>
              <a:buClr>
                <a:schemeClr val="accent1"/>
              </a:buClr>
              <a:buFont typeface="Arial"/>
              <a:buChar char="•"/>
            </a:pPr>
            <a:r>
              <a:rPr lang="en-US" sz="1400" dirty="0">
                <a:latin typeface="Verdana"/>
                <a:ea typeface="Verdana"/>
              </a:rPr>
              <a:t>The largest source ($112 million in 2023) of special funds is the Pikes Peak Rural Transit Authority, which was originally approved by voters in 2004 and recently reauthorized through 2034.</a:t>
            </a:r>
          </a:p>
          <a:p>
            <a:pPr marL="285750" indent="-285750">
              <a:spcAft>
                <a:spcPts val="1200"/>
              </a:spcAft>
              <a:buClr>
                <a:schemeClr val="accent1"/>
              </a:buClr>
              <a:buFont typeface="Arial"/>
              <a:buChar char="•"/>
            </a:pPr>
            <a:r>
              <a:rPr lang="en-US" sz="1400" dirty="0">
                <a:latin typeface="Verdana"/>
                <a:ea typeface="Verdana"/>
              </a:rPr>
              <a:t>Its total funding has grown by 327% since 2013, but </a:t>
            </a:r>
            <a:br>
              <a:rPr lang="en-US" sz="1400" dirty="0">
                <a:latin typeface="Verdana"/>
                <a:ea typeface="Verdana"/>
              </a:rPr>
            </a:br>
            <a:r>
              <a:rPr lang="en-US" sz="1400" dirty="0">
                <a:latin typeface="Verdana"/>
                <a:ea typeface="Verdana"/>
              </a:rPr>
              <a:t>its general-fund appropriation has grown by only 93%</a:t>
            </a:r>
          </a:p>
          <a:p>
            <a:pPr marL="742950" lvl="1" indent="-285750">
              <a:spcAft>
                <a:spcPts val="1200"/>
              </a:spcAft>
              <a:buClr>
                <a:schemeClr val="accent1"/>
              </a:buClr>
              <a:buFont typeface="Arial"/>
              <a:buChar char="•"/>
            </a:pPr>
            <a:r>
              <a:rPr lang="en-US" sz="1400" dirty="0">
                <a:latin typeface="Verdana"/>
                <a:ea typeface="Verdana"/>
              </a:rPr>
              <a:t>This reflects large transportation and stormwater spending increases.</a:t>
            </a:r>
          </a:p>
          <a:p>
            <a:pPr marL="742950" lvl="1" indent="-285750">
              <a:spcAft>
                <a:spcPts val="1200"/>
              </a:spcAft>
              <a:buClr>
                <a:schemeClr val="accent1"/>
              </a:buClr>
              <a:buFont typeface="Arial"/>
              <a:buChar char="•"/>
            </a:pPr>
            <a:r>
              <a:rPr lang="en-US" sz="1400" dirty="0">
                <a:latin typeface="Verdana"/>
                <a:ea typeface="Verdana"/>
              </a:rPr>
              <a:t>The city forestry department was moved under Public Works in 2022. </a:t>
            </a:r>
            <a:endParaRPr lang="en-US" sz="1400" dirty="0"/>
          </a:p>
          <a:p>
            <a:pPr marL="742950" lvl="1" indent="-285750">
              <a:spcAft>
                <a:spcPts val="1200"/>
              </a:spcAft>
              <a:buClr>
                <a:schemeClr val="accent1"/>
              </a:buClr>
              <a:buFont typeface="Arial"/>
              <a:buChar char="•"/>
            </a:pPr>
            <a:endParaRPr lang="en-US" sz="1400" dirty="0">
              <a:latin typeface="Verdana"/>
              <a:ea typeface="Verdana"/>
            </a:endParaRPr>
          </a:p>
        </p:txBody>
      </p:sp>
      <p:pic>
        <p:nvPicPr>
          <p:cNvPr id="5" name="Picture 3" descr="Chart, bar chart&#10;&#10;Description automatically generated">
            <a:extLst>
              <a:ext uri="{FF2B5EF4-FFF2-40B4-BE49-F238E27FC236}">
                <a16:creationId xmlns:a16="http://schemas.microsoft.com/office/drawing/2014/main" id="{D7100428-EAA4-08AD-7E55-A68C86A79CF6}"/>
              </a:ext>
            </a:extLst>
          </p:cNvPr>
          <p:cNvPicPr>
            <a:picLocks noChangeAspect="1"/>
          </p:cNvPicPr>
          <p:nvPr/>
        </p:nvPicPr>
        <p:blipFill>
          <a:blip r:embed="rId3"/>
          <a:stretch>
            <a:fillRect/>
          </a:stretch>
        </p:blipFill>
        <p:spPr>
          <a:xfrm>
            <a:off x="6484744" y="1504789"/>
            <a:ext cx="4897659" cy="3507478"/>
          </a:xfrm>
          <a:prstGeom prst="rect">
            <a:avLst/>
          </a:prstGeom>
        </p:spPr>
      </p:pic>
      <p:sp>
        <p:nvSpPr>
          <p:cNvPr id="2" name="Manual Input 1">
            <a:extLst>
              <a:ext uri="{FF2B5EF4-FFF2-40B4-BE49-F238E27FC236}">
                <a16:creationId xmlns:a16="http://schemas.microsoft.com/office/drawing/2014/main" id="{0F85A06D-6604-AE99-8CDA-BA5262DD8F61}"/>
              </a:ext>
            </a:extLst>
          </p:cNvPr>
          <p:cNvSpPr/>
          <p:nvPr/>
        </p:nvSpPr>
        <p:spPr>
          <a:xfrm rot="5400000" flipH="1">
            <a:off x="181778" y="159744"/>
            <a:ext cx="341523" cy="705080"/>
          </a:xfrm>
          <a:prstGeom prst="flowChartManualInpu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2F85DE6-DE6C-2FA0-2B31-F16BE2D4F57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rot="175160">
            <a:off x="11026938" y="183568"/>
            <a:ext cx="967917" cy="977361"/>
          </a:xfrm>
          <a:prstGeom prst="rect">
            <a:avLst/>
          </a:prstGeom>
          <a:effectLst>
            <a:outerShdw blurRad="160598" dist="90645" dir="2700000" algn="tl" rotWithShape="0">
              <a:schemeClr val="tx2">
                <a:lumMod val="50000"/>
                <a:alpha val="40000"/>
              </a:schemeClr>
            </a:outerShdw>
          </a:effectLst>
        </p:spPr>
      </p:pic>
    </p:spTree>
    <p:extLst>
      <p:ext uri="{BB962C8B-B14F-4D97-AF65-F5344CB8AC3E}">
        <p14:creationId xmlns:p14="http://schemas.microsoft.com/office/powerpoint/2010/main" val="3876068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6D2F426-207A-CE2D-1B50-FCDD0CADA6DA}"/>
              </a:ext>
            </a:extLst>
          </p:cNvPr>
          <p:cNvSpPr>
            <a:spLocks noGrp="1"/>
          </p:cNvSpPr>
          <p:nvPr>
            <p:ph type="title"/>
          </p:nvPr>
        </p:nvSpPr>
        <p:spPr>
          <a:xfrm>
            <a:off x="802972" y="202505"/>
            <a:ext cx="10515600" cy="624105"/>
          </a:xfrm>
        </p:spPr>
        <p:txBody>
          <a:bodyPr>
            <a:normAutofit/>
          </a:bodyPr>
          <a:lstStyle/>
          <a:p>
            <a:r>
              <a:rPr lang="en-US" sz="1400" b="1">
                <a:latin typeface="Verdana"/>
                <a:ea typeface="Verdana"/>
              </a:rPr>
              <a:t>COLORADO SPRINGS BUDGET: </a:t>
            </a:r>
            <a:br>
              <a:rPr lang="en-US" sz="1400" b="1">
                <a:latin typeface="Verdana"/>
                <a:ea typeface="Verdana"/>
                <a:cs typeface="Verdana" panose="020B0604030504040204" pitchFamily="34" charset="0"/>
              </a:rPr>
            </a:br>
            <a:r>
              <a:rPr lang="en-US" sz="1400">
                <a:latin typeface="Verdana"/>
                <a:ea typeface="Verdana"/>
              </a:rPr>
              <a:t>CITIZEN'S GUIDE</a:t>
            </a:r>
            <a:r>
              <a:rPr lang="en-US" sz="1400">
                <a:solidFill>
                  <a:schemeClr val="bg1"/>
                </a:solidFill>
                <a:latin typeface="Verdana"/>
                <a:ea typeface="Verdana"/>
              </a:rPr>
              <a:t>T </a:t>
            </a:r>
            <a:r>
              <a:rPr lang="en-US" sz="1400" b="1">
                <a:solidFill>
                  <a:schemeClr val="bg1"/>
                </a:solidFill>
                <a:latin typeface="Verdana"/>
                <a:ea typeface="Verdana"/>
              </a:rPr>
              <a:t>HAS CHANGED</a:t>
            </a:r>
            <a:endParaRPr lang="en-US" sz="1400">
              <a:solidFill>
                <a:schemeClr val="bg1"/>
              </a:solidFill>
            </a:endParaRPr>
          </a:p>
        </p:txBody>
      </p:sp>
      <p:sp>
        <p:nvSpPr>
          <p:cNvPr id="17" name="Footer Placeholder 16">
            <a:extLst>
              <a:ext uri="{FF2B5EF4-FFF2-40B4-BE49-F238E27FC236}">
                <a16:creationId xmlns:a16="http://schemas.microsoft.com/office/drawing/2014/main" id="{553E8896-C13A-0910-59A7-647714E03F65}"/>
              </a:ext>
            </a:extLst>
          </p:cNvPr>
          <p:cNvSpPr>
            <a:spLocks noGrp="1"/>
          </p:cNvSpPr>
          <p:nvPr>
            <p:ph type="ftr" sz="quarter" idx="3"/>
          </p:nvPr>
        </p:nvSpPr>
        <p:spPr/>
        <p:txBody>
          <a:bodyPr/>
          <a:lstStyle/>
          <a:p>
            <a:r>
              <a:rPr lang="en-US" b="1">
                <a:solidFill>
                  <a:schemeClr val="accent3"/>
                </a:solidFill>
              </a:rPr>
              <a:t>Common Sense Institute :: </a:t>
            </a:r>
            <a:r>
              <a:rPr lang="en-US">
                <a:solidFill>
                  <a:schemeClr val="accent1"/>
                </a:solidFill>
              </a:rPr>
              <a:t>CommonSenseInstituteCO.org</a:t>
            </a:r>
          </a:p>
        </p:txBody>
      </p:sp>
      <p:sp>
        <p:nvSpPr>
          <p:cNvPr id="18" name="Slide Number Placeholder 17">
            <a:extLst>
              <a:ext uri="{FF2B5EF4-FFF2-40B4-BE49-F238E27FC236}">
                <a16:creationId xmlns:a16="http://schemas.microsoft.com/office/drawing/2014/main" id="{E9F5221D-ABC0-5ABC-80AB-1D5B44022A13}"/>
              </a:ext>
            </a:extLst>
          </p:cNvPr>
          <p:cNvSpPr>
            <a:spLocks noGrp="1"/>
          </p:cNvSpPr>
          <p:nvPr>
            <p:ph type="sldNum" sz="quarter" idx="4"/>
          </p:nvPr>
        </p:nvSpPr>
        <p:spPr/>
        <p:txBody>
          <a:bodyPr/>
          <a:lstStyle/>
          <a:p>
            <a:fld id="{E3BC78C7-DA6B-49D8-999D-7B3EF7DC6F94}" type="slidenum">
              <a:rPr lang="en-US" smtClean="0"/>
              <a:pPr/>
              <a:t>2</a:t>
            </a:fld>
            <a:endParaRPr lang="en-US"/>
          </a:p>
        </p:txBody>
      </p:sp>
      <p:grpSp>
        <p:nvGrpSpPr>
          <p:cNvPr id="4" name="Group 3">
            <a:extLst>
              <a:ext uri="{FF2B5EF4-FFF2-40B4-BE49-F238E27FC236}">
                <a16:creationId xmlns:a16="http://schemas.microsoft.com/office/drawing/2014/main" id="{1354A7F6-1DF5-501E-60C3-31A8BE17AA20}"/>
              </a:ext>
            </a:extLst>
          </p:cNvPr>
          <p:cNvGrpSpPr/>
          <p:nvPr/>
        </p:nvGrpSpPr>
        <p:grpSpPr>
          <a:xfrm>
            <a:off x="7665296" y="1"/>
            <a:ext cx="3750822" cy="4731025"/>
            <a:chOff x="557212" y="1"/>
            <a:chExt cx="4875549" cy="6149677"/>
          </a:xfrm>
          <a:solidFill>
            <a:schemeClr val="accent6">
              <a:alpha val="7139"/>
            </a:schemeClr>
          </a:solidFill>
        </p:grpSpPr>
        <p:sp>
          <p:nvSpPr>
            <p:cNvPr id="2" name="Right Triangle 1">
              <a:extLst>
                <a:ext uri="{FF2B5EF4-FFF2-40B4-BE49-F238E27FC236}">
                  <a16:creationId xmlns:a16="http://schemas.microsoft.com/office/drawing/2014/main" id="{9992D2A0-C128-4E3E-62A8-A174A5BF877A}"/>
                </a:ext>
              </a:extLst>
            </p:cNvPr>
            <p:cNvSpPr/>
            <p:nvPr/>
          </p:nvSpPr>
          <p:spPr>
            <a:xfrm flipV="1">
              <a:off x="557212" y="5004095"/>
              <a:ext cx="4875549" cy="1145583"/>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73801A7-AAF4-A059-3C93-E42A5191548A}"/>
                </a:ext>
              </a:extLst>
            </p:cNvPr>
            <p:cNvSpPr/>
            <p:nvPr/>
          </p:nvSpPr>
          <p:spPr>
            <a:xfrm>
              <a:off x="557939" y="1"/>
              <a:ext cx="4866468" cy="500595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2E2D012C-499C-0570-C108-04381E097D67}"/>
              </a:ext>
            </a:extLst>
          </p:cNvPr>
          <p:cNvSpPr txBox="1"/>
          <p:nvPr/>
        </p:nvSpPr>
        <p:spPr>
          <a:xfrm>
            <a:off x="596311" y="2036920"/>
            <a:ext cx="7068985" cy="2524987"/>
          </a:xfrm>
          <a:prstGeom prst="rect">
            <a:avLst/>
          </a:prstGeom>
          <a:noFill/>
        </p:spPr>
        <p:txBody>
          <a:bodyPr wrap="square" rtlCol="0">
            <a:spAutoFit/>
          </a:bodyPr>
          <a:lstStyle/>
          <a:p>
            <a:pPr>
              <a:lnSpc>
                <a:spcPts val="1980"/>
              </a:lnSpc>
              <a:spcAft>
                <a:spcPts val="1200"/>
              </a:spcAft>
            </a:pPr>
            <a:r>
              <a:rPr lang="en-US" sz="1400" b="1" dirty="0">
                <a:solidFill>
                  <a:schemeClr val="accent3"/>
                </a:solidFill>
                <a:latin typeface="Verdana"/>
                <a:ea typeface="Verdana"/>
              </a:rPr>
              <a:t>The purpose of this report is to explain the funding mechanisms and recent spending history of the Colorado Springs municipal budget. </a:t>
            </a:r>
          </a:p>
          <a:p>
            <a:pPr>
              <a:lnSpc>
                <a:spcPts val="1980"/>
              </a:lnSpc>
            </a:pPr>
            <a:r>
              <a:rPr lang="en-US" sz="1300" dirty="0">
                <a:latin typeface="Verdana"/>
                <a:ea typeface="Verdana"/>
              </a:rPr>
              <a:t>The guide also includes highlights the city budget’s influence over four priority local issues.</a:t>
            </a:r>
          </a:p>
          <a:p>
            <a:pPr>
              <a:lnSpc>
                <a:spcPts val="1980"/>
              </a:lnSpc>
            </a:pPr>
            <a:r>
              <a:rPr lang="en-US" sz="1300" dirty="0">
                <a:latin typeface="Verdana"/>
                <a:ea typeface="Verdana"/>
              </a:rPr>
              <a:t>	- Public Works</a:t>
            </a:r>
          </a:p>
          <a:p>
            <a:pPr>
              <a:lnSpc>
                <a:spcPts val="1980"/>
              </a:lnSpc>
            </a:pPr>
            <a:r>
              <a:rPr lang="en-US" sz="1300" dirty="0">
                <a:latin typeface="Verdana"/>
                <a:ea typeface="Verdana"/>
              </a:rPr>
              <a:t>	- Police and Fire</a:t>
            </a:r>
          </a:p>
          <a:p>
            <a:pPr>
              <a:lnSpc>
                <a:spcPts val="1980"/>
              </a:lnSpc>
            </a:pPr>
            <a:r>
              <a:rPr lang="en-US" sz="1300" dirty="0">
                <a:latin typeface="Verdana"/>
                <a:ea typeface="Verdana"/>
              </a:rPr>
              <a:t>	- Housing</a:t>
            </a:r>
          </a:p>
          <a:p>
            <a:pPr>
              <a:lnSpc>
                <a:spcPts val="1980"/>
              </a:lnSpc>
            </a:pPr>
            <a:r>
              <a:rPr lang="en-US" sz="1300" dirty="0">
                <a:latin typeface="Verdana"/>
                <a:ea typeface="Verdana"/>
              </a:rPr>
              <a:t>	- Homelessness</a:t>
            </a:r>
          </a:p>
          <a:p>
            <a:pPr>
              <a:lnSpc>
                <a:spcPts val="1980"/>
              </a:lnSpc>
            </a:pPr>
            <a:r>
              <a:rPr lang="en-US" sz="1300" dirty="0">
                <a:latin typeface="Verdana"/>
                <a:ea typeface="Verdana"/>
              </a:rPr>
              <a:t> </a:t>
            </a:r>
            <a:endParaRPr lang="en-US" sz="1300" dirty="0">
              <a:latin typeface="Verdana"/>
              <a:ea typeface="Verdana"/>
              <a:cs typeface="Calibri"/>
            </a:endParaRPr>
          </a:p>
        </p:txBody>
      </p:sp>
      <p:sp>
        <p:nvSpPr>
          <p:cNvPr id="10" name="Title 7">
            <a:extLst>
              <a:ext uri="{FF2B5EF4-FFF2-40B4-BE49-F238E27FC236}">
                <a16:creationId xmlns:a16="http://schemas.microsoft.com/office/drawing/2014/main" id="{13083125-983A-FA5C-7040-2028829170C0}"/>
              </a:ext>
            </a:extLst>
          </p:cNvPr>
          <p:cNvSpPr txBox="1">
            <a:spLocks/>
          </p:cNvSpPr>
          <p:nvPr/>
        </p:nvSpPr>
        <p:spPr>
          <a:xfrm>
            <a:off x="705080" y="965974"/>
            <a:ext cx="9580891" cy="748245"/>
          </a:xfrm>
          <a:prstGeom prst="rect">
            <a:avLst/>
          </a:prstGeom>
        </p:spPr>
        <p:txBody>
          <a:bodyPr vert="horz" lIns="0" tIns="45720" rIns="91440" bIns="45720" rtlCol="0" anchor="ctr">
            <a:normAutofit/>
          </a:bodyPr>
          <a:lstStyle>
            <a:lvl1pPr algn="l" defTabSz="914400" rtl="0" eaLnBrk="1" latinLnBrk="0" hangingPunct="1">
              <a:lnSpc>
                <a:spcPct val="90000"/>
              </a:lnSpc>
              <a:spcBef>
                <a:spcPct val="0"/>
              </a:spcBef>
              <a:buNone/>
              <a:defRPr sz="32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US" sz="2400" b="1" dirty="0">
                <a:latin typeface="Verdana"/>
                <a:ea typeface="Verdana"/>
              </a:rPr>
              <a:t>About this Guide</a:t>
            </a:r>
            <a:endParaRPr lang="en-US" sz="2400" dirty="0">
              <a:solidFill>
                <a:schemeClr val="bg1"/>
              </a:solidFill>
            </a:endParaRPr>
          </a:p>
        </p:txBody>
      </p:sp>
      <p:pic>
        <p:nvPicPr>
          <p:cNvPr id="1028" name="Picture 4">
            <a:extLst>
              <a:ext uri="{FF2B5EF4-FFF2-40B4-BE49-F238E27FC236}">
                <a16:creationId xmlns:a16="http://schemas.microsoft.com/office/drawing/2014/main" id="{C7E1D4AA-0E8C-D569-3C14-9C4715EE93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7519" y="1569203"/>
            <a:ext cx="3367895" cy="1859797"/>
          </a:xfrm>
          <a:prstGeom prst="rect">
            <a:avLst/>
          </a:prstGeom>
          <a:noFill/>
          <a:extLst>
            <a:ext uri="{909E8E84-426E-40DD-AFC4-6F175D3DCCD1}">
              <a14:hiddenFill xmlns:a14="http://schemas.microsoft.com/office/drawing/2010/main">
                <a:solidFill>
                  <a:srgbClr val="FFFFFF"/>
                </a:solidFill>
              </a14:hiddenFill>
            </a:ext>
          </a:extLst>
        </p:spPr>
      </p:pic>
      <p:sp>
        <p:nvSpPr>
          <p:cNvPr id="6" name="Manual Input 5">
            <a:extLst>
              <a:ext uri="{FF2B5EF4-FFF2-40B4-BE49-F238E27FC236}">
                <a16:creationId xmlns:a16="http://schemas.microsoft.com/office/drawing/2014/main" id="{6EA7FA31-428A-8EB3-6625-188CC058F7A7}"/>
              </a:ext>
            </a:extLst>
          </p:cNvPr>
          <p:cNvSpPr/>
          <p:nvPr/>
        </p:nvSpPr>
        <p:spPr>
          <a:xfrm rot="5400000" flipH="1">
            <a:off x="181778" y="159744"/>
            <a:ext cx="341523" cy="705080"/>
          </a:xfrm>
          <a:prstGeom prst="flowChartManualInpu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EE974D7-B931-5DA4-9EF5-46427FD434D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rot="175160">
            <a:off x="11026938" y="183568"/>
            <a:ext cx="967917" cy="977361"/>
          </a:xfrm>
          <a:prstGeom prst="rect">
            <a:avLst/>
          </a:prstGeom>
          <a:effectLst>
            <a:outerShdw blurRad="160598" dist="90645" dir="2700000" algn="tl" rotWithShape="0">
              <a:schemeClr val="tx2">
                <a:lumMod val="50000"/>
                <a:alpha val="40000"/>
              </a:schemeClr>
            </a:outerShdw>
          </a:effectLst>
        </p:spPr>
      </p:pic>
      <p:sp>
        <p:nvSpPr>
          <p:cNvPr id="11" name="TextBox 10">
            <a:extLst>
              <a:ext uri="{FF2B5EF4-FFF2-40B4-BE49-F238E27FC236}">
                <a16:creationId xmlns:a16="http://schemas.microsoft.com/office/drawing/2014/main" id="{311276BB-FE48-BE76-AB82-C33F78EDF800}"/>
              </a:ext>
            </a:extLst>
          </p:cNvPr>
          <p:cNvSpPr txBox="1"/>
          <p:nvPr/>
        </p:nvSpPr>
        <p:spPr>
          <a:xfrm>
            <a:off x="291993" y="4759454"/>
            <a:ext cx="11533735" cy="1655646"/>
          </a:xfrm>
          <a:prstGeom prst="rect">
            <a:avLst/>
          </a:prstGeom>
          <a:noFill/>
        </p:spPr>
        <p:txBody>
          <a:bodyPr wrap="square">
            <a:spAutoFit/>
          </a:bodyPr>
          <a:lstStyle/>
          <a:p>
            <a:pPr>
              <a:lnSpc>
                <a:spcPts val="1980"/>
              </a:lnSpc>
              <a:spcAft>
                <a:spcPts val="1200"/>
              </a:spcAft>
            </a:pPr>
            <a:r>
              <a:rPr lang="en-US" sz="1400" dirty="0">
                <a:latin typeface="Verdana"/>
                <a:ea typeface="Verdana"/>
                <a:cs typeface="Calibri"/>
              </a:rPr>
              <a:t>For more detailed information about the Colorado Springs budget, </a:t>
            </a:r>
            <a:r>
              <a:rPr lang="en-US" sz="1400" b="1" dirty="0">
                <a:latin typeface="Verdana"/>
                <a:ea typeface="Verdana"/>
                <a:cs typeface="Calibri"/>
              </a:rPr>
              <a:t>visit the cities interactive data tool </a:t>
            </a:r>
            <a:r>
              <a:rPr lang="en-US" sz="1400" b="1" dirty="0" err="1">
                <a:latin typeface="Verdana"/>
                <a:ea typeface="Verdana"/>
                <a:cs typeface="Calibri"/>
                <a:hlinkClick r:id="rId5"/>
              </a:rPr>
              <a:t>OpenBudget</a:t>
            </a:r>
            <a:r>
              <a:rPr lang="en-US" sz="1400" b="1" dirty="0">
                <a:latin typeface="Verdana"/>
                <a:ea typeface="Verdana"/>
                <a:cs typeface="Calibri"/>
                <a:hlinkClick r:id="rId5"/>
              </a:rPr>
              <a:t> COS</a:t>
            </a:r>
            <a:r>
              <a:rPr lang="en-US" sz="1400" dirty="0">
                <a:latin typeface="Verdana"/>
                <a:ea typeface="Verdana"/>
                <a:cs typeface="Calibri"/>
              </a:rPr>
              <a:t>. </a:t>
            </a:r>
          </a:p>
          <a:p>
            <a:pPr>
              <a:lnSpc>
                <a:spcPts val="1980"/>
              </a:lnSpc>
              <a:spcAft>
                <a:spcPts val="1200"/>
              </a:spcAft>
            </a:pPr>
            <a:r>
              <a:rPr lang="en-US" sz="1400" dirty="0">
                <a:latin typeface="Verdana"/>
                <a:ea typeface="Verdana"/>
                <a:cs typeface="Verdana" panose="020B0604030504040204" pitchFamily="34" charset="0"/>
              </a:rPr>
              <a:t>All the budget data in this report is from the Colorado Springs Annual Budgets and Budgets in Brief page on coloradosprings.gov/budget. Additional information about topics such as homelessness, housing, and crime is taken from other CSI reports on those subjects.</a:t>
            </a:r>
          </a:p>
          <a:p>
            <a:pPr>
              <a:lnSpc>
                <a:spcPts val="1980"/>
              </a:lnSpc>
              <a:spcAft>
                <a:spcPts val="1200"/>
              </a:spcAft>
            </a:pPr>
            <a:endParaRPr lang="en-US" sz="1400" dirty="0">
              <a:latin typeface="Verdana"/>
              <a:ea typeface="Verdana"/>
              <a:cs typeface="Calibri"/>
            </a:endParaRPr>
          </a:p>
        </p:txBody>
      </p:sp>
    </p:spTree>
    <p:extLst>
      <p:ext uri="{BB962C8B-B14F-4D97-AF65-F5344CB8AC3E}">
        <p14:creationId xmlns:p14="http://schemas.microsoft.com/office/powerpoint/2010/main" val="2007357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6D2F426-207A-CE2D-1B50-FCDD0CADA6DA}"/>
              </a:ext>
            </a:extLst>
          </p:cNvPr>
          <p:cNvSpPr>
            <a:spLocks noGrp="1"/>
          </p:cNvSpPr>
          <p:nvPr>
            <p:ph type="title"/>
          </p:nvPr>
        </p:nvSpPr>
        <p:spPr>
          <a:xfrm>
            <a:off x="787401" y="202505"/>
            <a:ext cx="10515600" cy="624105"/>
          </a:xfrm>
        </p:spPr>
        <p:txBody>
          <a:bodyPr>
            <a:normAutofit/>
          </a:bodyPr>
          <a:lstStyle/>
          <a:p>
            <a:r>
              <a:rPr lang="en-US" sz="1400" b="1">
                <a:latin typeface="Verdana"/>
                <a:ea typeface="+mn-lt"/>
                <a:cs typeface="+mn-lt"/>
              </a:rPr>
              <a:t>DEPARTMENT FUNDING</a:t>
            </a:r>
          </a:p>
        </p:txBody>
      </p:sp>
      <p:sp>
        <p:nvSpPr>
          <p:cNvPr id="17" name="Footer Placeholder 16">
            <a:extLst>
              <a:ext uri="{FF2B5EF4-FFF2-40B4-BE49-F238E27FC236}">
                <a16:creationId xmlns:a16="http://schemas.microsoft.com/office/drawing/2014/main" id="{553E8896-C13A-0910-59A7-647714E03F65}"/>
              </a:ext>
            </a:extLst>
          </p:cNvPr>
          <p:cNvSpPr>
            <a:spLocks noGrp="1"/>
          </p:cNvSpPr>
          <p:nvPr>
            <p:ph type="ftr" sz="quarter" idx="3"/>
          </p:nvPr>
        </p:nvSpPr>
        <p:spPr/>
        <p:txBody>
          <a:bodyPr/>
          <a:lstStyle/>
          <a:p>
            <a:r>
              <a:rPr lang="en-US" b="1">
                <a:solidFill>
                  <a:schemeClr val="accent3"/>
                </a:solidFill>
              </a:rPr>
              <a:t>Common Sense Institute :: </a:t>
            </a:r>
            <a:r>
              <a:rPr lang="en-US">
                <a:solidFill>
                  <a:schemeClr val="accent1"/>
                </a:solidFill>
              </a:rPr>
              <a:t>CommonSenseInstituteCO.org</a:t>
            </a:r>
          </a:p>
        </p:txBody>
      </p:sp>
      <p:sp>
        <p:nvSpPr>
          <p:cNvPr id="18" name="Slide Number Placeholder 17">
            <a:extLst>
              <a:ext uri="{FF2B5EF4-FFF2-40B4-BE49-F238E27FC236}">
                <a16:creationId xmlns:a16="http://schemas.microsoft.com/office/drawing/2014/main" id="{E9F5221D-ABC0-5ABC-80AB-1D5B44022A13}"/>
              </a:ext>
            </a:extLst>
          </p:cNvPr>
          <p:cNvSpPr>
            <a:spLocks noGrp="1"/>
          </p:cNvSpPr>
          <p:nvPr>
            <p:ph type="sldNum" sz="quarter" idx="4"/>
          </p:nvPr>
        </p:nvSpPr>
        <p:spPr/>
        <p:txBody>
          <a:bodyPr/>
          <a:lstStyle/>
          <a:p>
            <a:fld id="{E3BC78C7-DA6B-49D8-999D-7B3EF7DC6F94}" type="slidenum">
              <a:rPr lang="en-US" smtClean="0"/>
              <a:pPr/>
              <a:t>20</a:t>
            </a:fld>
            <a:endParaRPr lang="en-US"/>
          </a:p>
        </p:txBody>
      </p:sp>
      <p:sp>
        <p:nvSpPr>
          <p:cNvPr id="3" name="Title 7">
            <a:extLst>
              <a:ext uri="{FF2B5EF4-FFF2-40B4-BE49-F238E27FC236}">
                <a16:creationId xmlns:a16="http://schemas.microsoft.com/office/drawing/2014/main" id="{6088611B-8A66-2377-92ED-C8A7BB7105B5}"/>
              </a:ext>
            </a:extLst>
          </p:cNvPr>
          <p:cNvSpPr txBox="1">
            <a:spLocks/>
          </p:cNvSpPr>
          <p:nvPr/>
        </p:nvSpPr>
        <p:spPr>
          <a:xfrm>
            <a:off x="800100" y="766002"/>
            <a:ext cx="9580891" cy="337969"/>
          </a:xfrm>
          <a:prstGeom prst="rect">
            <a:avLst/>
          </a:prstGeom>
        </p:spPr>
        <p:txBody>
          <a:bodyPr vert="horz" lIns="0" tIns="45720" rIns="91440" bIns="45720" rtlCol="0" anchor="ctr">
            <a:noAutofit/>
          </a:bodyPr>
          <a:lstStyle>
            <a:lvl1pPr algn="l" defTabSz="914400" rtl="0" eaLnBrk="1" latinLnBrk="0" hangingPunct="1">
              <a:lnSpc>
                <a:spcPct val="90000"/>
              </a:lnSpc>
              <a:spcBef>
                <a:spcPct val="0"/>
              </a:spcBef>
              <a:buNone/>
              <a:defRPr sz="32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US" sz="2000" b="1" dirty="0">
                <a:latin typeface="Verdana"/>
                <a:ea typeface="Verdana"/>
              </a:rPr>
              <a:t>Police and Fire</a:t>
            </a:r>
            <a:endParaRPr lang="en-US" sz="1200" dirty="0"/>
          </a:p>
        </p:txBody>
      </p:sp>
      <p:sp>
        <p:nvSpPr>
          <p:cNvPr id="4" name="TextBox 3">
            <a:extLst>
              <a:ext uri="{FF2B5EF4-FFF2-40B4-BE49-F238E27FC236}">
                <a16:creationId xmlns:a16="http://schemas.microsoft.com/office/drawing/2014/main" id="{C4ACF687-8574-94A5-D1BE-86D87B026BEA}"/>
              </a:ext>
            </a:extLst>
          </p:cNvPr>
          <p:cNvSpPr txBox="1"/>
          <p:nvPr/>
        </p:nvSpPr>
        <p:spPr>
          <a:xfrm>
            <a:off x="732365" y="1455651"/>
            <a:ext cx="3788835"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1200"/>
              </a:spcAft>
              <a:buClr>
                <a:schemeClr val="accent1"/>
              </a:buClr>
              <a:buFont typeface="Arial"/>
              <a:buChar char="•"/>
            </a:pPr>
            <a:r>
              <a:rPr lang="en-US" sz="1400" dirty="0">
                <a:latin typeface="Verdana"/>
                <a:ea typeface="+mn-lt"/>
                <a:cs typeface="+mn-lt"/>
              </a:rPr>
              <a:t>The Police Department and Fire Department/Office of Emergency Management are budgeted to spend a total of $281 million in 2023</a:t>
            </a:r>
            <a:endParaRPr lang="en-US" sz="1400" dirty="0">
              <a:latin typeface="Verdana"/>
              <a:ea typeface="Verdana"/>
              <a:cs typeface="+mn-lt"/>
            </a:endParaRPr>
          </a:p>
          <a:p>
            <a:pPr marL="742950" lvl="1" indent="-285750">
              <a:spcAft>
                <a:spcPts val="1200"/>
              </a:spcAft>
              <a:buClr>
                <a:schemeClr val="accent1"/>
              </a:buClr>
              <a:buFont typeface="Arial"/>
              <a:buChar char="•"/>
            </a:pPr>
            <a:r>
              <a:rPr lang="en-US" sz="1400" dirty="0">
                <a:latin typeface="Verdana"/>
                <a:ea typeface="+mn-lt"/>
                <a:cs typeface="+mn-lt"/>
              </a:rPr>
              <a:t>The Police Department budget is $172 million</a:t>
            </a:r>
          </a:p>
          <a:p>
            <a:pPr marL="285750" indent="-285750">
              <a:spcAft>
                <a:spcPts val="1200"/>
              </a:spcAft>
              <a:buClr>
                <a:schemeClr val="accent1"/>
              </a:buClr>
              <a:buFont typeface="Arial"/>
              <a:buChar char="•"/>
            </a:pPr>
            <a:r>
              <a:rPr lang="en-US" sz="1400" dirty="0">
                <a:latin typeface="Verdana"/>
                <a:ea typeface="Calibri"/>
                <a:cs typeface="Calibri"/>
              </a:rPr>
              <a:t>The total public safety share of Colorado Springs’ General Fund must be 47.65% per the public safety sales tax (PSST), however it was 54.53% in 2023. </a:t>
            </a:r>
          </a:p>
          <a:p>
            <a:pPr marL="285750" indent="-285750">
              <a:spcAft>
                <a:spcPts val="1200"/>
              </a:spcAft>
              <a:buClr>
                <a:schemeClr val="accent1"/>
              </a:buClr>
              <a:buFont typeface="Arial"/>
              <a:buChar char="•"/>
            </a:pPr>
            <a:r>
              <a:rPr lang="en-US" sz="1400" dirty="0">
                <a:latin typeface="Verdana"/>
                <a:ea typeface="Calibri"/>
                <a:cs typeface="Calibri"/>
              </a:rPr>
              <a:t>Inflation and population-adjusted police and fire spending per resident increased from $496 to $571 over the last decade</a:t>
            </a:r>
          </a:p>
          <a:p>
            <a:pPr marL="742950" lvl="1" indent="-285750">
              <a:spcAft>
                <a:spcPts val="1200"/>
              </a:spcAft>
              <a:buClr>
                <a:schemeClr val="accent1"/>
              </a:buClr>
              <a:buFont typeface="Arial"/>
              <a:buChar char="•"/>
            </a:pPr>
            <a:r>
              <a:rPr lang="en-US" sz="1400" dirty="0">
                <a:latin typeface="Verdana"/>
                <a:ea typeface="Calibri"/>
                <a:cs typeface="Calibri"/>
              </a:rPr>
              <a:t>Over the same period, though most Colorado cities' crime rates increased, Colorado Springs' fell </a:t>
            </a:r>
          </a:p>
        </p:txBody>
      </p:sp>
      <p:pic>
        <p:nvPicPr>
          <p:cNvPr id="2" name="Picture 2" descr="Chart, line chart&#10;&#10;Description automatically generated">
            <a:extLst>
              <a:ext uri="{FF2B5EF4-FFF2-40B4-BE49-F238E27FC236}">
                <a16:creationId xmlns:a16="http://schemas.microsoft.com/office/drawing/2014/main" id="{608EC0E9-58F9-D1AA-E2DD-1B2FF8EEA470}"/>
              </a:ext>
            </a:extLst>
          </p:cNvPr>
          <p:cNvPicPr>
            <a:picLocks noChangeAspect="1"/>
          </p:cNvPicPr>
          <p:nvPr/>
        </p:nvPicPr>
        <p:blipFill>
          <a:blip r:embed="rId3"/>
          <a:stretch>
            <a:fillRect/>
          </a:stretch>
        </p:blipFill>
        <p:spPr>
          <a:xfrm>
            <a:off x="4949860" y="1503487"/>
            <a:ext cx="6408621" cy="4097213"/>
          </a:xfrm>
          <a:prstGeom prst="rect">
            <a:avLst/>
          </a:prstGeom>
        </p:spPr>
      </p:pic>
      <p:sp>
        <p:nvSpPr>
          <p:cNvPr id="5" name="Manual Input 4">
            <a:extLst>
              <a:ext uri="{FF2B5EF4-FFF2-40B4-BE49-F238E27FC236}">
                <a16:creationId xmlns:a16="http://schemas.microsoft.com/office/drawing/2014/main" id="{A4902EC8-94DD-99E4-AF6E-9BC63F677BA7}"/>
              </a:ext>
            </a:extLst>
          </p:cNvPr>
          <p:cNvSpPr/>
          <p:nvPr/>
        </p:nvSpPr>
        <p:spPr>
          <a:xfrm rot="5400000" flipH="1">
            <a:off x="181778" y="159744"/>
            <a:ext cx="341523" cy="705080"/>
          </a:xfrm>
          <a:prstGeom prst="flowChartManualInpu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82B0884-23E4-DAC0-43B2-DC26DD91D8F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rot="175160">
            <a:off x="11026938" y="183568"/>
            <a:ext cx="967917" cy="977361"/>
          </a:xfrm>
          <a:prstGeom prst="rect">
            <a:avLst/>
          </a:prstGeom>
          <a:effectLst>
            <a:outerShdw blurRad="160598" dist="90645" dir="2700000" algn="tl" rotWithShape="0">
              <a:schemeClr val="tx2">
                <a:lumMod val="50000"/>
                <a:alpha val="40000"/>
              </a:schemeClr>
            </a:outerShdw>
          </a:effectLst>
        </p:spPr>
      </p:pic>
    </p:spTree>
    <p:extLst>
      <p:ext uri="{BB962C8B-B14F-4D97-AF65-F5344CB8AC3E}">
        <p14:creationId xmlns:p14="http://schemas.microsoft.com/office/powerpoint/2010/main" val="3759635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6D2F426-207A-CE2D-1B50-FCDD0CADA6DA}"/>
              </a:ext>
            </a:extLst>
          </p:cNvPr>
          <p:cNvSpPr>
            <a:spLocks noGrp="1"/>
          </p:cNvSpPr>
          <p:nvPr>
            <p:ph type="title"/>
          </p:nvPr>
        </p:nvSpPr>
        <p:spPr>
          <a:xfrm>
            <a:off x="787401" y="202505"/>
            <a:ext cx="10515600" cy="624105"/>
          </a:xfrm>
        </p:spPr>
        <p:txBody>
          <a:bodyPr>
            <a:normAutofit/>
          </a:bodyPr>
          <a:lstStyle/>
          <a:p>
            <a:r>
              <a:rPr lang="en-US" sz="1400" b="1">
                <a:latin typeface="Verdana"/>
                <a:ea typeface="Verdana"/>
              </a:rPr>
              <a:t>OTHER PRIORITY ISSUES</a:t>
            </a:r>
            <a:endParaRPr lang="en-US" sz="1000"/>
          </a:p>
        </p:txBody>
      </p:sp>
      <p:sp>
        <p:nvSpPr>
          <p:cNvPr id="17" name="Footer Placeholder 16">
            <a:extLst>
              <a:ext uri="{FF2B5EF4-FFF2-40B4-BE49-F238E27FC236}">
                <a16:creationId xmlns:a16="http://schemas.microsoft.com/office/drawing/2014/main" id="{553E8896-C13A-0910-59A7-647714E03F65}"/>
              </a:ext>
            </a:extLst>
          </p:cNvPr>
          <p:cNvSpPr>
            <a:spLocks noGrp="1"/>
          </p:cNvSpPr>
          <p:nvPr>
            <p:ph type="ftr" sz="quarter" idx="3"/>
          </p:nvPr>
        </p:nvSpPr>
        <p:spPr/>
        <p:txBody>
          <a:bodyPr/>
          <a:lstStyle/>
          <a:p>
            <a:r>
              <a:rPr lang="en-US" b="1">
                <a:solidFill>
                  <a:schemeClr val="accent3"/>
                </a:solidFill>
              </a:rPr>
              <a:t>Common Sense Institute :: </a:t>
            </a:r>
            <a:r>
              <a:rPr lang="en-US">
                <a:solidFill>
                  <a:schemeClr val="accent1"/>
                </a:solidFill>
              </a:rPr>
              <a:t>CommonSenseInstituteCO.org</a:t>
            </a:r>
          </a:p>
        </p:txBody>
      </p:sp>
      <p:sp>
        <p:nvSpPr>
          <p:cNvPr id="18" name="Slide Number Placeholder 17">
            <a:extLst>
              <a:ext uri="{FF2B5EF4-FFF2-40B4-BE49-F238E27FC236}">
                <a16:creationId xmlns:a16="http://schemas.microsoft.com/office/drawing/2014/main" id="{E9F5221D-ABC0-5ABC-80AB-1D5B44022A13}"/>
              </a:ext>
            </a:extLst>
          </p:cNvPr>
          <p:cNvSpPr>
            <a:spLocks noGrp="1"/>
          </p:cNvSpPr>
          <p:nvPr>
            <p:ph type="sldNum" sz="quarter" idx="4"/>
          </p:nvPr>
        </p:nvSpPr>
        <p:spPr/>
        <p:txBody>
          <a:bodyPr/>
          <a:lstStyle/>
          <a:p>
            <a:fld id="{E3BC78C7-DA6B-49D8-999D-7B3EF7DC6F94}" type="slidenum">
              <a:rPr lang="en-US" smtClean="0"/>
              <a:pPr/>
              <a:t>21</a:t>
            </a:fld>
            <a:endParaRPr lang="en-US"/>
          </a:p>
        </p:txBody>
      </p:sp>
      <p:sp>
        <p:nvSpPr>
          <p:cNvPr id="3" name="Title 7">
            <a:extLst>
              <a:ext uri="{FF2B5EF4-FFF2-40B4-BE49-F238E27FC236}">
                <a16:creationId xmlns:a16="http://schemas.microsoft.com/office/drawing/2014/main" id="{6088611B-8A66-2377-92ED-C8A7BB7105B5}"/>
              </a:ext>
            </a:extLst>
          </p:cNvPr>
          <p:cNvSpPr txBox="1">
            <a:spLocks/>
          </p:cNvSpPr>
          <p:nvPr/>
        </p:nvSpPr>
        <p:spPr>
          <a:xfrm>
            <a:off x="800100" y="766002"/>
            <a:ext cx="9580891" cy="337969"/>
          </a:xfrm>
          <a:prstGeom prst="rect">
            <a:avLst/>
          </a:prstGeom>
        </p:spPr>
        <p:txBody>
          <a:bodyPr vert="horz" lIns="0" tIns="45720" rIns="91440" bIns="45720" rtlCol="0" anchor="ctr">
            <a:noAutofit/>
          </a:bodyPr>
          <a:lstStyle>
            <a:lvl1pPr algn="l" defTabSz="914400" rtl="0" eaLnBrk="1" latinLnBrk="0" hangingPunct="1">
              <a:lnSpc>
                <a:spcPct val="90000"/>
              </a:lnSpc>
              <a:spcBef>
                <a:spcPct val="0"/>
              </a:spcBef>
              <a:buNone/>
              <a:defRPr sz="32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US" sz="2000" b="1">
                <a:latin typeface="Verdana"/>
                <a:ea typeface="Verdana"/>
              </a:rPr>
              <a:t>Affordable Housing</a:t>
            </a:r>
            <a:endParaRPr lang="en-US" sz="1200"/>
          </a:p>
        </p:txBody>
      </p:sp>
      <p:sp>
        <p:nvSpPr>
          <p:cNvPr id="4" name="TextBox 3">
            <a:extLst>
              <a:ext uri="{FF2B5EF4-FFF2-40B4-BE49-F238E27FC236}">
                <a16:creationId xmlns:a16="http://schemas.microsoft.com/office/drawing/2014/main" id="{C4ACF687-8574-94A5-D1BE-86D87B026BEA}"/>
              </a:ext>
            </a:extLst>
          </p:cNvPr>
          <p:cNvSpPr txBox="1"/>
          <p:nvPr/>
        </p:nvSpPr>
        <p:spPr>
          <a:xfrm>
            <a:off x="705080" y="1184943"/>
            <a:ext cx="5939368" cy="51398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1200"/>
              </a:spcAft>
              <a:buClr>
                <a:schemeClr val="accent1"/>
              </a:buClr>
              <a:buFont typeface="Arial" panose="020B0604020202020204" pitchFamily="34" charset="0"/>
              <a:buChar char="•"/>
            </a:pPr>
            <a:r>
              <a:rPr lang="en-US" sz="1400" dirty="0">
                <a:latin typeface="Verdana"/>
                <a:ea typeface="Verdana"/>
              </a:rPr>
              <a:t>The recently appointed Chief Housing Officer and the Office of Housing and Community Vitality Department within the Department of Planning and Community Development (DPCD) are principally responsible for designing and managing Colorado Springs' affordable housing initiatives.</a:t>
            </a:r>
          </a:p>
          <a:p>
            <a:pPr marL="742950" lvl="1" indent="-285750">
              <a:spcAft>
                <a:spcPts val="1200"/>
              </a:spcAft>
              <a:buClr>
                <a:schemeClr val="accent1"/>
              </a:buClr>
              <a:buFont typeface="Arial"/>
              <a:buChar char="•"/>
            </a:pPr>
            <a:r>
              <a:rPr lang="en-US" sz="1400" dirty="0">
                <a:latin typeface="Verdana" panose="020B0604030504040204" pitchFamily="34" charset="0"/>
                <a:ea typeface="Verdana" panose="020B0604030504040204" pitchFamily="34" charset="0"/>
              </a:rPr>
              <a:t>The Housing &amp; Community Vitality Department is responsible for creating and implementing housing initiatives in collaboration with non-profit organizations and for-profit developers.</a:t>
            </a:r>
          </a:p>
          <a:p>
            <a:pPr marL="285750" indent="-285750">
              <a:buClr>
                <a:schemeClr val="accent1"/>
              </a:buClr>
              <a:buFont typeface="Arial" panose="020B0604020202020204" pitchFamily="34" charset="0"/>
              <a:buChar char="•"/>
            </a:pPr>
            <a:r>
              <a:rPr lang="en-US" sz="1400" dirty="0">
                <a:latin typeface="Verdana" panose="020B0604030504040204" pitchFamily="34" charset="0"/>
                <a:ea typeface="Verdana" panose="020B0604030504040204" pitchFamily="34" charset="0"/>
              </a:rPr>
              <a:t>The Department’s housing initiatives and projects are funded by a combination of city general fund and federal and state grants with the majority of Department funding coming from federal grant sources received annually from the Department of Housing &amp; Urban Development (HUD).</a:t>
            </a:r>
          </a:p>
          <a:p>
            <a:pPr marL="742950" lvl="1" indent="-285750">
              <a:buClr>
                <a:schemeClr val="accent1"/>
              </a:buClr>
              <a:buFont typeface="Arial" panose="020B0604020202020204" pitchFamily="34" charset="0"/>
              <a:buChar char="•"/>
            </a:pPr>
            <a:endParaRPr lang="en-US" sz="1400" dirty="0">
              <a:latin typeface="Verdana" panose="020B0604030504040204" pitchFamily="34" charset="0"/>
              <a:ea typeface="Verdana" panose="020B0604030504040204" pitchFamily="34" charset="0"/>
            </a:endParaRPr>
          </a:p>
          <a:p>
            <a:pPr marL="742950" lvl="1" indent="-285750">
              <a:buClr>
                <a:schemeClr val="accent1"/>
              </a:buClr>
              <a:buFont typeface="Arial" panose="020B0604020202020204" pitchFamily="34" charset="0"/>
              <a:buChar char="•"/>
            </a:pPr>
            <a:r>
              <a:rPr lang="en-US" sz="1400" dirty="0">
                <a:latin typeface="Verdana" panose="020B0604030504040204" pitchFamily="34" charset="0"/>
                <a:ea typeface="Verdana" panose="020B0604030504040204" pitchFamily="34" charset="0"/>
              </a:rPr>
              <a:t>In 2023, the Department budgeted $7,520,182 in total funds, including $1,121,976 in general funds, to be spent on affordable housing, homelessness, and neighborhood improvements.</a:t>
            </a:r>
            <a:endParaRPr lang="en-US" sz="1400" dirty="0">
              <a:latin typeface="Verdana" panose="020B0604030504040204" pitchFamily="34" charset="0"/>
              <a:ea typeface="Verdana" panose="020B0604030504040204" pitchFamily="34" charset="0"/>
              <a:cs typeface="Calibri"/>
            </a:endParaRPr>
          </a:p>
          <a:p>
            <a:pPr marL="742950" lvl="1" indent="-285750">
              <a:spcAft>
                <a:spcPts val="1200"/>
              </a:spcAft>
              <a:buClr>
                <a:schemeClr val="accent1"/>
              </a:buClr>
              <a:buFont typeface="Arial"/>
              <a:buChar char="•"/>
            </a:pPr>
            <a:r>
              <a:rPr lang="en-US" sz="1400" dirty="0">
                <a:latin typeface="Verdana"/>
                <a:ea typeface="Verdana"/>
              </a:rPr>
              <a:t>In 2021, the Department began collecting bond issuer fees of ~$200,000 to fund an affordable housing fee rebate program authorized by city council.</a:t>
            </a:r>
          </a:p>
        </p:txBody>
      </p:sp>
      <p:pic>
        <p:nvPicPr>
          <p:cNvPr id="6" name="Picture 2" descr="Chart, waterfall chart&#10;&#10;Description automatically generated">
            <a:extLst>
              <a:ext uri="{FF2B5EF4-FFF2-40B4-BE49-F238E27FC236}">
                <a16:creationId xmlns:a16="http://schemas.microsoft.com/office/drawing/2014/main" id="{AEA61898-6E70-4656-8203-8D88B2E00500}"/>
              </a:ext>
            </a:extLst>
          </p:cNvPr>
          <p:cNvPicPr>
            <a:picLocks noChangeAspect="1"/>
          </p:cNvPicPr>
          <p:nvPr/>
        </p:nvPicPr>
        <p:blipFill>
          <a:blip r:embed="rId3"/>
          <a:stretch>
            <a:fillRect/>
          </a:stretch>
        </p:blipFill>
        <p:spPr>
          <a:xfrm>
            <a:off x="6917665" y="1436950"/>
            <a:ext cx="4436680" cy="3846250"/>
          </a:xfrm>
          <a:prstGeom prst="rect">
            <a:avLst/>
          </a:prstGeom>
        </p:spPr>
      </p:pic>
      <p:sp>
        <p:nvSpPr>
          <p:cNvPr id="2" name="Manual Input 1">
            <a:extLst>
              <a:ext uri="{FF2B5EF4-FFF2-40B4-BE49-F238E27FC236}">
                <a16:creationId xmlns:a16="http://schemas.microsoft.com/office/drawing/2014/main" id="{2D0FC0EB-F5A3-A8E8-991A-E63181935E10}"/>
              </a:ext>
            </a:extLst>
          </p:cNvPr>
          <p:cNvSpPr/>
          <p:nvPr/>
        </p:nvSpPr>
        <p:spPr>
          <a:xfrm rot="5400000" flipH="1">
            <a:off x="181778" y="159744"/>
            <a:ext cx="341523" cy="705080"/>
          </a:xfrm>
          <a:prstGeom prst="flowChartManualInpu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358C9E1-FC69-DC48-2509-05CEB854608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rot="175160">
            <a:off x="11026938" y="183568"/>
            <a:ext cx="967917" cy="977361"/>
          </a:xfrm>
          <a:prstGeom prst="rect">
            <a:avLst/>
          </a:prstGeom>
          <a:effectLst>
            <a:outerShdw blurRad="160598" dist="90645" dir="2700000" algn="tl" rotWithShape="0">
              <a:schemeClr val="tx2">
                <a:lumMod val="50000"/>
                <a:alpha val="40000"/>
              </a:schemeClr>
            </a:outerShdw>
          </a:effectLst>
        </p:spPr>
      </p:pic>
    </p:spTree>
    <p:extLst>
      <p:ext uri="{BB962C8B-B14F-4D97-AF65-F5344CB8AC3E}">
        <p14:creationId xmlns:p14="http://schemas.microsoft.com/office/powerpoint/2010/main" val="3332463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6D2F426-207A-CE2D-1B50-FCDD0CADA6DA}"/>
              </a:ext>
            </a:extLst>
          </p:cNvPr>
          <p:cNvSpPr>
            <a:spLocks noGrp="1"/>
          </p:cNvSpPr>
          <p:nvPr>
            <p:ph type="title"/>
          </p:nvPr>
        </p:nvSpPr>
        <p:spPr>
          <a:xfrm>
            <a:off x="787401" y="202505"/>
            <a:ext cx="10515600" cy="624105"/>
          </a:xfrm>
        </p:spPr>
        <p:txBody>
          <a:bodyPr>
            <a:normAutofit/>
          </a:bodyPr>
          <a:lstStyle/>
          <a:p>
            <a:r>
              <a:rPr lang="en-US" sz="1400" b="1">
                <a:latin typeface="Verdana"/>
                <a:ea typeface="Verdana"/>
              </a:rPr>
              <a:t>OTHER PRIORITY ISSUES</a:t>
            </a:r>
            <a:endParaRPr lang="en-US" sz="1000"/>
          </a:p>
        </p:txBody>
      </p:sp>
      <p:sp>
        <p:nvSpPr>
          <p:cNvPr id="17" name="Footer Placeholder 16">
            <a:extLst>
              <a:ext uri="{FF2B5EF4-FFF2-40B4-BE49-F238E27FC236}">
                <a16:creationId xmlns:a16="http://schemas.microsoft.com/office/drawing/2014/main" id="{553E8896-C13A-0910-59A7-647714E03F65}"/>
              </a:ext>
            </a:extLst>
          </p:cNvPr>
          <p:cNvSpPr>
            <a:spLocks noGrp="1"/>
          </p:cNvSpPr>
          <p:nvPr>
            <p:ph type="ftr" sz="quarter" idx="3"/>
          </p:nvPr>
        </p:nvSpPr>
        <p:spPr/>
        <p:txBody>
          <a:bodyPr/>
          <a:lstStyle/>
          <a:p>
            <a:r>
              <a:rPr lang="en-US" b="1">
                <a:solidFill>
                  <a:schemeClr val="accent3"/>
                </a:solidFill>
              </a:rPr>
              <a:t>Common Sense Institute :: </a:t>
            </a:r>
            <a:r>
              <a:rPr lang="en-US">
                <a:solidFill>
                  <a:schemeClr val="accent1"/>
                </a:solidFill>
              </a:rPr>
              <a:t>CommonSenseInstituteCO.org</a:t>
            </a:r>
          </a:p>
        </p:txBody>
      </p:sp>
      <p:sp>
        <p:nvSpPr>
          <p:cNvPr id="18" name="Slide Number Placeholder 17">
            <a:extLst>
              <a:ext uri="{FF2B5EF4-FFF2-40B4-BE49-F238E27FC236}">
                <a16:creationId xmlns:a16="http://schemas.microsoft.com/office/drawing/2014/main" id="{E9F5221D-ABC0-5ABC-80AB-1D5B44022A13}"/>
              </a:ext>
            </a:extLst>
          </p:cNvPr>
          <p:cNvSpPr>
            <a:spLocks noGrp="1"/>
          </p:cNvSpPr>
          <p:nvPr>
            <p:ph type="sldNum" sz="quarter" idx="4"/>
          </p:nvPr>
        </p:nvSpPr>
        <p:spPr/>
        <p:txBody>
          <a:bodyPr/>
          <a:lstStyle/>
          <a:p>
            <a:fld id="{E3BC78C7-DA6B-49D8-999D-7B3EF7DC6F94}" type="slidenum">
              <a:rPr lang="en-US" smtClean="0"/>
              <a:pPr/>
              <a:t>22</a:t>
            </a:fld>
            <a:endParaRPr lang="en-US"/>
          </a:p>
        </p:txBody>
      </p:sp>
      <p:sp>
        <p:nvSpPr>
          <p:cNvPr id="3" name="Title 7">
            <a:extLst>
              <a:ext uri="{FF2B5EF4-FFF2-40B4-BE49-F238E27FC236}">
                <a16:creationId xmlns:a16="http://schemas.microsoft.com/office/drawing/2014/main" id="{6088611B-8A66-2377-92ED-C8A7BB7105B5}"/>
              </a:ext>
            </a:extLst>
          </p:cNvPr>
          <p:cNvSpPr txBox="1">
            <a:spLocks/>
          </p:cNvSpPr>
          <p:nvPr/>
        </p:nvSpPr>
        <p:spPr>
          <a:xfrm>
            <a:off x="800100" y="766002"/>
            <a:ext cx="9580891" cy="337969"/>
          </a:xfrm>
          <a:prstGeom prst="rect">
            <a:avLst/>
          </a:prstGeom>
        </p:spPr>
        <p:txBody>
          <a:bodyPr vert="horz" lIns="0" tIns="45720" rIns="91440" bIns="45720" rtlCol="0" anchor="ctr">
            <a:noAutofit/>
          </a:bodyPr>
          <a:lstStyle>
            <a:lvl1pPr algn="l" defTabSz="914400" rtl="0" eaLnBrk="1" latinLnBrk="0" hangingPunct="1">
              <a:lnSpc>
                <a:spcPct val="90000"/>
              </a:lnSpc>
              <a:spcBef>
                <a:spcPct val="0"/>
              </a:spcBef>
              <a:buNone/>
              <a:defRPr sz="32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US" sz="2000" b="1">
                <a:latin typeface="Verdana"/>
                <a:ea typeface="Verdana"/>
              </a:rPr>
              <a:t>Homelessness</a:t>
            </a:r>
            <a:endParaRPr lang="en-US" sz="1200"/>
          </a:p>
        </p:txBody>
      </p:sp>
      <p:sp>
        <p:nvSpPr>
          <p:cNvPr id="4" name="TextBox 3">
            <a:extLst>
              <a:ext uri="{FF2B5EF4-FFF2-40B4-BE49-F238E27FC236}">
                <a16:creationId xmlns:a16="http://schemas.microsoft.com/office/drawing/2014/main" id="{C4ACF687-8574-94A5-D1BE-86D87B026BEA}"/>
              </a:ext>
            </a:extLst>
          </p:cNvPr>
          <p:cNvSpPr txBox="1"/>
          <p:nvPr/>
        </p:nvSpPr>
        <p:spPr>
          <a:xfrm>
            <a:off x="127819" y="1261130"/>
            <a:ext cx="6223820" cy="45858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1200"/>
              </a:spcAft>
              <a:buClr>
                <a:schemeClr val="accent1"/>
              </a:buClr>
              <a:buFont typeface="Arial"/>
              <a:buChar char="•"/>
            </a:pPr>
            <a:r>
              <a:rPr lang="en-US" sz="1400" dirty="0">
                <a:latin typeface="Verdana"/>
                <a:ea typeface="Verdana"/>
              </a:rPr>
              <a:t>The Police Department, Fire Department, and Housing &amp; Community Vitality Department are the departments of most responsible for response to homelessness and leading initiatives.</a:t>
            </a:r>
          </a:p>
          <a:p>
            <a:pPr marL="742950" lvl="1" indent="-285750">
              <a:spcAft>
                <a:spcPts val="1200"/>
              </a:spcAft>
              <a:buClr>
                <a:schemeClr val="accent1"/>
              </a:buClr>
              <a:buFont typeface="Arial"/>
              <a:buChar char="•"/>
            </a:pPr>
            <a:r>
              <a:rPr lang="en-US" sz="1400" dirty="0">
                <a:latin typeface="Verdana" panose="020B0604030504040204" pitchFamily="34" charset="0"/>
                <a:ea typeface="Verdana" panose="020B0604030504040204" pitchFamily="34" charset="0"/>
              </a:rPr>
              <a:t>The Fire Department 2023 budget includes $878,689 in grant funding for Community and Public Health, including the Homeless Outreach Program and the CARES program.</a:t>
            </a:r>
          </a:p>
          <a:p>
            <a:pPr marL="742950" lvl="1" indent="-285750">
              <a:spcAft>
                <a:spcPts val="1200"/>
              </a:spcAft>
              <a:buClr>
                <a:schemeClr val="accent1"/>
              </a:buClr>
              <a:buFont typeface="Arial"/>
              <a:buChar char="•"/>
            </a:pPr>
            <a:r>
              <a:rPr lang="en-US" sz="1400" dirty="0">
                <a:latin typeface="Verdana" panose="020B0604030504040204" pitchFamily="34" charset="0"/>
                <a:ea typeface="Verdana" panose="020B0604030504040204" pitchFamily="34" charset="0"/>
              </a:rPr>
              <a:t>The city’s Homelessness Prevention and Response Coordinator (1 grant-funded FTE) is included in the 2023 budget for the Housing &amp; Community Vitality Department.</a:t>
            </a:r>
          </a:p>
          <a:p>
            <a:pPr marL="742950" lvl="1" indent="-285750">
              <a:spcAft>
                <a:spcPts val="1200"/>
              </a:spcAft>
              <a:buClr>
                <a:schemeClr val="accent1"/>
              </a:buClr>
              <a:buFont typeface="Arial"/>
              <a:buChar char="•"/>
            </a:pPr>
            <a:r>
              <a:rPr lang="en-US" sz="1400" dirty="0">
                <a:latin typeface="Verdana" panose="020B0604030504040204" pitchFamily="34" charset="0"/>
                <a:ea typeface="Verdana" panose="020B0604030504040204" pitchFamily="34" charset="0"/>
              </a:rPr>
              <a:t>The city government’s expenditures on homelessness response and prevention are small in comparison to the aggregate expenditures of local non-profits.</a:t>
            </a:r>
          </a:p>
          <a:p>
            <a:pPr marL="742950" lvl="1" indent="-285750">
              <a:spcAft>
                <a:spcPts val="1200"/>
              </a:spcAft>
              <a:buClr>
                <a:schemeClr val="accent1"/>
              </a:buClr>
              <a:buFont typeface="Arial"/>
              <a:buChar char="•"/>
            </a:pPr>
            <a:r>
              <a:rPr lang="en-US" sz="1400" dirty="0">
                <a:latin typeface="Verdana" panose="020B0604030504040204" pitchFamily="34" charset="0"/>
                <a:ea typeface="Verdana" panose="020B0604030504040204" pitchFamily="34" charset="0"/>
              </a:rPr>
              <a:t>Since 2016, the City of Colorado Springs committed $6.5M in federal block grant funds to the expansion of a low-barrier homeless shelter operated by a local non-profit. The expansion resulted in a rapid decline of the city’s unsheltered homeless population.</a:t>
            </a:r>
          </a:p>
        </p:txBody>
      </p:sp>
      <p:pic>
        <p:nvPicPr>
          <p:cNvPr id="2" name="Picture 4" descr="A graph of a homeless population&#10;&#10;Description automatically generated">
            <a:extLst>
              <a:ext uri="{FF2B5EF4-FFF2-40B4-BE49-F238E27FC236}">
                <a16:creationId xmlns:a16="http://schemas.microsoft.com/office/drawing/2014/main" id="{730971F6-6EB0-5F89-C785-B64D22AC6E35}"/>
              </a:ext>
            </a:extLst>
          </p:cNvPr>
          <p:cNvPicPr>
            <a:picLocks noChangeAspect="1"/>
          </p:cNvPicPr>
          <p:nvPr/>
        </p:nvPicPr>
        <p:blipFill>
          <a:blip r:embed="rId3"/>
          <a:stretch>
            <a:fillRect/>
          </a:stretch>
        </p:blipFill>
        <p:spPr>
          <a:xfrm>
            <a:off x="6433261" y="1523708"/>
            <a:ext cx="5077635" cy="3633857"/>
          </a:xfrm>
          <a:prstGeom prst="rect">
            <a:avLst/>
          </a:prstGeom>
        </p:spPr>
      </p:pic>
      <p:sp>
        <p:nvSpPr>
          <p:cNvPr id="5" name="Manual Input 4">
            <a:extLst>
              <a:ext uri="{FF2B5EF4-FFF2-40B4-BE49-F238E27FC236}">
                <a16:creationId xmlns:a16="http://schemas.microsoft.com/office/drawing/2014/main" id="{81540423-53A9-C3F0-F07D-AAC4308DBB7B}"/>
              </a:ext>
            </a:extLst>
          </p:cNvPr>
          <p:cNvSpPr/>
          <p:nvPr/>
        </p:nvSpPr>
        <p:spPr>
          <a:xfrm rot="5400000" flipH="1">
            <a:off x="181778" y="159744"/>
            <a:ext cx="341523" cy="705080"/>
          </a:xfrm>
          <a:prstGeom prst="flowChartManualInpu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49351B4-BC39-CD41-3AC0-EA7B188D0B0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rot="175160">
            <a:off x="11026938" y="183568"/>
            <a:ext cx="967917" cy="977361"/>
          </a:xfrm>
          <a:prstGeom prst="rect">
            <a:avLst/>
          </a:prstGeom>
          <a:effectLst>
            <a:outerShdw blurRad="160598" dist="90645" dir="2700000" algn="tl" rotWithShape="0">
              <a:schemeClr val="tx2">
                <a:lumMod val="50000"/>
                <a:alpha val="40000"/>
              </a:schemeClr>
            </a:outerShdw>
          </a:effectLst>
        </p:spPr>
      </p:pic>
    </p:spTree>
    <p:extLst>
      <p:ext uri="{BB962C8B-B14F-4D97-AF65-F5344CB8AC3E}">
        <p14:creationId xmlns:p14="http://schemas.microsoft.com/office/powerpoint/2010/main" val="2522264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ity with trees and buildings&#10;&#10;Description automatically generated">
            <a:extLst>
              <a:ext uri="{FF2B5EF4-FFF2-40B4-BE49-F238E27FC236}">
                <a16:creationId xmlns:a16="http://schemas.microsoft.com/office/drawing/2014/main" id="{00B54704-31F4-C93C-0786-C6AF4309041A}"/>
              </a:ext>
            </a:extLst>
          </p:cNvPr>
          <p:cNvPicPr>
            <a:picLocks noChangeAspect="1"/>
          </p:cNvPicPr>
          <p:nvPr/>
        </p:nvPicPr>
        <p:blipFill rotWithShape="1">
          <a:blip r:embed="rId2">
            <a:extLst>
              <a:ext uri="{28A0092B-C50C-407E-A947-70E740481C1C}">
                <a14:useLocalDpi xmlns:a14="http://schemas.microsoft.com/office/drawing/2010/main" val="0"/>
              </a:ext>
            </a:extLst>
          </a:blip>
          <a:srcRect t="14726" b="7859"/>
          <a:stretch/>
        </p:blipFill>
        <p:spPr>
          <a:xfrm>
            <a:off x="0" y="0"/>
            <a:ext cx="12192000" cy="6299200"/>
          </a:xfrm>
          <a:prstGeom prst="rect">
            <a:avLst/>
          </a:prstGeom>
        </p:spPr>
      </p:pic>
      <p:sp>
        <p:nvSpPr>
          <p:cNvPr id="11" name="Rectangle 10">
            <a:extLst>
              <a:ext uri="{FF2B5EF4-FFF2-40B4-BE49-F238E27FC236}">
                <a16:creationId xmlns:a16="http://schemas.microsoft.com/office/drawing/2014/main" id="{E4B99CE4-B52E-F23F-D7D0-C8678F407504}"/>
              </a:ext>
            </a:extLst>
          </p:cNvPr>
          <p:cNvSpPr/>
          <p:nvPr/>
        </p:nvSpPr>
        <p:spPr>
          <a:xfrm>
            <a:off x="0" y="0"/>
            <a:ext cx="12192000" cy="6316133"/>
          </a:xfrm>
          <a:prstGeom prst="rect">
            <a:avLst/>
          </a:prstGeom>
          <a:gradFill>
            <a:gsLst>
              <a:gs pos="100000">
                <a:schemeClr val="tx2">
                  <a:lumMod val="50000"/>
                </a:schemeClr>
              </a:gs>
              <a:gs pos="76000">
                <a:schemeClr val="tx2">
                  <a:lumMod val="50000"/>
                  <a:alpha val="89000"/>
                </a:scheme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0C3FD053-22F2-2FE6-2A87-3C5A157B872F}"/>
              </a:ext>
            </a:extLst>
          </p:cNvPr>
          <p:cNvSpPr>
            <a:spLocks noGrp="1"/>
          </p:cNvSpPr>
          <p:nvPr>
            <p:ph type="title"/>
          </p:nvPr>
        </p:nvSpPr>
        <p:spPr>
          <a:xfrm>
            <a:off x="729110" y="7866297"/>
            <a:ext cx="10515600" cy="2852737"/>
          </a:xfrm>
        </p:spPr>
        <p:txBody>
          <a:bodyPr/>
          <a:lstStyle/>
          <a:p>
            <a:r>
              <a:rPr lang="en-US" sz="4400">
                <a:solidFill>
                  <a:schemeClr val="accent5"/>
                </a:solidFill>
                <a:latin typeface="Verdana"/>
                <a:ea typeface="Verdana"/>
              </a:rPr>
              <a:t>8 Things </a:t>
            </a:r>
            <a:r>
              <a:rPr lang="en-US" sz="4400">
                <a:latin typeface="Verdana"/>
                <a:ea typeface="Verdana"/>
              </a:rPr>
              <a:t>to Know about the Colorado Springs Budget </a:t>
            </a:r>
            <a:endParaRPr lang="en-US"/>
          </a:p>
        </p:txBody>
      </p:sp>
      <p:sp>
        <p:nvSpPr>
          <p:cNvPr id="4" name="Footer Placeholder 3">
            <a:extLst>
              <a:ext uri="{FF2B5EF4-FFF2-40B4-BE49-F238E27FC236}">
                <a16:creationId xmlns:a16="http://schemas.microsoft.com/office/drawing/2014/main" id="{4CAE5094-D46D-3F3C-1B72-3A504F0DE473}"/>
              </a:ext>
            </a:extLst>
          </p:cNvPr>
          <p:cNvSpPr>
            <a:spLocks noGrp="1"/>
          </p:cNvSpPr>
          <p:nvPr>
            <p:ph type="ftr" sz="quarter" idx="3"/>
          </p:nvPr>
        </p:nvSpPr>
        <p:spPr/>
        <p:txBody>
          <a:bodyPr/>
          <a:lstStyle/>
          <a:p>
            <a:r>
              <a:rPr lang="en-US"/>
              <a:t>Common Sense Institute :: CommonSenseInstituteCO.org</a:t>
            </a:r>
          </a:p>
        </p:txBody>
      </p:sp>
      <p:sp>
        <p:nvSpPr>
          <p:cNvPr id="5" name="Slide Number Placeholder 4">
            <a:extLst>
              <a:ext uri="{FF2B5EF4-FFF2-40B4-BE49-F238E27FC236}">
                <a16:creationId xmlns:a16="http://schemas.microsoft.com/office/drawing/2014/main" id="{675C1D96-9008-543E-B273-EC3613820E8A}"/>
              </a:ext>
            </a:extLst>
          </p:cNvPr>
          <p:cNvSpPr>
            <a:spLocks noGrp="1"/>
          </p:cNvSpPr>
          <p:nvPr>
            <p:ph type="sldNum" sz="quarter" idx="4"/>
          </p:nvPr>
        </p:nvSpPr>
        <p:spPr/>
        <p:txBody>
          <a:bodyPr/>
          <a:lstStyle/>
          <a:p>
            <a:fld id="{E3BC78C7-DA6B-49D8-999D-7B3EF7DC6F94}" type="slidenum">
              <a:rPr lang="en-US" smtClean="0"/>
              <a:pPr/>
              <a:t>23</a:t>
            </a:fld>
            <a:endParaRPr lang="en-US"/>
          </a:p>
        </p:txBody>
      </p:sp>
      <p:pic>
        <p:nvPicPr>
          <p:cNvPr id="2" name="Picture 1">
            <a:extLst>
              <a:ext uri="{FF2B5EF4-FFF2-40B4-BE49-F238E27FC236}">
                <a16:creationId xmlns:a16="http://schemas.microsoft.com/office/drawing/2014/main" id="{F52EADBA-CAAF-3F03-E7B2-638A35F079A7}"/>
              </a:ext>
            </a:extLst>
          </p:cNvPr>
          <p:cNvPicPr>
            <a:picLocks noChangeAspect="1"/>
          </p:cNvPicPr>
          <p:nvPr/>
        </p:nvPicPr>
        <p:blipFill>
          <a:blip r:embed="rId3"/>
          <a:stretch>
            <a:fillRect/>
          </a:stretch>
        </p:blipFill>
        <p:spPr>
          <a:xfrm>
            <a:off x="815584" y="2571751"/>
            <a:ext cx="1487349" cy="941988"/>
          </a:xfrm>
          <a:prstGeom prst="rect">
            <a:avLst/>
          </a:prstGeom>
        </p:spPr>
      </p:pic>
      <p:sp>
        <p:nvSpPr>
          <p:cNvPr id="7" name="TextBox 6">
            <a:extLst>
              <a:ext uri="{FF2B5EF4-FFF2-40B4-BE49-F238E27FC236}">
                <a16:creationId xmlns:a16="http://schemas.microsoft.com/office/drawing/2014/main" id="{853B225A-C513-52D4-5B3A-7B2DEBC52EEB}"/>
              </a:ext>
            </a:extLst>
          </p:cNvPr>
          <p:cNvSpPr txBox="1"/>
          <p:nvPr/>
        </p:nvSpPr>
        <p:spPr>
          <a:xfrm>
            <a:off x="677332" y="4017202"/>
            <a:ext cx="5977468" cy="1077218"/>
          </a:xfrm>
          <a:prstGeom prst="rect">
            <a:avLst/>
          </a:prstGeom>
          <a:noFill/>
        </p:spPr>
        <p:txBody>
          <a:bodyPr wrap="square">
            <a:spAutoFit/>
          </a:bodyPr>
          <a:lstStyle/>
          <a:p>
            <a:r>
              <a:rPr lang="en-US" sz="3200">
                <a:solidFill>
                  <a:schemeClr val="bg1"/>
                </a:solidFill>
                <a:latin typeface="Verdana"/>
                <a:ea typeface="Verdana"/>
                <a:cs typeface="Verdana"/>
              </a:rPr>
              <a:t>Citizen's Guide to the Colorado Springs Budget</a:t>
            </a:r>
            <a:endParaRPr lang="en-US" sz="3200">
              <a:solidFill>
                <a:schemeClr val="bg1"/>
              </a:solidFill>
              <a:latin typeface="Verdana" panose="020B0604030504040204" pitchFamily="34" charset="0"/>
              <a:ea typeface="Verdana" panose="020B0604030504040204" pitchFamily="34" charset="0"/>
              <a:cs typeface="Verdana"/>
            </a:endParaRPr>
          </a:p>
        </p:txBody>
      </p:sp>
      <p:sp>
        <p:nvSpPr>
          <p:cNvPr id="9" name="TextBox 8">
            <a:extLst>
              <a:ext uri="{FF2B5EF4-FFF2-40B4-BE49-F238E27FC236}">
                <a16:creationId xmlns:a16="http://schemas.microsoft.com/office/drawing/2014/main" id="{6F21FBB0-D29E-79B9-A6F7-7F105E364C78}"/>
              </a:ext>
            </a:extLst>
          </p:cNvPr>
          <p:cNvSpPr txBox="1"/>
          <p:nvPr/>
        </p:nvSpPr>
        <p:spPr>
          <a:xfrm>
            <a:off x="715434" y="5394522"/>
            <a:ext cx="6096000" cy="307777"/>
          </a:xfrm>
          <a:prstGeom prst="rect">
            <a:avLst/>
          </a:prstGeom>
          <a:noFill/>
        </p:spPr>
        <p:txBody>
          <a:bodyPr wrap="square">
            <a:spAutoFit/>
          </a:bodyPr>
          <a:lstStyle/>
          <a:p>
            <a:r>
              <a:rPr lang="en-US" sz="1400">
                <a:solidFill>
                  <a:schemeClr val="bg1"/>
                </a:solidFill>
                <a:latin typeface="Verdana"/>
                <a:ea typeface="Verdana"/>
                <a:cs typeface="Verdana"/>
              </a:rPr>
              <a:t>Email us at </a:t>
            </a:r>
            <a:r>
              <a:rPr lang="en-US" sz="1400">
                <a:solidFill>
                  <a:schemeClr val="accent5"/>
                </a:solidFill>
                <a:latin typeface="Verdana"/>
                <a:ea typeface="Verdana"/>
                <a:cs typeface="Verdana"/>
              </a:rPr>
              <a:t>info@csinstituteco.org</a:t>
            </a:r>
          </a:p>
        </p:txBody>
      </p:sp>
      <p:pic>
        <p:nvPicPr>
          <p:cNvPr id="8" name="Picture 7">
            <a:extLst>
              <a:ext uri="{FF2B5EF4-FFF2-40B4-BE49-F238E27FC236}">
                <a16:creationId xmlns:a16="http://schemas.microsoft.com/office/drawing/2014/main" id="{49138BC4-189F-97EA-5A53-9F1E413A220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rot="175160">
            <a:off x="8912811" y="323626"/>
            <a:ext cx="2942057" cy="2970761"/>
          </a:xfrm>
          <a:prstGeom prst="rect">
            <a:avLst/>
          </a:prstGeom>
          <a:effectLst>
            <a:outerShdw blurRad="160598" dist="90645" dir="2700000" algn="tl" rotWithShape="0">
              <a:schemeClr val="tx2">
                <a:lumMod val="50000"/>
                <a:alpha val="40000"/>
              </a:schemeClr>
            </a:outerShdw>
          </a:effectLst>
        </p:spPr>
      </p:pic>
    </p:spTree>
    <p:extLst>
      <p:ext uri="{BB962C8B-B14F-4D97-AF65-F5344CB8AC3E}">
        <p14:creationId xmlns:p14="http://schemas.microsoft.com/office/powerpoint/2010/main" val="1928713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6D2F426-207A-CE2D-1B50-FCDD0CADA6DA}"/>
              </a:ext>
            </a:extLst>
          </p:cNvPr>
          <p:cNvSpPr>
            <a:spLocks noGrp="1"/>
          </p:cNvSpPr>
          <p:nvPr>
            <p:ph type="title"/>
          </p:nvPr>
        </p:nvSpPr>
        <p:spPr>
          <a:xfrm>
            <a:off x="802972" y="202505"/>
            <a:ext cx="10515600" cy="624105"/>
          </a:xfrm>
        </p:spPr>
        <p:txBody>
          <a:bodyPr>
            <a:normAutofit/>
          </a:bodyPr>
          <a:lstStyle/>
          <a:p>
            <a:r>
              <a:rPr lang="en-US" sz="1400" b="1">
                <a:latin typeface="Verdana"/>
                <a:ea typeface="Verdana"/>
              </a:rPr>
              <a:t>COLORADO SPRINGS BUDGET: </a:t>
            </a:r>
            <a:br>
              <a:rPr lang="en-US" sz="1400" b="1">
                <a:latin typeface="Verdana"/>
                <a:ea typeface="Verdana"/>
                <a:cs typeface="Verdana" panose="020B0604030504040204" pitchFamily="34" charset="0"/>
              </a:rPr>
            </a:br>
            <a:r>
              <a:rPr lang="en-US" sz="1400">
                <a:solidFill>
                  <a:srgbClr val="003266"/>
                </a:solidFill>
                <a:latin typeface="Verdana"/>
                <a:ea typeface="Verdana"/>
              </a:rPr>
              <a:t>CITIZEN'S GUIDE</a:t>
            </a:r>
            <a:r>
              <a:rPr lang="en-US" sz="1400">
                <a:solidFill>
                  <a:schemeClr val="bg1"/>
                </a:solidFill>
                <a:latin typeface="Verdana"/>
                <a:ea typeface="Verdana"/>
              </a:rPr>
              <a:t>IT </a:t>
            </a:r>
            <a:r>
              <a:rPr lang="en-US" sz="1400" b="1">
                <a:solidFill>
                  <a:schemeClr val="bg1"/>
                </a:solidFill>
                <a:latin typeface="Verdana"/>
                <a:ea typeface="Verdana"/>
              </a:rPr>
              <a:t>HAS CHANGED</a:t>
            </a:r>
            <a:endParaRPr lang="en-US" sz="1400">
              <a:solidFill>
                <a:schemeClr val="bg1"/>
              </a:solidFill>
            </a:endParaRPr>
          </a:p>
        </p:txBody>
      </p:sp>
      <p:sp>
        <p:nvSpPr>
          <p:cNvPr id="17" name="Footer Placeholder 16">
            <a:extLst>
              <a:ext uri="{FF2B5EF4-FFF2-40B4-BE49-F238E27FC236}">
                <a16:creationId xmlns:a16="http://schemas.microsoft.com/office/drawing/2014/main" id="{553E8896-C13A-0910-59A7-647714E03F65}"/>
              </a:ext>
            </a:extLst>
          </p:cNvPr>
          <p:cNvSpPr>
            <a:spLocks noGrp="1"/>
          </p:cNvSpPr>
          <p:nvPr>
            <p:ph type="ftr" sz="quarter" idx="3"/>
          </p:nvPr>
        </p:nvSpPr>
        <p:spPr/>
        <p:txBody>
          <a:bodyPr/>
          <a:lstStyle/>
          <a:p>
            <a:r>
              <a:rPr lang="en-US" b="1">
                <a:solidFill>
                  <a:schemeClr val="accent3"/>
                </a:solidFill>
              </a:rPr>
              <a:t>Common Sense Institute :: </a:t>
            </a:r>
            <a:r>
              <a:rPr lang="en-US">
                <a:solidFill>
                  <a:schemeClr val="accent1"/>
                </a:solidFill>
              </a:rPr>
              <a:t>CommonSenseInstituteCO.org</a:t>
            </a:r>
          </a:p>
        </p:txBody>
      </p:sp>
      <p:sp>
        <p:nvSpPr>
          <p:cNvPr id="18" name="Slide Number Placeholder 17">
            <a:extLst>
              <a:ext uri="{FF2B5EF4-FFF2-40B4-BE49-F238E27FC236}">
                <a16:creationId xmlns:a16="http://schemas.microsoft.com/office/drawing/2014/main" id="{E9F5221D-ABC0-5ABC-80AB-1D5B44022A13}"/>
              </a:ext>
            </a:extLst>
          </p:cNvPr>
          <p:cNvSpPr>
            <a:spLocks noGrp="1"/>
          </p:cNvSpPr>
          <p:nvPr>
            <p:ph type="sldNum" sz="quarter" idx="4"/>
          </p:nvPr>
        </p:nvSpPr>
        <p:spPr/>
        <p:txBody>
          <a:bodyPr/>
          <a:lstStyle/>
          <a:p>
            <a:fld id="{E3BC78C7-DA6B-49D8-999D-7B3EF7DC6F94}" type="slidenum">
              <a:rPr lang="en-US" smtClean="0"/>
              <a:pPr/>
              <a:t>3</a:t>
            </a:fld>
            <a:endParaRPr lang="en-US"/>
          </a:p>
        </p:txBody>
      </p:sp>
      <p:sp>
        <p:nvSpPr>
          <p:cNvPr id="9" name="TextBox 8">
            <a:extLst>
              <a:ext uri="{FF2B5EF4-FFF2-40B4-BE49-F238E27FC236}">
                <a16:creationId xmlns:a16="http://schemas.microsoft.com/office/drawing/2014/main" id="{2E2D012C-499C-0570-C108-04381E097D67}"/>
              </a:ext>
            </a:extLst>
          </p:cNvPr>
          <p:cNvSpPr txBox="1"/>
          <p:nvPr/>
        </p:nvSpPr>
        <p:spPr>
          <a:xfrm>
            <a:off x="802972" y="3790285"/>
            <a:ext cx="4336240" cy="1200329"/>
          </a:xfrm>
          <a:prstGeom prst="rect">
            <a:avLst/>
          </a:prstGeom>
          <a:noFill/>
        </p:spPr>
        <p:txBody>
          <a:bodyPr wrap="square" rtlCol="0">
            <a:spAutoFit/>
          </a:bodyPr>
          <a:lstStyle/>
          <a:p>
            <a:pPr marL="285750" indent="-285750">
              <a:buClr>
                <a:schemeClr val="tx2"/>
              </a:buClr>
              <a:buFont typeface="Arial" panose="020B0604020202020204" pitchFamily="34" charset="0"/>
              <a:buChar char="•"/>
            </a:pPr>
            <a:r>
              <a:rPr lang="en-US" sz="1200" dirty="0">
                <a:latin typeface="Verdana"/>
                <a:ea typeface="+mn-lt"/>
                <a:cs typeface="+mn-lt"/>
              </a:rPr>
              <a:t>City Attorney, City Clerk, Municipal Court</a:t>
            </a:r>
            <a:endParaRPr lang="en-US" sz="1200" dirty="0">
              <a:latin typeface="Verdana"/>
              <a:ea typeface="Verdana"/>
              <a:cs typeface="Calibri"/>
            </a:endParaRPr>
          </a:p>
          <a:p>
            <a:pPr marL="285750" indent="-285750">
              <a:buClr>
                <a:schemeClr val="tx2"/>
              </a:buClr>
              <a:buFont typeface="Arial" panose="020B0604020202020204" pitchFamily="34" charset="0"/>
              <a:buChar char="•"/>
            </a:pPr>
            <a:r>
              <a:rPr lang="en-US" sz="1200" dirty="0">
                <a:latin typeface="Verdana"/>
                <a:ea typeface="+mn-lt"/>
                <a:cs typeface="+mn-lt"/>
              </a:rPr>
              <a:t>City Auditor</a:t>
            </a:r>
            <a:endParaRPr lang="en-US" sz="1200" dirty="0">
              <a:latin typeface="Verdana"/>
              <a:ea typeface="Verdana"/>
              <a:cs typeface="Calibri"/>
            </a:endParaRPr>
          </a:p>
          <a:p>
            <a:pPr marL="285750" indent="-285750">
              <a:buClr>
                <a:schemeClr val="tx2"/>
              </a:buClr>
              <a:buFont typeface="Arial" panose="020B0604020202020204" pitchFamily="34" charset="0"/>
              <a:buChar char="•"/>
            </a:pPr>
            <a:r>
              <a:rPr lang="en-US" sz="1200" dirty="0">
                <a:latin typeface="Verdana"/>
                <a:ea typeface="+mn-lt"/>
                <a:cs typeface="+mn-lt"/>
              </a:rPr>
              <a:t>City Council</a:t>
            </a:r>
            <a:endParaRPr lang="en-US" sz="1200" dirty="0">
              <a:latin typeface="Verdana"/>
              <a:ea typeface="Verdana"/>
              <a:cs typeface="Calibri"/>
            </a:endParaRPr>
          </a:p>
          <a:p>
            <a:pPr marL="285750" indent="-285750">
              <a:buClr>
                <a:schemeClr val="tx2"/>
              </a:buClr>
              <a:buFont typeface="Arial" panose="020B0604020202020204" pitchFamily="34" charset="0"/>
              <a:buChar char="•"/>
            </a:pPr>
            <a:r>
              <a:rPr lang="en-US" sz="1200" dirty="0">
                <a:latin typeface="Verdana"/>
                <a:ea typeface="+mn-lt"/>
                <a:cs typeface="+mn-lt"/>
              </a:rPr>
              <a:t>Finance</a:t>
            </a:r>
            <a:endParaRPr lang="en-US" sz="1200" dirty="0">
              <a:latin typeface="Verdana"/>
              <a:ea typeface="Verdana"/>
              <a:cs typeface="Calibri"/>
            </a:endParaRPr>
          </a:p>
          <a:p>
            <a:pPr marL="285750" indent="-285750">
              <a:buClr>
                <a:schemeClr val="tx2"/>
              </a:buClr>
              <a:buFont typeface="Arial" panose="020B0604020202020204" pitchFamily="34" charset="0"/>
              <a:buChar char="•"/>
            </a:pPr>
            <a:r>
              <a:rPr lang="en-US" sz="1200" dirty="0">
                <a:latin typeface="Verdana"/>
                <a:ea typeface="+mn-lt"/>
                <a:cs typeface="+mn-lt"/>
              </a:rPr>
              <a:t>Fire &amp; OEM</a:t>
            </a:r>
            <a:endParaRPr lang="en-US" sz="1200" dirty="0">
              <a:latin typeface="Verdana"/>
              <a:ea typeface="Verdana"/>
              <a:cs typeface="Calibri"/>
            </a:endParaRPr>
          </a:p>
          <a:p>
            <a:pPr marL="285750" indent="-285750">
              <a:buClr>
                <a:schemeClr val="tx2"/>
              </a:buClr>
              <a:buFont typeface="Arial" panose="020B0604020202020204" pitchFamily="34" charset="0"/>
              <a:buChar char="•"/>
            </a:pPr>
            <a:r>
              <a:rPr lang="en-US" sz="1200" dirty="0">
                <a:latin typeface="Verdana"/>
                <a:ea typeface="+mn-lt"/>
                <a:cs typeface="+mn-lt"/>
              </a:rPr>
              <a:t>IT</a:t>
            </a:r>
            <a:endParaRPr lang="en-US" sz="1200" dirty="0">
              <a:latin typeface="Verdana"/>
              <a:ea typeface="Verdana"/>
              <a:cs typeface="Calibri"/>
            </a:endParaRPr>
          </a:p>
        </p:txBody>
      </p:sp>
      <p:sp>
        <p:nvSpPr>
          <p:cNvPr id="10" name="Title 7">
            <a:extLst>
              <a:ext uri="{FF2B5EF4-FFF2-40B4-BE49-F238E27FC236}">
                <a16:creationId xmlns:a16="http://schemas.microsoft.com/office/drawing/2014/main" id="{13083125-983A-FA5C-7040-2028829170C0}"/>
              </a:ext>
            </a:extLst>
          </p:cNvPr>
          <p:cNvSpPr txBox="1">
            <a:spLocks/>
          </p:cNvSpPr>
          <p:nvPr/>
        </p:nvSpPr>
        <p:spPr>
          <a:xfrm>
            <a:off x="804220" y="930085"/>
            <a:ext cx="9580891" cy="748245"/>
          </a:xfrm>
          <a:prstGeom prst="rect">
            <a:avLst/>
          </a:prstGeom>
        </p:spPr>
        <p:txBody>
          <a:bodyPr vert="horz" lIns="0" tIns="45720" rIns="91440" bIns="45720" rtlCol="0" anchor="ctr">
            <a:normAutofit/>
          </a:bodyPr>
          <a:lstStyle>
            <a:lvl1pPr algn="l" defTabSz="914400" rtl="0" eaLnBrk="1" latinLnBrk="0" hangingPunct="1">
              <a:lnSpc>
                <a:spcPct val="90000"/>
              </a:lnSpc>
              <a:spcBef>
                <a:spcPct val="0"/>
              </a:spcBef>
              <a:buNone/>
              <a:defRPr sz="32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US" sz="2400" b="1">
                <a:latin typeface="Verdana"/>
                <a:ea typeface="Verdana"/>
              </a:rPr>
              <a:t>About the 2023 Budget</a:t>
            </a:r>
            <a:endParaRPr lang="en-US" sz="2400">
              <a:solidFill>
                <a:schemeClr val="bg1"/>
              </a:solidFill>
            </a:endParaRPr>
          </a:p>
        </p:txBody>
      </p:sp>
      <p:sp>
        <p:nvSpPr>
          <p:cNvPr id="6" name="TextBox 5">
            <a:extLst>
              <a:ext uri="{FF2B5EF4-FFF2-40B4-BE49-F238E27FC236}">
                <a16:creationId xmlns:a16="http://schemas.microsoft.com/office/drawing/2014/main" id="{F8F723B9-8B9B-8F57-E14D-773457F0D3A7}"/>
              </a:ext>
            </a:extLst>
          </p:cNvPr>
          <p:cNvSpPr txBox="1"/>
          <p:nvPr/>
        </p:nvSpPr>
        <p:spPr>
          <a:xfrm>
            <a:off x="6096000" y="3889909"/>
            <a:ext cx="5250051" cy="1015663"/>
          </a:xfrm>
          <a:prstGeom prst="rect">
            <a:avLst/>
          </a:prstGeom>
          <a:noFill/>
        </p:spPr>
        <p:txBody>
          <a:bodyPr wrap="square" rtlCol="0">
            <a:spAutoFit/>
          </a:bodyPr>
          <a:lstStyle/>
          <a:p>
            <a:pPr marL="285750" indent="-285750">
              <a:buClr>
                <a:schemeClr val="tx2"/>
              </a:buClr>
              <a:buFont typeface="Arial" panose="020B0604020202020204" pitchFamily="34" charset="0"/>
              <a:buChar char="•"/>
            </a:pPr>
            <a:r>
              <a:rPr lang="en-US" sz="1200" dirty="0">
                <a:latin typeface="Verdana"/>
                <a:ea typeface="+mn-lt"/>
                <a:cs typeface="+mn-lt"/>
              </a:rPr>
              <a:t>Mayor &amp; Support Services</a:t>
            </a:r>
            <a:endParaRPr lang="en-US" sz="1200" dirty="0">
              <a:latin typeface="Verdana"/>
              <a:ea typeface="Verdana"/>
              <a:cs typeface="Calibri"/>
            </a:endParaRPr>
          </a:p>
          <a:p>
            <a:pPr marL="285750" indent="-285750">
              <a:buClr>
                <a:schemeClr val="tx2"/>
              </a:buClr>
              <a:buFont typeface="Arial" panose="020B0604020202020204" pitchFamily="34" charset="0"/>
              <a:buChar char="•"/>
            </a:pPr>
            <a:r>
              <a:rPr lang="en-US" sz="1200" dirty="0">
                <a:latin typeface="Verdana"/>
                <a:ea typeface="+mn-lt"/>
                <a:cs typeface="+mn-lt"/>
              </a:rPr>
              <a:t>Parks, Recreation, and Cultural Services</a:t>
            </a:r>
            <a:endParaRPr lang="en-US" sz="1200" dirty="0">
              <a:latin typeface="Verdana"/>
              <a:ea typeface="Verdana"/>
              <a:cs typeface="Calibri"/>
            </a:endParaRPr>
          </a:p>
          <a:p>
            <a:pPr marL="285750" indent="-285750">
              <a:buClr>
                <a:schemeClr val="tx2"/>
              </a:buClr>
              <a:buFont typeface="Arial" panose="020B0604020202020204" pitchFamily="34" charset="0"/>
              <a:buChar char="•"/>
            </a:pPr>
            <a:r>
              <a:rPr lang="en-US" sz="1200" dirty="0">
                <a:latin typeface="Verdana"/>
                <a:ea typeface="+mn-lt"/>
                <a:cs typeface="+mn-lt"/>
              </a:rPr>
              <a:t>Planning and Community Development</a:t>
            </a:r>
            <a:endParaRPr lang="en-US" sz="1200" dirty="0">
              <a:latin typeface="Verdana"/>
              <a:ea typeface="Verdana"/>
              <a:cs typeface="+mn-lt"/>
            </a:endParaRPr>
          </a:p>
          <a:p>
            <a:pPr marL="285750" indent="-285750">
              <a:buClr>
                <a:schemeClr val="tx2"/>
              </a:buClr>
              <a:buFont typeface="Arial" panose="020B0604020202020204" pitchFamily="34" charset="0"/>
              <a:buChar char="•"/>
            </a:pPr>
            <a:r>
              <a:rPr lang="en-US" sz="1200" dirty="0">
                <a:latin typeface="Verdana"/>
                <a:ea typeface="+mn-lt"/>
                <a:cs typeface="+mn-lt"/>
              </a:rPr>
              <a:t>Police</a:t>
            </a:r>
            <a:endParaRPr lang="en-US" sz="1200" dirty="0">
              <a:latin typeface="Verdana"/>
              <a:ea typeface="Verdana"/>
              <a:cs typeface="Calibri"/>
            </a:endParaRPr>
          </a:p>
          <a:p>
            <a:pPr marL="285750" indent="-285750">
              <a:buClr>
                <a:schemeClr val="tx2"/>
              </a:buClr>
              <a:buFont typeface="Arial" panose="020B0604020202020204" pitchFamily="34" charset="0"/>
              <a:buChar char="•"/>
            </a:pPr>
            <a:r>
              <a:rPr lang="en-US" sz="1200" dirty="0">
                <a:latin typeface="Verdana"/>
                <a:ea typeface="+mn-lt"/>
                <a:cs typeface="+mn-lt"/>
              </a:rPr>
              <a:t>Public Works</a:t>
            </a:r>
          </a:p>
        </p:txBody>
      </p:sp>
      <p:sp>
        <p:nvSpPr>
          <p:cNvPr id="7" name="TextBox 6">
            <a:extLst>
              <a:ext uri="{FF2B5EF4-FFF2-40B4-BE49-F238E27FC236}">
                <a16:creationId xmlns:a16="http://schemas.microsoft.com/office/drawing/2014/main" id="{A55DDDE2-7203-4398-2C1A-28D87767DF66}"/>
              </a:ext>
            </a:extLst>
          </p:cNvPr>
          <p:cNvSpPr txBox="1"/>
          <p:nvPr/>
        </p:nvSpPr>
        <p:spPr>
          <a:xfrm>
            <a:off x="700708" y="1532425"/>
            <a:ext cx="10790584" cy="2062103"/>
          </a:xfrm>
          <a:prstGeom prst="rect">
            <a:avLst/>
          </a:prstGeom>
          <a:noFill/>
        </p:spPr>
        <p:txBody>
          <a:bodyPr wrap="square" lIns="91440" tIns="45720" rIns="91440" bIns="45720" rtlCol="0" anchor="t">
            <a:spAutoFit/>
          </a:bodyPr>
          <a:lstStyle/>
          <a:p>
            <a:pPr>
              <a:spcAft>
                <a:spcPts val="1200"/>
              </a:spcAft>
            </a:pPr>
            <a:r>
              <a:rPr lang="en-US" sz="1200" dirty="0">
                <a:latin typeface="Verdana"/>
                <a:ea typeface="+mn-lt"/>
                <a:cs typeface="+mn-lt"/>
              </a:rPr>
              <a:t>The 2023 Colorado Springs Budget was approved December 2022. Internal work on the 2024 city budget began spring 2023 and will be approved by City Council Fall 2023.</a:t>
            </a:r>
          </a:p>
          <a:p>
            <a:pPr>
              <a:spcAft>
                <a:spcPts val="1200"/>
              </a:spcAft>
            </a:pPr>
            <a:r>
              <a:rPr lang="en-US" sz="1200" dirty="0">
                <a:latin typeface="Verdana"/>
                <a:ea typeface="+mn-lt"/>
                <a:cs typeface="+mn-lt"/>
              </a:rPr>
              <a:t>The City budget includes spending controlled by the Mayor’s office and City Council in the form of the General Fund. The City budget also includes spending from public enterprises which don’t directly receive tax dollars, and instead generate revenue through fees and other sources. </a:t>
            </a:r>
          </a:p>
          <a:p>
            <a:pPr>
              <a:spcAft>
                <a:spcPts val="1200"/>
              </a:spcAft>
            </a:pPr>
            <a:r>
              <a:rPr lang="en-US" sz="1200" dirty="0">
                <a:latin typeface="Verdana"/>
                <a:ea typeface="+mn-lt"/>
                <a:cs typeface="+mn-lt"/>
              </a:rPr>
              <a:t>The budgeted amounts do not reflect actual spending. The city’s Annual Comprehensive Financial Report (ACFR) provides the detail on actual spending. The 2022 ACFR shows General Fund revenue from taxes was $20 million dollars higher than the final budgeted amount. Recent city report indicate that lower than expected sales tax revenue will force a $6 million reduction in 2023 General Fund spending from amount shown in this report. </a:t>
            </a:r>
          </a:p>
        </p:txBody>
      </p:sp>
      <p:sp>
        <p:nvSpPr>
          <p:cNvPr id="3" name="Manual Input 2">
            <a:extLst>
              <a:ext uri="{FF2B5EF4-FFF2-40B4-BE49-F238E27FC236}">
                <a16:creationId xmlns:a16="http://schemas.microsoft.com/office/drawing/2014/main" id="{DA43BCC6-E1B7-4939-ED56-BC9D1ECE92D5}"/>
              </a:ext>
            </a:extLst>
          </p:cNvPr>
          <p:cNvSpPr/>
          <p:nvPr/>
        </p:nvSpPr>
        <p:spPr>
          <a:xfrm rot="5400000" flipH="1">
            <a:off x="181778" y="159744"/>
            <a:ext cx="341523" cy="705080"/>
          </a:xfrm>
          <a:prstGeom prst="flowChartManualInpu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59B4B55-F282-5B30-53AD-5B6EC731B87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75160">
            <a:off x="11026938" y="183568"/>
            <a:ext cx="967917" cy="977361"/>
          </a:xfrm>
          <a:prstGeom prst="rect">
            <a:avLst/>
          </a:prstGeom>
          <a:effectLst>
            <a:outerShdw blurRad="160598" dist="90645" dir="2700000" algn="tl" rotWithShape="0">
              <a:schemeClr val="tx2">
                <a:lumMod val="50000"/>
                <a:alpha val="40000"/>
              </a:schemeClr>
            </a:outerShdw>
          </a:effectLst>
        </p:spPr>
      </p:pic>
      <p:sp>
        <p:nvSpPr>
          <p:cNvPr id="4" name="TextBox 3">
            <a:extLst>
              <a:ext uri="{FF2B5EF4-FFF2-40B4-BE49-F238E27FC236}">
                <a16:creationId xmlns:a16="http://schemas.microsoft.com/office/drawing/2014/main" id="{FE803198-C090-F3E2-BC01-750B44364189}"/>
              </a:ext>
            </a:extLst>
          </p:cNvPr>
          <p:cNvSpPr txBox="1"/>
          <p:nvPr/>
        </p:nvSpPr>
        <p:spPr>
          <a:xfrm>
            <a:off x="700708" y="4904230"/>
            <a:ext cx="10024118" cy="461665"/>
          </a:xfrm>
          <a:prstGeom prst="rect">
            <a:avLst/>
          </a:prstGeom>
          <a:noFill/>
        </p:spPr>
        <p:txBody>
          <a:bodyPr wrap="square" lIns="91440" tIns="45720" rIns="91440" bIns="45720" rtlCol="0" anchor="t">
            <a:spAutoFit/>
          </a:bodyPr>
          <a:lstStyle/>
          <a:p>
            <a:pPr>
              <a:spcAft>
                <a:spcPts val="600"/>
              </a:spcAft>
            </a:pPr>
            <a:r>
              <a:rPr lang="en-US" sz="1200" dirty="0">
                <a:latin typeface="Verdana"/>
                <a:ea typeface="Verdana"/>
              </a:rPr>
              <a:t>The following </a:t>
            </a:r>
            <a:r>
              <a:rPr lang="en-US" sz="1200" b="1" dirty="0">
                <a:solidFill>
                  <a:schemeClr val="accent3"/>
                </a:solidFill>
                <a:latin typeface="Verdana"/>
                <a:ea typeface="Verdana"/>
              </a:rPr>
              <a:t>public enterprises are </a:t>
            </a:r>
            <a:r>
              <a:rPr lang="en-US" sz="1200" dirty="0">
                <a:latin typeface="Verdana"/>
                <a:ea typeface="Verdana"/>
              </a:rPr>
              <a:t>included in the budget. Certain publicly owned business operations such as the Colorado Springs Utility are not included in the city budget. </a:t>
            </a:r>
          </a:p>
        </p:txBody>
      </p:sp>
      <p:sp>
        <p:nvSpPr>
          <p:cNvPr id="5" name="TextBox 4">
            <a:extLst>
              <a:ext uri="{FF2B5EF4-FFF2-40B4-BE49-F238E27FC236}">
                <a16:creationId xmlns:a16="http://schemas.microsoft.com/office/drawing/2014/main" id="{29E5C889-527F-8E08-70D3-1259FBB85647}"/>
              </a:ext>
            </a:extLst>
          </p:cNvPr>
          <p:cNvSpPr txBox="1"/>
          <p:nvPr/>
        </p:nvSpPr>
        <p:spPr>
          <a:xfrm>
            <a:off x="802972" y="5297926"/>
            <a:ext cx="4336240" cy="1200329"/>
          </a:xfrm>
          <a:prstGeom prst="rect">
            <a:avLst/>
          </a:prstGeom>
          <a:noFill/>
        </p:spPr>
        <p:txBody>
          <a:bodyPr wrap="square" lIns="91440" tIns="45720" rIns="91440" bIns="45720" rtlCol="0" anchor="t">
            <a:spAutoFit/>
          </a:bodyPr>
          <a:lstStyle/>
          <a:p>
            <a:pPr marL="285750" indent="-285750">
              <a:buClr>
                <a:schemeClr val="tx2"/>
              </a:buClr>
              <a:buFont typeface="Arial" panose="020B0604020202020204" pitchFamily="34" charset="0"/>
              <a:buChar char="•"/>
            </a:pPr>
            <a:r>
              <a:rPr lang="en-US" sz="1200" dirty="0">
                <a:latin typeface="Verdana" panose="020B0604030504040204" pitchFamily="34" charset="0"/>
                <a:ea typeface="Verdana" panose="020B0604030504040204" pitchFamily="34" charset="0"/>
                <a:cs typeface="+mn-lt"/>
              </a:rPr>
              <a:t>Colorado Springs Airport</a:t>
            </a:r>
            <a:endParaRPr lang="en-US" sz="1200" dirty="0">
              <a:latin typeface="Verdana" panose="020B0604030504040204" pitchFamily="34" charset="0"/>
              <a:ea typeface="Verdana" panose="020B0604030504040204" pitchFamily="34" charset="0"/>
              <a:cs typeface="Calibri"/>
            </a:endParaRPr>
          </a:p>
          <a:p>
            <a:pPr marL="285750" indent="-285750">
              <a:buClr>
                <a:schemeClr val="tx2"/>
              </a:buClr>
              <a:buFont typeface="Arial" panose="020B0604020202020204" pitchFamily="34" charset="0"/>
              <a:buChar char="•"/>
            </a:pPr>
            <a:r>
              <a:rPr lang="en-US" sz="1200" dirty="0">
                <a:latin typeface="Verdana" panose="020B0604030504040204" pitchFamily="34" charset="0"/>
                <a:ea typeface="Verdana" panose="020B0604030504040204" pitchFamily="34" charset="0"/>
                <a:cs typeface="Calibri"/>
              </a:rPr>
              <a:t>Cemetery Enterprise</a:t>
            </a:r>
          </a:p>
          <a:p>
            <a:pPr marL="285750" indent="-285750">
              <a:buClr>
                <a:schemeClr val="tx2"/>
              </a:buClr>
              <a:buFont typeface="Arial" panose="020B0604020202020204" pitchFamily="34" charset="0"/>
              <a:buChar char="•"/>
            </a:pPr>
            <a:r>
              <a:rPr lang="en-US" sz="1200" dirty="0">
                <a:latin typeface="Verdana" panose="020B0604030504040204" pitchFamily="34" charset="0"/>
                <a:ea typeface="Verdana" panose="020B0604030504040204" pitchFamily="34" charset="0"/>
                <a:cs typeface="+mn-lt"/>
              </a:rPr>
              <a:t>Development Review Enterprise </a:t>
            </a:r>
          </a:p>
          <a:p>
            <a:pPr marL="285750" indent="-285750">
              <a:buClr>
                <a:schemeClr val="tx2"/>
              </a:buClr>
              <a:buFont typeface="Arial,Sans-Serif" panose="020B0604020202020204" pitchFamily="34" charset="0"/>
              <a:buChar char="•"/>
            </a:pPr>
            <a:r>
              <a:rPr lang="en-US" sz="1200" dirty="0">
                <a:latin typeface="Verdana" panose="020B0604030504040204" pitchFamily="34" charset="0"/>
                <a:ea typeface="Verdana" panose="020B0604030504040204" pitchFamily="34" charset="0"/>
                <a:cs typeface="Calibri"/>
              </a:rPr>
              <a:t>The Memorial Health System</a:t>
            </a:r>
          </a:p>
          <a:p>
            <a:pPr marL="285750" indent="-285750">
              <a:buFont typeface="Arial,Sans-Serif" panose="020B0604020202020204" pitchFamily="34" charset="0"/>
              <a:buChar char="•"/>
            </a:pPr>
            <a:r>
              <a:rPr lang="en-US" sz="1200" dirty="0">
                <a:latin typeface="Verdana" panose="020B0604030504040204" pitchFamily="34" charset="0"/>
                <a:ea typeface="Verdana" panose="020B0604030504040204" pitchFamily="34" charset="0"/>
                <a:cs typeface="Calibri"/>
              </a:rPr>
              <a:t>The Parking System</a:t>
            </a:r>
          </a:p>
          <a:p>
            <a:pPr marL="285750" indent="-285750">
              <a:spcAft>
                <a:spcPts val="600"/>
              </a:spcAft>
              <a:buClr>
                <a:schemeClr val="tx2"/>
              </a:buClr>
              <a:buFont typeface="Arial" panose="020B0604020202020204" pitchFamily="34" charset="0"/>
              <a:buChar char="•"/>
            </a:pPr>
            <a:endParaRPr lang="en-US" sz="1200" dirty="0">
              <a:latin typeface="Verdana" panose="020B0604030504040204" pitchFamily="34" charset="0"/>
              <a:ea typeface="Verdana" panose="020B0604030504040204" pitchFamily="34" charset="0"/>
              <a:cs typeface="Calibri"/>
            </a:endParaRPr>
          </a:p>
        </p:txBody>
      </p:sp>
      <p:sp>
        <p:nvSpPr>
          <p:cNvPr id="11" name="TextBox 10">
            <a:extLst>
              <a:ext uri="{FF2B5EF4-FFF2-40B4-BE49-F238E27FC236}">
                <a16:creationId xmlns:a16="http://schemas.microsoft.com/office/drawing/2014/main" id="{147558C7-18AA-3B61-366F-393D04D4DBDE}"/>
              </a:ext>
            </a:extLst>
          </p:cNvPr>
          <p:cNvSpPr txBox="1"/>
          <p:nvPr/>
        </p:nvSpPr>
        <p:spPr>
          <a:xfrm>
            <a:off x="6103749" y="5482593"/>
            <a:ext cx="5250051" cy="830997"/>
          </a:xfrm>
          <a:prstGeom prst="rect">
            <a:avLst/>
          </a:prstGeom>
          <a:noFill/>
        </p:spPr>
        <p:txBody>
          <a:bodyPr wrap="square" lIns="91440" tIns="45720" rIns="91440" bIns="45720" rtlCol="0" anchor="t">
            <a:spAutoFit/>
          </a:bodyPr>
          <a:lstStyle/>
          <a:p>
            <a:pPr marL="285750" indent="-285750">
              <a:buClr>
                <a:schemeClr val="tx2"/>
              </a:buClr>
              <a:buFont typeface="Arial" panose="020B0604020202020204" pitchFamily="34" charset="0"/>
              <a:buChar char="•"/>
            </a:pPr>
            <a:r>
              <a:rPr lang="en-US" sz="1200" dirty="0">
                <a:latin typeface="Verdana" panose="020B0604030504040204" pitchFamily="34" charset="0"/>
                <a:ea typeface="Verdana" panose="020B0604030504040204" pitchFamily="34" charset="0"/>
                <a:cs typeface="+mn-lt"/>
              </a:rPr>
              <a:t>Patty Jewett Golf Course</a:t>
            </a:r>
            <a:endParaRPr lang="en-US" sz="1200" dirty="0">
              <a:latin typeface="Verdana" panose="020B0604030504040204" pitchFamily="34" charset="0"/>
              <a:ea typeface="Verdana" panose="020B0604030504040204" pitchFamily="34" charset="0"/>
            </a:endParaRPr>
          </a:p>
          <a:p>
            <a:pPr marL="285750" indent="-285750">
              <a:buClr>
                <a:schemeClr val="tx2"/>
              </a:buClr>
              <a:buFont typeface="Arial" panose="020B0604020202020204" pitchFamily="34" charset="0"/>
              <a:buChar char="•"/>
            </a:pPr>
            <a:r>
              <a:rPr lang="en-US" sz="1200" dirty="0">
                <a:latin typeface="Verdana" panose="020B0604030504040204" pitchFamily="34" charset="0"/>
                <a:ea typeface="Verdana" panose="020B0604030504040204" pitchFamily="34" charset="0"/>
                <a:cs typeface="+mn-lt"/>
              </a:rPr>
              <a:t>Pikes Peak – America's Mountain</a:t>
            </a:r>
          </a:p>
          <a:p>
            <a:pPr marL="285750" indent="-285750">
              <a:buClr>
                <a:schemeClr val="tx2"/>
              </a:buClr>
              <a:buFont typeface="Arial" panose="020B0604020202020204" pitchFamily="34" charset="0"/>
              <a:buChar char="•"/>
            </a:pPr>
            <a:r>
              <a:rPr lang="en-US" sz="1200" dirty="0">
                <a:latin typeface="Verdana" panose="020B0604030504040204" pitchFamily="34" charset="0"/>
                <a:ea typeface="Verdana" panose="020B0604030504040204" pitchFamily="34" charset="0"/>
                <a:cs typeface="+mn-lt"/>
              </a:rPr>
              <a:t>Stormwater Enterprise</a:t>
            </a:r>
          </a:p>
          <a:p>
            <a:pPr marL="285750" indent="-285750">
              <a:buClr>
                <a:schemeClr val="tx2"/>
              </a:buClr>
              <a:buFont typeface="Arial" panose="020B0604020202020204" pitchFamily="34" charset="0"/>
              <a:buChar char="•"/>
            </a:pPr>
            <a:r>
              <a:rPr lang="en-US" sz="1200" dirty="0">
                <a:latin typeface="Verdana" panose="020B0604030504040204" pitchFamily="34" charset="0"/>
                <a:ea typeface="Verdana" panose="020B0604030504040204" pitchFamily="34" charset="0"/>
                <a:cs typeface="+mn-lt"/>
              </a:rPr>
              <a:t>Valley Hi Golf Course</a:t>
            </a:r>
          </a:p>
        </p:txBody>
      </p:sp>
      <p:sp>
        <p:nvSpPr>
          <p:cNvPr id="13" name="TextBox 12">
            <a:extLst>
              <a:ext uri="{FF2B5EF4-FFF2-40B4-BE49-F238E27FC236}">
                <a16:creationId xmlns:a16="http://schemas.microsoft.com/office/drawing/2014/main" id="{D8ACE432-F13F-F5E1-EB3F-7CB794BB4F2A}"/>
              </a:ext>
            </a:extLst>
          </p:cNvPr>
          <p:cNvSpPr txBox="1"/>
          <p:nvPr/>
        </p:nvSpPr>
        <p:spPr>
          <a:xfrm>
            <a:off x="700708" y="3540891"/>
            <a:ext cx="11280162" cy="276999"/>
          </a:xfrm>
          <a:prstGeom prst="rect">
            <a:avLst/>
          </a:prstGeom>
          <a:noFill/>
        </p:spPr>
        <p:txBody>
          <a:bodyPr wrap="square">
            <a:spAutoFit/>
          </a:bodyPr>
          <a:lstStyle/>
          <a:p>
            <a:pPr>
              <a:spcAft>
                <a:spcPts val="600"/>
              </a:spcAft>
            </a:pPr>
            <a:r>
              <a:rPr lang="en-US" sz="1200" dirty="0">
                <a:latin typeface="Verdana"/>
                <a:ea typeface="Verdana"/>
              </a:rPr>
              <a:t>There are dozens of departments that receive funding through the following </a:t>
            </a:r>
            <a:r>
              <a:rPr lang="en-US" sz="1200" b="1" dirty="0">
                <a:solidFill>
                  <a:schemeClr val="accent3"/>
                </a:solidFill>
                <a:latin typeface="Verdana"/>
                <a:ea typeface="Verdana"/>
              </a:rPr>
              <a:t>11 appropriating departments:</a:t>
            </a:r>
            <a:endParaRPr lang="en-US" sz="1200" dirty="0">
              <a:latin typeface="Verdana"/>
              <a:ea typeface="Verdana"/>
            </a:endParaRPr>
          </a:p>
        </p:txBody>
      </p:sp>
    </p:spTree>
    <p:extLst>
      <p:ext uri="{BB962C8B-B14F-4D97-AF65-F5344CB8AC3E}">
        <p14:creationId xmlns:p14="http://schemas.microsoft.com/office/powerpoint/2010/main" val="3682507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3FD053-22F2-2FE6-2A87-3C5A157B872F}"/>
              </a:ext>
            </a:extLst>
          </p:cNvPr>
          <p:cNvSpPr>
            <a:spLocks noGrp="1"/>
          </p:cNvSpPr>
          <p:nvPr>
            <p:ph type="title"/>
          </p:nvPr>
        </p:nvSpPr>
        <p:spPr>
          <a:xfrm>
            <a:off x="1171572" y="745331"/>
            <a:ext cx="4943270" cy="4855369"/>
          </a:xfrm>
        </p:spPr>
        <p:txBody>
          <a:bodyPr anchor="t" anchorCtr="0">
            <a:noAutofit/>
          </a:bodyPr>
          <a:lstStyle/>
          <a:p>
            <a:pPr>
              <a:lnSpc>
                <a:spcPct val="200000"/>
              </a:lnSpc>
              <a:spcAft>
                <a:spcPts val="2400"/>
              </a:spcAft>
            </a:pPr>
            <a:r>
              <a:rPr lang="en-US" sz="2000" dirty="0"/>
              <a:t>Current Budget</a:t>
            </a:r>
            <a:br>
              <a:rPr lang="en-US" sz="2000" dirty="0"/>
            </a:br>
            <a:r>
              <a:rPr lang="en-US" sz="2000" dirty="0">
                <a:solidFill>
                  <a:schemeClr val="accent1"/>
                </a:solidFill>
              </a:rPr>
              <a:t>City Revenue</a:t>
            </a:r>
            <a:br>
              <a:rPr lang="en-US" sz="2000" dirty="0">
                <a:solidFill>
                  <a:schemeClr val="accent1"/>
                </a:solidFill>
              </a:rPr>
            </a:br>
            <a:r>
              <a:rPr lang="en-US" sz="2000" dirty="0">
                <a:solidFill>
                  <a:schemeClr val="accent1"/>
                </a:solidFill>
              </a:rPr>
              <a:t>Budget Then and Now</a:t>
            </a:r>
            <a:br>
              <a:rPr lang="en-US" sz="2000" dirty="0">
                <a:solidFill>
                  <a:schemeClr val="accent1"/>
                </a:solidFill>
              </a:rPr>
            </a:br>
            <a:r>
              <a:rPr lang="en-US" sz="2000" dirty="0">
                <a:solidFill>
                  <a:schemeClr val="accent1"/>
                </a:solidFill>
              </a:rPr>
              <a:t>Shifting Funding Sources</a:t>
            </a:r>
            <a:br>
              <a:rPr lang="en-US" sz="2000" dirty="0">
                <a:solidFill>
                  <a:schemeClr val="accent1"/>
                </a:solidFill>
              </a:rPr>
            </a:br>
            <a:r>
              <a:rPr lang="en-US" sz="2000" dirty="0">
                <a:solidFill>
                  <a:schemeClr val="accent1"/>
                </a:solidFill>
              </a:rPr>
              <a:t>Department Funding and FTE</a:t>
            </a:r>
            <a:br>
              <a:rPr lang="en-US" sz="2000" dirty="0">
                <a:solidFill>
                  <a:schemeClr val="accent1"/>
                </a:solidFill>
              </a:rPr>
            </a:br>
            <a:r>
              <a:rPr lang="en-US" sz="2000" dirty="0">
                <a:solidFill>
                  <a:schemeClr val="accent1"/>
                </a:solidFill>
              </a:rPr>
              <a:t>Public Works</a:t>
            </a:r>
            <a:br>
              <a:rPr lang="en-US" sz="2000" dirty="0">
                <a:solidFill>
                  <a:schemeClr val="accent1"/>
                </a:solidFill>
              </a:rPr>
            </a:br>
            <a:r>
              <a:rPr lang="en-US" sz="2000" dirty="0">
                <a:solidFill>
                  <a:schemeClr val="accent1"/>
                </a:solidFill>
              </a:rPr>
              <a:t>Public Safety</a:t>
            </a:r>
            <a:br>
              <a:rPr lang="en-US" sz="2000" dirty="0">
                <a:solidFill>
                  <a:schemeClr val="accent1"/>
                </a:solidFill>
              </a:rPr>
            </a:br>
            <a:r>
              <a:rPr lang="en-US" sz="2000" dirty="0">
                <a:solidFill>
                  <a:schemeClr val="accent1"/>
                </a:solidFill>
              </a:rPr>
              <a:t>Limitations of the Budget</a:t>
            </a:r>
          </a:p>
        </p:txBody>
      </p:sp>
      <p:sp>
        <p:nvSpPr>
          <p:cNvPr id="4" name="Footer Placeholder 3">
            <a:extLst>
              <a:ext uri="{FF2B5EF4-FFF2-40B4-BE49-F238E27FC236}">
                <a16:creationId xmlns:a16="http://schemas.microsoft.com/office/drawing/2014/main" id="{4CAE5094-D46D-3F3C-1B72-3A504F0DE473}"/>
              </a:ext>
            </a:extLst>
          </p:cNvPr>
          <p:cNvSpPr>
            <a:spLocks noGrp="1"/>
          </p:cNvSpPr>
          <p:nvPr>
            <p:ph type="ftr" sz="quarter" idx="3"/>
          </p:nvPr>
        </p:nvSpPr>
        <p:spPr/>
        <p:txBody>
          <a:bodyPr/>
          <a:lstStyle/>
          <a:p>
            <a:r>
              <a:rPr lang="en-US"/>
              <a:t>Common Sense Institute :: CommonSenseInstituteCO.org</a:t>
            </a:r>
          </a:p>
        </p:txBody>
      </p:sp>
      <p:sp>
        <p:nvSpPr>
          <p:cNvPr id="5" name="Slide Number Placeholder 4">
            <a:extLst>
              <a:ext uri="{FF2B5EF4-FFF2-40B4-BE49-F238E27FC236}">
                <a16:creationId xmlns:a16="http://schemas.microsoft.com/office/drawing/2014/main" id="{675C1D96-9008-543E-B273-EC3613820E8A}"/>
              </a:ext>
            </a:extLst>
          </p:cNvPr>
          <p:cNvSpPr>
            <a:spLocks noGrp="1"/>
          </p:cNvSpPr>
          <p:nvPr>
            <p:ph type="sldNum" sz="quarter" idx="4"/>
          </p:nvPr>
        </p:nvSpPr>
        <p:spPr/>
        <p:txBody>
          <a:bodyPr/>
          <a:lstStyle/>
          <a:p>
            <a:fld id="{E3BC78C7-DA6B-49D8-999D-7B3EF7DC6F94}" type="slidenum">
              <a:rPr lang="en-US" smtClean="0"/>
              <a:pPr/>
              <a:t>4</a:t>
            </a:fld>
            <a:endParaRPr lang="en-US"/>
          </a:p>
        </p:txBody>
      </p:sp>
      <p:cxnSp>
        <p:nvCxnSpPr>
          <p:cNvPr id="3" name="Straight Connector 2">
            <a:extLst>
              <a:ext uri="{FF2B5EF4-FFF2-40B4-BE49-F238E27FC236}">
                <a16:creationId xmlns:a16="http://schemas.microsoft.com/office/drawing/2014/main" id="{4E5A77D5-79C3-F631-333E-0F0039A61AA3}"/>
              </a:ext>
            </a:extLst>
          </p:cNvPr>
          <p:cNvCxnSpPr>
            <a:cxnSpLocks/>
          </p:cNvCxnSpPr>
          <p:nvPr/>
        </p:nvCxnSpPr>
        <p:spPr>
          <a:xfrm>
            <a:off x="721086" y="1397095"/>
            <a:ext cx="2491671"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F12B516-6303-2323-E5D4-7FED69D278FD}"/>
              </a:ext>
            </a:extLst>
          </p:cNvPr>
          <p:cNvSpPr txBox="1"/>
          <p:nvPr/>
        </p:nvSpPr>
        <p:spPr>
          <a:xfrm>
            <a:off x="5334442" y="874807"/>
            <a:ext cx="6176454" cy="5339219"/>
          </a:xfrm>
          <a:prstGeom prst="rect">
            <a:avLst/>
          </a:prstGeom>
          <a:noFill/>
        </p:spPr>
        <p:txBody>
          <a:bodyPr wrap="square" lIns="91440" tIns="45720" rIns="91440" bIns="45720" rtlCol="0" anchor="t">
            <a:spAutoFit/>
          </a:bodyPr>
          <a:lstStyle/>
          <a:p>
            <a:pPr>
              <a:lnSpc>
                <a:spcPts val="3600"/>
              </a:lnSpc>
              <a:spcAft>
                <a:spcPts val="1800"/>
              </a:spcAft>
            </a:pPr>
            <a:r>
              <a:rPr lang="en-US" sz="2000" dirty="0">
                <a:solidFill>
                  <a:schemeClr val="bg1"/>
                </a:solidFill>
                <a:latin typeface="Verdana"/>
                <a:ea typeface="+mn-lt"/>
                <a:cs typeface="+mn-lt"/>
              </a:rPr>
              <a:t>The City of Colorado Springs budget totals</a:t>
            </a:r>
            <a:br>
              <a:rPr lang="en-US" sz="2000" dirty="0">
                <a:latin typeface="Verdana"/>
                <a:ea typeface="+mn-lt"/>
                <a:cs typeface="+mn-lt"/>
              </a:rPr>
            </a:br>
            <a:r>
              <a:rPr lang="en-US" sz="2000" dirty="0">
                <a:solidFill>
                  <a:schemeClr val="bg1"/>
                </a:solidFill>
                <a:latin typeface="Verdana"/>
                <a:ea typeface="+mn-lt"/>
                <a:cs typeface="+mn-lt"/>
              </a:rPr>
              <a:t>$1.017 billion in 2023. </a:t>
            </a:r>
            <a:r>
              <a:rPr lang="en-US" sz="2000" b="1" dirty="0">
                <a:solidFill>
                  <a:schemeClr val="accent5"/>
                </a:solidFill>
                <a:latin typeface="Verdana"/>
                <a:ea typeface="+mn-lt"/>
                <a:cs typeface="+mn-lt"/>
              </a:rPr>
              <a:t>41% of the budget, or $421 million, is spent through the city’s General Fund. </a:t>
            </a:r>
          </a:p>
          <a:p>
            <a:pPr>
              <a:lnSpc>
                <a:spcPts val="3600"/>
              </a:lnSpc>
              <a:spcAft>
                <a:spcPts val="1800"/>
              </a:spcAft>
            </a:pPr>
            <a:r>
              <a:rPr lang="en-US" sz="2000" dirty="0">
                <a:solidFill>
                  <a:schemeClr val="bg1"/>
                </a:solidFill>
                <a:latin typeface="Verdana"/>
                <a:ea typeface="+mn-lt"/>
                <a:cs typeface="+mn-lt"/>
              </a:rPr>
              <a:t>59% is spent through a combination of enterprise funds, special revenue funds, grant funds and permanent funds that generate fees and largely operate outside the control of the Mayor’s Office and City Council. The city’s Annual Comprehensive Financial Report reconciles actual spending from the budget.</a:t>
            </a:r>
          </a:p>
        </p:txBody>
      </p:sp>
      <p:sp>
        <p:nvSpPr>
          <p:cNvPr id="9" name="Title 5">
            <a:extLst>
              <a:ext uri="{FF2B5EF4-FFF2-40B4-BE49-F238E27FC236}">
                <a16:creationId xmlns:a16="http://schemas.microsoft.com/office/drawing/2014/main" id="{2C74F3B2-6CD5-318B-23B7-E29BAF3505C1}"/>
              </a:ext>
            </a:extLst>
          </p:cNvPr>
          <p:cNvSpPr txBox="1">
            <a:spLocks/>
          </p:cNvSpPr>
          <p:nvPr/>
        </p:nvSpPr>
        <p:spPr>
          <a:xfrm>
            <a:off x="609600" y="745331"/>
            <a:ext cx="735106" cy="485536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lnSpc>
                <a:spcPct val="200000"/>
              </a:lnSpc>
              <a:spcAft>
                <a:spcPts val="2400"/>
              </a:spcAft>
            </a:pPr>
            <a:r>
              <a:rPr lang="en-US" sz="2000"/>
              <a:t>1.</a:t>
            </a:r>
            <a:br>
              <a:rPr lang="en-US" sz="2000">
                <a:solidFill>
                  <a:schemeClr val="accent1"/>
                </a:solidFill>
              </a:rPr>
            </a:br>
            <a:r>
              <a:rPr lang="en-US" sz="2000">
                <a:solidFill>
                  <a:schemeClr val="accent1"/>
                </a:solidFill>
              </a:rPr>
              <a:t>2.</a:t>
            </a:r>
            <a:br>
              <a:rPr lang="en-US" sz="2000">
                <a:solidFill>
                  <a:schemeClr val="accent1"/>
                </a:solidFill>
              </a:rPr>
            </a:br>
            <a:r>
              <a:rPr lang="en-US" sz="2000">
                <a:solidFill>
                  <a:schemeClr val="accent1"/>
                </a:solidFill>
              </a:rPr>
              <a:t>3.</a:t>
            </a:r>
            <a:br>
              <a:rPr lang="en-US" sz="2000">
                <a:solidFill>
                  <a:schemeClr val="accent1"/>
                </a:solidFill>
              </a:rPr>
            </a:br>
            <a:r>
              <a:rPr lang="en-US" sz="2000">
                <a:solidFill>
                  <a:schemeClr val="accent1"/>
                </a:solidFill>
              </a:rPr>
              <a:t>4.</a:t>
            </a:r>
            <a:br>
              <a:rPr lang="en-US" sz="2000">
                <a:solidFill>
                  <a:schemeClr val="accent1"/>
                </a:solidFill>
              </a:rPr>
            </a:br>
            <a:r>
              <a:rPr lang="en-US" sz="2000">
                <a:solidFill>
                  <a:schemeClr val="accent1"/>
                </a:solidFill>
              </a:rPr>
              <a:t>5.</a:t>
            </a:r>
            <a:br>
              <a:rPr lang="en-US" sz="2000">
                <a:solidFill>
                  <a:schemeClr val="accent1"/>
                </a:solidFill>
              </a:rPr>
            </a:br>
            <a:r>
              <a:rPr lang="en-US" sz="2000">
                <a:solidFill>
                  <a:schemeClr val="accent1"/>
                </a:solidFill>
              </a:rPr>
              <a:t>6.</a:t>
            </a:r>
            <a:br>
              <a:rPr lang="en-US" sz="2000">
                <a:solidFill>
                  <a:schemeClr val="accent1"/>
                </a:solidFill>
              </a:rPr>
            </a:br>
            <a:r>
              <a:rPr lang="en-US" sz="2000">
                <a:solidFill>
                  <a:schemeClr val="accent1"/>
                </a:solidFill>
              </a:rPr>
              <a:t>7.</a:t>
            </a:r>
            <a:br>
              <a:rPr lang="en-US" sz="2000">
                <a:solidFill>
                  <a:schemeClr val="accent1"/>
                </a:solidFill>
              </a:rPr>
            </a:br>
            <a:r>
              <a:rPr lang="en-US" sz="2000">
                <a:solidFill>
                  <a:schemeClr val="accent1"/>
                </a:solidFill>
              </a:rPr>
              <a:t>8.</a:t>
            </a:r>
            <a:endParaRPr lang="en-US" sz="2000"/>
          </a:p>
        </p:txBody>
      </p:sp>
      <p:sp>
        <p:nvSpPr>
          <p:cNvPr id="7" name="Title 7">
            <a:extLst>
              <a:ext uri="{FF2B5EF4-FFF2-40B4-BE49-F238E27FC236}">
                <a16:creationId xmlns:a16="http://schemas.microsoft.com/office/drawing/2014/main" id="{6AD90195-7288-B8C2-ABAF-05D347F4BAA5}"/>
              </a:ext>
            </a:extLst>
          </p:cNvPr>
          <p:cNvSpPr txBox="1">
            <a:spLocks/>
          </p:cNvSpPr>
          <p:nvPr/>
        </p:nvSpPr>
        <p:spPr>
          <a:xfrm>
            <a:off x="782200" y="44068"/>
            <a:ext cx="10708090" cy="62410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z="1400">
                <a:latin typeface="Verdana"/>
                <a:ea typeface="Verdana"/>
              </a:rPr>
              <a:t>8 THINGS TO KNOW ABOUT THE COLORADO SPRINGS BUDGET</a:t>
            </a:r>
            <a:endParaRPr lang="en-US" sz="1000"/>
          </a:p>
        </p:txBody>
      </p:sp>
      <p:sp>
        <p:nvSpPr>
          <p:cNvPr id="2" name="Manual Input 1">
            <a:extLst>
              <a:ext uri="{FF2B5EF4-FFF2-40B4-BE49-F238E27FC236}">
                <a16:creationId xmlns:a16="http://schemas.microsoft.com/office/drawing/2014/main" id="{44F0DF0A-6D11-F01D-D862-1D02B4028EEA}"/>
              </a:ext>
            </a:extLst>
          </p:cNvPr>
          <p:cNvSpPr/>
          <p:nvPr/>
        </p:nvSpPr>
        <p:spPr>
          <a:xfrm rot="5400000" flipH="1">
            <a:off x="181778" y="159744"/>
            <a:ext cx="341523" cy="705080"/>
          </a:xfrm>
          <a:prstGeom prst="flowChartManualInpu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860521D-90E1-EED5-E622-160FFCD8F68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75160">
            <a:off x="11026938" y="183568"/>
            <a:ext cx="967917" cy="977361"/>
          </a:xfrm>
          <a:prstGeom prst="rect">
            <a:avLst/>
          </a:prstGeom>
          <a:effectLst>
            <a:outerShdw blurRad="160598" dist="90645" dir="2700000" algn="tl" rotWithShape="0">
              <a:schemeClr val="tx2">
                <a:lumMod val="50000"/>
                <a:alpha val="40000"/>
              </a:schemeClr>
            </a:outerShdw>
          </a:effectLst>
        </p:spPr>
      </p:pic>
    </p:spTree>
    <p:extLst>
      <p:ext uri="{BB962C8B-B14F-4D97-AF65-F5344CB8AC3E}">
        <p14:creationId xmlns:p14="http://schemas.microsoft.com/office/powerpoint/2010/main" val="3650374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3FD053-22F2-2FE6-2A87-3C5A157B872F}"/>
              </a:ext>
            </a:extLst>
          </p:cNvPr>
          <p:cNvSpPr>
            <a:spLocks noGrp="1"/>
          </p:cNvSpPr>
          <p:nvPr>
            <p:ph type="title"/>
          </p:nvPr>
        </p:nvSpPr>
        <p:spPr>
          <a:xfrm>
            <a:off x="1171572" y="745331"/>
            <a:ext cx="4943270" cy="4855369"/>
          </a:xfrm>
        </p:spPr>
        <p:txBody>
          <a:bodyPr anchor="t" anchorCtr="0">
            <a:noAutofit/>
          </a:bodyPr>
          <a:lstStyle/>
          <a:p>
            <a:pPr>
              <a:lnSpc>
                <a:spcPct val="200000"/>
              </a:lnSpc>
              <a:spcAft>
                <a:spcPts val="2400"/>
              </a:spcAft>
            </a:pPr>
            <a:r>
              <a:rPr lang="en-US" sz="2000" dirty="0">
                <a:solidFill>
                  <a:schemeClr val="accent1"/>
                </a:solidFill>
              </a:rPr>
              <a:t>Current Budget</a:t>
            </a:r>
            <a:br>
              <a:rPr lang="en-US" sz="2000" dirty="0"/>
            </a:br>
            <a:r>
              <a:rPr lang="en-US" sz="2000" dirty="0"/>
              <a:t>City Revenue</a:t>
            </a:r>
            <a:br>
              <a:rPr lang="en-US" sz="2000" dirty="0">
                <a:solidFill>
                  <a:schemeClr val="accent1"/>
                </a:solidFill>
              </a:rPr>
            </a:br>
            <a:r>
              <a:rPr lang="en-US" sz="2000" dirty="0">
                <a:solidFill>
                  <a:schemeClr val="accent1"/>
                </a:solidFill>
              </a:rPr>
              <a:t>Budget Then and Now</a:t>
            </a:r>
            <a:br>
              <a:rPr lang="en-US" sz="2000" dirty="0">
                <a:solidFill>
                  <a:schemeClr val="accent1"/>
                </a:solidFill>
              </a:rPr>
            </a:br>
            <a:r>
              <a:rPr lang="en-US" sz="2000" dirty="0">
                <a:solidFill>
                  <a:schemeClr val="accent1"/>
                </a:solidFill>
              </a:rPr>
              <a:t>Shifting Funding Sources</a:t>
            </a:r>
            <a:br>
              <a:rPr lang="en-US" sz="2000" dirty="0">
                <a:solidFill>
                  <a:schemeClr val="accent1"/>
                </a:solidFill>
              </a:rPr>
            </a:br>
            <a:r>
              <a:rPr lang="en-US" sz="2000" dirty="0">
                <a:solidFill>
                  <a:schemeClr val="accent1"/>
                </a:solidFill>
              </a:rPr>
              <a:t>Department Funding and FTE</a:t>
            </a:r>
            <a:br>
              <a:rPr lang="en-US" sz="2000" dirty="0">
                <a:solidFill>
                  <a:schemeClr val="accent1"/>
                </a:solidFill>
              </a:rPr>
            </a:br>
            <a:r>
              <a:rPr lang="en-US" sz="2000" dirty="0">
                <a:solidFill>
                  <a:schemeClr val="accent1"/>
                </a:solidFill>
              </a:rPr>
              <a:t>Public Works</a:t>
            </a:r>
            <a:br>
              <a:rPr lang="en-US" sz="2000" dirty="0">
                <a:solidFill>
                  <a:schemeClr val="accent1"/>
                </a:solidFill>
              </a:rPr>
            </a:br>
            <a:r>
              <a:rPr lang="en-US" sz="2000" dirty="0">
                <a:solidFill>
                  <a:schemeClr val="accent1"/>
                </a:solidFill>
              </a:rPr>
              <a:t>Public Safety</a:t>
            </a:r>
            <a:br>
              <a:rPr lang="en-US" sz="2000" dirty="0">
                <a:solidFill>
                  <a:schemeClr val="accent1"/>
                </a:solidFill>
              </a:rPr>
            </a:br>
            <a:r>
              <a:rPr lang="en-US" sz="2000" dirty="0">
                <a:solidFill>
                  <a:schemeClr val="accent1"/>
                </a:solidFill>
              </a:rPr>
              <a:t>Limitations of the Budget</a:t>
            </a:r>
          </a:p>
        </p:txBody>
      </p:sp>
      <p:sp>
        <p:nvSpPr>
          <p:cNvPr id="4" name="Footer Placeholder 3">
            <a:extLst>
              <a:ext uri="{FF2B5EF4-FFF2-40B4-BE49-F238E27FC236}">
                <a16:creationId xmlns:a16="http://schemas.microsoft.com/office/drawing/2014/main" id="{4CAE5094-D46D-3F3C-1B72-3A504F0DE473}"/>
              </a:ext>
            </a:extLst>
          </p:cNvPr>
          <p:cNvSpPr>
            <a:spLocks noGrp="1"/>
          </p:cNvSpPr>
          <p:nvPr>
            <p:ph type="ftr" sz="quarter" idx="3"/>
          </p:nvPr>
        </p:nvSpPr>
        <p:spPr/>
        <p:txBody>
          <a:bodyPr/>
          <a:lstStyle/>
          <a:p>
            <a:r>
              <a:rPr lang="en-US"/>
              <a:t>Common Sense Institute :: CommonSenseInstituteCO.org</a:t>
            </a:r>
          </a:p>
        </p:txBody>
      </p:sp>
      <p:sp>
        <p:nvSpPr>
          <p:cNvPr id="5" name="Slide Number Placeholder 4">
            <a:extLst>
              <a:ext uri="{FF2B5EF4-FFF2-40B4-BE49-F238E27FC236}">
                <a16:creationId xmlns:a16="http://schemas.microsoft.com/office/drawing/2014/main" id="{675C1D96-9008-543E-B273-EC3613820E8A}"/>
              </a:ext>
            </a:extLst>
          </p:cNvPr>
          <p:cNvSpPr>
            <a:spLocks noGrp="1"/>
          </p:cNvSpPr>
          <p:nvPr>
            <p:ph type="sldNum" sz="quarter" idx="4"/>
          </p:nvPr>
        </p:nvSpPr>
        <p:spPr/>
        <p:txBody>
          <a:bodyPr/>
          <a:lstStyle/>
          <a:p>
            <a:fld id="{E3BC78C7-DA6B-49D8-999D-7B3EF7DC6F94}" type="slidenum">
              <a:rPr lang="en-US" smtClean="0"/>
              <a:pPr/>
              <a:t>5</a:t>
            </a:fld>
            <a:endParaRPr lang="en-US"/>
          </a:p>
        </p:txBody>
      </p:sp>
      <p:cxnSp>
        <p:nvCxnSpPr>
          <p:cNvPr id="3" name="Straight Connector 2">
            <a:extLst>
              <a:ext uri="{FF2B5EF4-FFF2-40B4-BE49-F238E27FC236}">
                <a16:creationId xmlns:a16="http://schemas.microsoft.com/office/drawing/2014/main" id="{4E5A77D5-79C3-F631-333E-0F0039A61AA3}"/>
              </a:ext>
            </a:extLst>
          </p:cNvPr>
          <p:cNvCxnSpPr>
            <a:cxnSpLocks/>
          </p:cNvCxnSpPr>
          <p:nvPr/>
        </p:nvCxnSpPr>
        <p:spPr>
          <a:xfrm>
            <a:off x="721086" y="2006695"/>
            <a:ext cx="2231664"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F12B516-6303-2323-E5D4-7FED69D278FD}"/>
              </a:ext>
            </a:extLst>
          </p:cNvPr>
          <p:cNvSpPr txBox="1"/>
          <p:nvPr/>
        </p:nvSpPr>
        <p:spPr>
          <a:xfrm>
            <a:off x="5405946" y="1542151"/>
            <a:ext cx="6176454" cy="4185056"/>
          </a:xfrm>
          <a:prstGeom prst="rect">
            <a:avLst/>
          </a:prstGeom>
          <a:noFill/>
        </p:spPr>
        <p:txBody>
          <a:bodyPr wrap="square" lIns="91440" tIns="45720" rIns="91440" bIns="45720" rtlCol="0" anchor="t">
            <a:spAutoFit/>
          </a:bodyPr>
          <a:lstStyle/>
          <a:p>
            <a:pPr>
              <a:lnSpc>
                <a:spcPts val="3600"/>
              </a:lnSpc>
            </a:pPr>
            <a:r>
              <a:rPr lang="en-US" sz="2000" dirty="0">
                <a:solidFill>
                  <a:schemeClr val="bg1"/>
                </a:solidFill>
                <a:latin typeface="Verdana"/>
                <a:ea typeface="+mn-lt"/>
                <a:cs typeface="+mn-lt"/>
              </a:rPr>
              <a:t>The 2023 budget estimated the city would collect $401 million in sales tax revenue in 2023. </a:t>
            </a:r>
            <a:r>
              <a:rPr lang="en-US" sz="2000" b="1" dirty="0">
                <a:solidFill>
                  <a:schemeClr val="accent5"/>
                </a:solidFill>
                <a:latin typeface="Verdana"/>
                <a:ea typeface="+mn-lt"/>
                <a:cs typeface="+mn-lt"/>
              </a:rPr>
              <a:t>63%, or $253 million was estimated to go towards the city’s General Fund. The remainder is in the form of dedicated revenue from voter-approved sources. </a:t>
            </a:r>
          </a:p>
          <a:p>
            <a:pPr>
              <a:lnSpc>
                <a:spcPts val="3600"/>
              </a:lnSpc>
            </a:pPr>
            <a:r>
              <a:rPr lang="en-US" sz="2000" dirty="0">
                <a:solidFill>
                  <a:schemeClr val="bg1"/>
                </a:solidFill>
                <a:latin typeface="Verdana"/>
                <a:ea typeface="+mn-lt"/>
                <a:cs typeface="+mn-lt"/>
              </a:rPr>
              <a:t>Just 6% of revenue to the city’s General Fund comes from property taxes.</a:t>
            </a:r>
          </a:p>
        </p:txBody>
      </p:sp>
      <p:sp>
        <p:nvSpPr>
          <p:cNvPr id="9" name="Title 5">
            <a:extLst>
              <a:ext uri="{FF2B5EF4-FFF2-40B4-BE49-F238E27FC236}">
                <a16:creationId xmlns:a16="http://schemas.microsoft.com/office/drawing/2014/main" id="{2C74F3B2-6CD5-318B-23B7-E29BAF3505C1}"/>
              </a:ext>
            </a:extLst>
          </p:cNvPr>
          <p:cNvSpPr txBox="1">
            <a:spLocks/>
          </p:cNvSpPr>
          <p:nvPr/>
        </p:nvSpPr>
        <p:spPr>
          <a:xfrm>
            <a:off x="609600" y="745331"/>
            <a:ext cx="735106" cy="485536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lnSpc>
                <a:spcPct val="200000"/>
              </a:lnSpc>
              <a:spcAft>
                <a:spcPts val="2400"/>
              </a:spcAft>
            </a:pPr>
            <a:r>
              <a:rPr lang="en-US" sz="2000">
                <a:solidFill>
                  <a:schemeClr val="accent1"/>
                </a:solidFill>
              </a:rPr>
              <a:t>1.</a:t>
            </a:r>
            <a:br>
              <a:rPr lang="en-US" sz="2000">
                <a:solidFill>
                  <a:schemeClr val="accent1"/>
                </a:solidFill>
              </a:rPr>
            </a:br>
            <a:r>
              <a:rPr lang="en-US" sz="2000"/>
              <a:t>2.</a:t>
            </a:r>
            <a:br>
              <a:rPr lang="en-US" sz="2000">
                <a:solidFill>
                  <a:schemeClr val="accent1"/>
                </a:solidFill>
              </a:rPr>
            </a:br>
            <a:r>
              <a:rPr lang="en-US" sz="2000">
                <a:solidFill>
                  <a:schemeClr val="accent1"/>
                </a:solidFill>
              </a:rPr>
              <a:t>3.</a:t>
            </a:r>
            <a:br>
              <a:rPr lang="en-US" sz="2000">
                <a:solidFill>
                  <a:schemeClr val="accent1"/>
                </a:solidFill>
              </a:rPr>
            </a:br>
            <a:r>
              <a:rPr lang="en-US" sz="2000">
                <a:solidFill>
                  <a:schemeClr val="accent1"/>
                </a:solidFill>
              </a:rPr>
              <a:t>4.</a:t>
            </a:r>
            <a:br>
              <a:rPr lang="en-US" sz="2000">
                <a:solidFill>
                  <a:schemeClr val="accent1"/>
                </a:solidFill>
              </a:rPr>
            </a:br>
            <a:r>
              <a:rPr lang="en-US" sz="2000">
                <a:solidFill>
                  <a:schemeClr val="accent1"/>
                </a:solidFill>
              </a:rPr>
              <a:t>5.</a:t>
            </a:r>
            <a:br>
              <a:rPr lang="en-US" sz="2000">
                <a:solidFill>
                  <a:schemeClr val="accent1"/>
                </a:solidFill>
              </a:rPr>
            </a:br>
            <a:r>
              <a:rPr lang="en-US" sz="2000">
                <a:solidFill>
                  <a:schemeClr val="accent1"/>
                </a:solidFill>
              </a:rPr>
              <a:t>6.</a:t>
            </a:r>
            <a:br>
              <a:rPr lang="en-US" sz="2000">
                <a:solidFill>
                  <a:schemeClr val="accent1"/>
                </a:solidFill>
              </a:rPr>
            </a:br>
            <a:r>
              <a:rPr lang="en-US" sz="2000">
                <a:solidFill>
                  <a:schemeClr val="accent1"/>
                </a:solidFill>
              </a:rPr>
              <a:t>7.</a:t>
            </a:r>
            <a:br>
              <a:rPr lang="en-US" sz="2000">
                <a:solidFill>
                  <a:schemeClr val="accent1"/>
                </a:solidFill>
              </a:rPr>
            </a:br>
            <a:r>
              <a:rPr lang="en-US" sz="2000">
                <a:solidFill>
                  <a:schemeClr val="accent1"/>
                </a:solidFill>
              </a:rPr>
              <a:t>8.</a:t>
            </a:r>
            <a:endParaRPr lang="en-US" sz="2000"/>
          </a:p>
        </p:txBody>
      </p:sp>
      <p:sp>
        <p:nvSpPr>
          <p:cNvPr id="2" name="Title 7">
            <a:extLst>
              <a:ext uri="{FF2B5EF4-FFF2-40B4-BE49-F238E27FC236}">
                <a16:creationId xmlns:a16="http://schemas.microsoft.com/office/drawing/2014/main" id="{F0190814-2AD9-46FB-262E-9C432593D211}"/>
              </a:ext>
            </a:extLst>
          </p:cNvPr>
          <p:cNvSpPr txBox="1">
            <a:spLocks/>
          </p:cNvSpPr>
          <p:nvPr/>
        </p:nvSpPr>
        <p:spPr>
          <a:xfrm>
            <a:off x="782200" y="44068"/>
            <a:ext cx="10708090" cy="62410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z="1400">
                <a:latin typeface="Verdana"/>
                <a:ea typeface="Verdana"/>
              </a:rPr>
              <a:t>8 THINGS TO KNOW ABOUT THE COLORADO SPRINGS BUDGET</a:t>
            </a:r>
            <a:endParaRPr lang="en-US" sz="1000"/>
          </a:p>
        </p:txBody>
      </p:sp>
      <p:sp>
        <p:nvSpPr>
          <p:cNvPr id="10" name="Manual Input 9">
            <a:extLst>
              <a:ext uri="{FF2B5EF4-FFF2-40B4-BE49-F238E27FC236}">
                <a16:creationId xmlns:a16="http://schemas.microsoft.com/office/drawing/2014/main" id="{E19D7702-0E74-758E-ABD1-2D4431DE154F}"/>
              </a:ext>
            </a:extLst>
          </p:cNvPr>
          <p:cNvSpPr/>
          <p:nvPr/>
        </p:nvSpPr>
        <p:spPr>
          <a:xfrm rot="5400000" flipH="1">
            <a:off x="181778" y="159744"/>
            <a:ext cx="341523" cy="705080"/>
          </a:xfrm>
          <a:prstGeom prst="flowChartManualInpu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2515BB4-3824-CBC4-5A00-09C2043C9C5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75160">
            <a:off x="11026938" y="183568"/>
            <a:ext cx="967917" cy="977361"/>
          </a:xfrm>
          <a:prstGeom prst="rect">
            <a:avLst/>
          </a:prstGeom>
          <a:effectLst>
            <a:outerShdw blurRad="160598" dist="90645" dir="2700000" algn="tl" rotWithShape="0">
              <a:schemeClr val="tx2">
                <a:lumMod val="50000"/>
                <a:alpha val="40000"/>
              </a:schemeClr>
            </a:outerShdw>
          </a:effectLst>
        </p:spPr>
      </p:pic>
    </p:spTree>
    <p:extLst>
      <p:ext uri="{BB962C8B-B14F-4D97-AF65-F5344CB8AC3E}">
        <p14:creationId xmlns:p14="http://schemas.microsoft.com/office/powerpoint/2010/main" val="2214414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3FD053-22F2-2FE6-2A87-3C5A157B872F}"/>
              </a:ext>
            </a:extLst>
          </p:cNvPr>
          <p:cNvSpPr>
            <a:spLocks noGrp="1"/>
          </p:cNvSpPr>
          <p:nvPr>
            <p:ph type="title"/>
          </p:nvPr>
        </p:nvSpPr>
        <p:spPr>
          <a:xfrm>
            <a:off x="1171572" y="745331"/>
            <a:ext cx="4943270" cy="4855369"/>
          </a:xfrm>
        </p:spPr>
        <p:txBody>
          <a:bodyPr anchor="t" anchorCtr="0">
            <a:noAutofit/>
          </a:bodyPr>
          <a:lstStyle/>
          <a:p>
            <a:pPr>
              <a:lnSpc>
                <a:spcPct val="200000"/>
              </a:lnSpc>
              <a:spcAft>
                <a:spcPts val="2400"/>
              </a:spcAft>
            </a:pPr>
            <a:r>
              <a:rPr lang="en-US" sz="2000" dirty="0">
                <a:solidFill>
                  <a:schemeClr val="accent1"/>
                </a:solidFill>
              </a:rPr>
              <a:t>Current Budget</a:t>
            </a:r>
            <a:br>
              <a:rPr lang="en-US" sz="2000" dirty="0"/>
            </a:br>
            <a:r>
              <a:rPr lang="en-US" sz="2000" dirty="0">
                <a:solidFill>
                  <a:schemeClr val="accent1"/>
                </a:solidFill>
              </a:rPr>
              <a:t>City Revenue</a:t>
            </a:r>
            <a:br>
              <a:rPr lang="en-US" sz="2000" dirty="0">
                <a:solidFill>
                  <a:schemeClr val="accent1"/>
                </a:solidFill>
              </a:rPr>
            </a:br>
            <a:r>
              <a:rPr lang="en-US" sz="2000" dirty="0"/>
              <a:t>Budget Then and Now</a:t>
            </a:r>
            <a:br>
              <a:rPr lang="en-US" sz="2000" dirty="0">
                <a:solidFill>
                  <a:schemeClr val="accent1"/>
                </a:solidFill>
              </a:rPr>
            </a:br>
            <a:r>
              <a:rPr lang="en-US" sz="2000" dirty="0">
                <a:solidFill>
                  <a:schemeClr val="accent1"/>
                </a:solidFill>
              </a:rPr>
              <a:t>Shifting Funding Sources</a:t>
            </a:r>
            <a:br>
              <a:rPr lang="en-US" sz="2000" dirty="0">
                <a:solidFill>
                  <a:schemeClr val="accent1"/>
                </a:solidFill>
              </a:rPr>
            </a:br>
            <a:r>
              <a:rPr lang="en-US" sz="2000" dirty="0">
                <a:solidFill>
                  <a:schemeClr val="accent1"/>
                </a:solidFill>
              </a:rPr>
              <a:t>Department Funding and FTE</a:t>
            </a:r>
            <a:br>
              <a:rPr lang="en-US" sz="2000" dirty="0">
                <a:solidFill>
                  <a:schemeClr val="accent1"/>
                </a:solidFill>
              </a:rPr>
            </a:br>
            <a:r>
              <a:rPr lang="en-US" sz="2000" dirty="0">
                <a:solidFill>
                  <a:schemeClr val="accent1"/>
                </a:solidFill>
              </a:rPr>
              <a:t>Public Works</a:t>
            </a:r>
            <a:br>
              <a:rPr lang="en-US" sz="2000" dirty="0">
                <a:solidFill>
                  <a:schemeClr val="accent1"/>
                </a:solidFill>
              </a:rPr>
            </a:br>
            <a:r>
              <a:rPr lang="en-US" sz="2000" dirty="0">
                <a:solidFill>
                  <a:schemeClr val="accent1"/>
                </a:solidFill>
              </a:rPr>
              <a:t>Public Safety</a:t>
            </a:r>
            <a:br>
              <a:rPr lang="en-US" sz="2000" dirty="0">
                <a:solidFill>
                  <a:schemeClr val="accent1"/>
                </a:solidFill>
              </a:rPr>
            </a:br>
            <a:r>
              <a:rPr lang="en-US" sz="2000" dirty="0">
                <a:solidFill>
                  <a:schemeClr val="accent1"/>
                </a:solidFill>
              </a:rPr>
              <a:t>Limitations of the Budget</a:t>
            </a:r>
          </a:p>
        </p:txBody>
      </p:sp>
      <p:sp>
        <p:nvSpPr>
          <p:cNvPr id="4" name="Footer Placeholder 3">
            <a:extLst>
              <a:ext uri="{FF2B5EF4-FFF2-40B4-BE49-F238E27FC236}">
                <a16:creationId xmlns:a16="http://schemas.microsoft.com/office/drawing/2014/main" id="{4CAE5094-D46D-3F3C-1B72-3A504F0DE473}"/>
              </a:ext>
            </a:extLst>
          </p:cNvPr>
          <p:cNvSpPr>
            <a:spLocks noGrp="1"/>
          </p:cNvSpPr>
          <p:nvPr>
            <p:ph type="ftr" sz="quarter" idx="3"/>
          </p:nvPr>
        </p:nvSpPr>
        <p:spPr/>
        <p:txBody>
          <a:bodyPr/>
          <a:lstStyle/>
          <a:p>
            <a:r>
              <a:rPr lang="en-US"/>
              <a:t>Common Sense Institute :: CommonSenseInstituteCO.org</a:t>
            </a:r>
          </a:p>
        </p:txBody>
      </p:sp>
      <p:sp>
        <p:nvSpPr>
          <p:cNvPr id="5" name="Slide Number Placeholder 4">
            <a:extLst>
              <a:ext uri="{FF2B5EF4-FFF2-40B4-BE49-F238E27FC236}">
                <a16:creationId xmlns:a16="http://schemas.microsoft.com/office/drawing/2014/main" id="{675C1D96-9008-543E-B273-EC3613820E8A}"/>
              </a:ext>
            </a:extLst>
          </p:cNvPr>
          <p:cNvSpPr>
            <a:spLocks noGrp="1"/>
          </p:cNvSpPr>
          <p:nvPr>
            <p:ph type="sldNum" sz="quarter" idx="4"/>
          </p:nvPr>
        </p:nvSpPr>
        <p:spPr/>
        <p:txBody>
          <a:bodyPr/>
          <a:lstStyle/>
          <a:p>
            <a:fld id="{E3BC78C7-DA6B-49D8-999D-7B3EF7DC6F94}" type="slidenum">
              <a:rPr lang="en-US" smtClean="0"/>
              <a:pPr/>
              <a:t>6</a:t>
            </a:fld>
            <a:endParaRPr lang="en-US"/>
          </a:p>
        </p:txBody>
      </p:sp>
      <p:cxnSp>
        <p:nvCxnSpPr>
          <p:cNvPr id="3" name="Straight Connector 2">
            <a:extLst>
              <a:ext uri="{FF2B5EF4-FFF2-40B4-BE49-F238E27FC236}">
                <a16:creationId xmlns:a16="http://schemas.microsoft.com/office/drawing/2014/main" id="{4E5A77D5-79C3-F631-333E-0F0039A61AA3}"/>
              </a:ext>
            </a:extLst>
          </p:cNvPr>
          <p:cNvCxnSpPr>
            <a:cxnSpLocks/>
          </p:cNvCxnSpPr>
          <p:nvPr/>
        </p:nvCxnSpPr>
        <p:spPr>
          <a:xfrm>
            <a:off x="721086" y="2597245"/>
            <a:ext cx="3393714"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F12B516-6303-2323-E5D4-7FED69D278FD}"/>
              </a:ext>
            </a:extLst>
          </p:cNvPr>
          <p:cNvSpPr txBox="1"/>
          <p:nvPr/>
        </p:nvSpPr>
        <p:spPr>
          <a:xfrm>
            <a:off x="5408073" y="1311319"/>
            <a:ext cx="5490654" cy="4646721"/>
          </a:xfrm>
          <a:prstGeom prst="rect">
            <a:avLst/>
          </a:prstGeom>
          <a:noFill/>
        </p:spPr>
        <p:txBody>
          <a:bodyPr wrap="square" lIns="91440" tIns="45720" rIns="91440" bIns="45720" rtlCol="0" anchor="t">
            <a:spAutoFit/>
          </a:bodyPr>
          <a:lstStyle/>
          <a:p>
            <a:pPr>
              <a:lnSpc>
                <a:spcPts val="3600"/>
              </a:lnSpc>
            </a:pPr>
            <a:r>
              <a:rPr lang="en-US" sz="2000" dirty="0">
                <a:solidFill>
                  <a:schemeClr val="bg1"/>
                </a:solidFill>
                <a:latin typeface="Verdana"/>
                <a:ea typeface="Verdana"/>
                <a:cs typeface="Verdana" panose="020B0604030504040204" pitchFamily="34" charset="0"/>
              </a:rPr>
              <a:t>Over the last decade, General Fund spending per Colorado Springs resident adjusted for inflation grew 16% (from $739 to $857). </a:t>
            </a:r>
            <a:r>
              <a:rPr lang="en-US" sz="2000" b="1" dirty="0">
                <a:solidFill>
                  <a:schemeClr val="accent5"/>
                </a:solidFill>
                <a:latin typeface="Verdana"/>
                <a:ea typeface="Verdana"/>
              </a:rPr>
              <a:t>All other spending, including enterprise funds, special revenue funds and other funds, grew by 116% per resident population adjusted basis (from $562 to $1,214), </a:t>
            </a:r>
            <a:r>
              <a:rPr lang="en-US" sz="2000" dirty="0">
                <a:solidFill>
                  <a:schemeClr val="bg1"/>
                </a:solidFill>
                <a:latin typeface="Verdana"/>
                <a:ea typeface="Verdana"/>
              </a:rPr>
              <a:t>largely from the voter approval of the 2C Road Tax.    </a:t>
            </a:r>
            <a:endPar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itle 5">
            <a:extLst>
              <a:ext uri="{FF2B5EF4-FFF2-40B4-BE49-F238E27FC236}">
                <a16:creationId xmlns:a16="http://schemas.microsoft.com/office/drawing/2014/main" id="{2C74F3B2-6CD5-318B-23B7-E29BAF3505C1}"/>
              </a:ext>
            </a:extLst>
          </p:cNvPr>
          <p:cNvSpPr txBox="1">
            <a:spLocks/>
          </p:cNvSpPr>
          <p:nvPr/>
        </p:nvSpPr>
        <p:spPr>
          <a:xfrm>
            <a:off x="609600" y="745331"/>
            <a:ext cx="735106" cy="485536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lnSpc>
                <a:spcPct val="200000"/>
              </a:lnSpc>
              <a:spcAft>
                <a:spcPts val="2400"/>
              </a:spcAft>
            </a:pPr>
            <a:r>
              <a:rPr lang="en-US" sz="2000">
                <a:solidFill>
                  <a:schemeClr val="accent1"/>
                </a:solidFill>
              </a:rPr>
              <a:t>1.</a:t>
            </a:r>
            <a:br>
              <a:rPr lang="en-US" sz="2000">
                <a:solidFill>
                  <a:schemeClr val="accent1"/>
                </a:solidFill>
              </a:rPr>
            </a:br>
            <a:r>
              <a:rPr lang="en-US" sz="2000">
                <a:solidFill>
                  <a:schemeClr val="accent1"/>
                </a:solidFill>
              </a:rPr>
              <a:t>2.</a:t>
            </a:r>
            <a:br>
              <a:rPr lang="en-US" sz="2000">
                <a:solidFill>
                  <a:schemeClr val="accent1"/>
                </a:solidFill>
              </a:rPr>
            </a:br>
            <a:r>
              <a:rPr lang="en-US" sz="2000"/>
              <a:t>3.</a:t>
            </a:r>
            <a:br>
              <a:rPr lang="en-US" sz="2000">
                <a:solidFill>
                  <a:schemeClr val="accent1"/>
                </a:solidFill>
              </a:rPr>
            </a:br>
            <a:r>
              <a:rPr lang="en-US" sz="2000">
                <a:solidFill>
                  <a:schemeClr val="accent1"/>
                </a:solidFill>
              </a:rPr>
              <a:t>4.</a:t>
            </a:r>
            <a:br>
              <a:rPr lang="en-US" sz="2000">
                <a:solidFill>
                  <a:schemeClr val="accent1"/>
                </a:solidFill>
              </a:rPr>
            </a:br>
            <a:r>
              <a:rPr lang="en-US" sz="2000">
                <a:solidFill>
                  <a:schemeClr val="accent1"/>
                </a:solidFill>
              </a:rPr>
              <a:t>5.</a:t>
            </a:r>
            <a:br>
              <a:rPr lang="en-US" sz="2000">
                <a:solidFill>
                  <a:schemeClr val="accent1"/>
                </a:solidFill>
              </a:rPr>
            </a:br>
            <a:r>
              <a:rPr lang="en-US" sz="2000">
                <a:solidFill>
                  <a:schemeClr val="accent1"/>
                </a:solidFill>
              </a:rPr>
              <a:t>6.</a:t>
            </a:r>
            <a:br>
              <a:rPr lang="en-US" sz="2000">
                <a:solidFill>
                  <a:schemeClr val="accent1"/>
                </a:solidFill>
              </a:rPr>
            </a:br>
            <a:r>
              <a:rPr lang="en-US" sz="2000">
                <a:solidFill>
                  <a:schemeClr val="accent1"/>
                </a:solidFill>
              </a:rPr>
              <a:t>7.</a:t>
            </a:r>
            <a:br>
              <a:rPr lang="en-US" sz="2000">
                <a:solidFill>
                  <a:schemeClr val="accent1"/>
                </a:solidFill>
              </a:rPr>
            </a:br>
            <a:r>
              <a:rPr lang="en-US" sz="2000">
                <a:solidFill>
                  <a:schemeClr val="accent1"/>
                </a:solidFill>
              </a:rPr>
              <a:t>8.</a:t>
            </a:r>
            <a:endParaRPr lang="en-US" sz="2000"/>
          </a:p>
        </p:txBody>
      </p:sp>
      <p:sp>
        <p:nvSpPr>
          <p:cNvPr id="10" name="Title 7">
            <a:extLst>
              <a:ext uri="{FF2B5EF4-FFF2-40B4-BE49-F238E27FC236}">
                <a16:creationId xmlns:a16="http://schemas.microsoft.com/office/drawing/2014/main" id="{14F99C30-4586-0D98-9D46-F0EC8884F999}"/>
              </a:ext>
            </a:extLst>
          </p:cNvPr>
          <p:cNvSpPr txBox="1">
            <a:spLocks/>
          </p:cNvSpPr>
          <p:nvPr/>
        </p:nvSpPr>
        <p:spPr>
          <a:xfrm>
            <a:off x="782200" y="44068"/>
            <a:ext cx="10708090" cy="62410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z="1400">
                <a:latin typeface="Verdana"/>
                <a:ea typeface="Verdana"/>
              </a:rPr>
              <a:t>8 THINGS TO KNOW ABOUT THE COLORADO SPRINGS BUDGET</a:t>
            </a:r>
            <a:endParaRPr lang="en-US" sz="1000"/>
          </a:p>
        </p:txBody>
      </p:sp>
      <p:sp>
        <p:nvSpPr>
          <p:cNvPr id="11" name="Manual Input 10">
            <a:extLst>
              <a:ext uri="{FF2B5EF4-FFF2-40B4-BE49-F238E27FC236}">
                <a16:creationId xmlns:a16="http://schemas.microsoft.com/office/drawing/2014/main" id="{6B08C360-DB4E-B3EE-AF14-4470E57FB6F8}"/>
              </a:ext>
            </a:extLst>
          </p:cNvPr>
          <p:cNvSpPr/>
          <p:nvPr/>
        </p:nvSpPr>
        <p:spPr>
          <a:xfrm rot="5400000" flipH="1">
            <a:off x="181778" y="159744"/>
            <a:ext cx="341523" cy="705080"/>
          </a:xfrm>
          <a:prstGeom prst="flowChartManualInpu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220529A-6FC7-65D0-141F-5FB7BECA0A6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75160">
            <a:off x="11026938" y="183568"/>
            <a:ext cx="967917" cy="977361"/>
          </a:xfrm>
          <a:prstGeom prst="rect">
            <a:avLst/>
          </a:prstGeom>
          <a:effectLst>
            <a:outerShdw blurRad="160598" dist="90645" dir="2700000" algn="tl" rotWithShape="0">
              <a:schemeClr val="tx2">
                <a:lumMod val="50000"/>
                <a:alpha val="40000"/>
              </a:schemeClr>
            </a:outerShdw>
          </a:effectLst>
        </p:spPr>
      </p:pic>
    </p:spTree>
    <p:extLst>
      <p:ext uri="{BB962C8B-B14F-4D97-AF65-F5344CB8AC3E}">
        <p14:creationId xmlns:p14="http://schemas.microsoft.com/office/powerpoint/2010/main" val="2749640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3FD053-22F2-2FE6-2A87-3C5A157B872F}"/>
              </a:ext>
            </a:extLst>
          </p:cNvPr>
          <p:cNvSpPr>
            <a:spLocks noGrp="1"/>
          </p:cNvSpPr>
          <p:nvPr>
            <p:ph type="title"/>
          </p:nvPr>
        </p:nvSpPr>
        <p:spPr>
          <a:xfrm>
            <a:off x="1171572" y="745331"/>
            <a:ext cx="4943270" cy="4855369"/>
          </a:xfrm>
        </p:spPr>
        <p:txBody>
          <a:bodyPr anchor="t" anchorCtr="0">
            <a:noAutofit/>
          </a:bodyPr>
          <a:lstStyle/>
          <a:p>
            <a:pPr>
              <a:lnSpc>
                <a:spcPct val="200000"/>
              </a:lnSpc>
              <a:spcAft>
                <a:spcPts val="2400"/>
              </a:spcAft>
            </a:pPr>
            <a:r>
              <a:rPr lang="en-US" sz="2000" dirty="0">
                <a:solidFill>
                  <a:schemeClr val="accent1"/>
                </a:solidFill>
              </a:rPr>
              <a:t>Current Budget</a:t>
            </a:r>
            <a:br>
              <a:rPr lang="en-US" sz="2000" dirty="0"/>
            </a:br>
            <a:r>
              <a:rPr lang="en-US" sz="2000" dirty="0">
                <a:solidFill>
                  <a:schemeClr val="accent1"/>
                </a:solidFill>
              </a:rPr>
              <a:t>City Revenue</a:t>
            </a:r>
            <a:br>
              <a:rPr lang="en-US" sz="2000" dirty="0">
                <a:solidFill>
                  <a:schemeClr val="accent1"/>
                </a:solidFill>
              </a:rPr>
            </a:br>
            <a:r>
              <a:rPr lang="en-US" sz="2000" dirty="0">
                <a:solidFill>
                  <a:schemeClr val="accent1"/>
                </a:solidFill>
              </a:rPr>
              <a:t>Budget Then and Now</a:t>
            </a:r>
            <a:br>
              <a:rPr lang="en-US" sz="2000" dirty="0">
                <a:solidFill>
                  <a:schemeClr val="accent1"/>
                </a:solidFill>
              </a:rPr>
            </a:br>
            <a:r>
              <a:rPr lang="en-US" sz="2000" dirty="0"/>
              <a:t>Shifting Funding Sources</a:t>
            </a:r>
            <a:br>
              <a:rPr lang="en-US" sz="2000" dirty="0">
                <a:solidFill>
                  <a:schemeClr val="accent1"/>
                </a:solidFill>
              </a:rPr>
            </a:br>
            <a:r>
              <a:rPr lang="en-US" sz="2000" dirty="0">
                <a:solidFill>
                  <a:schemeClr val="accent1"/>
                </a:solidFill>
              </a:rPr>
              <a:t>Department Funding and FTE</a:t>
            </a:r>
            <a:br>
              <a:rPr lang="en-US" sz="2000" dirty="0">
                <a:solidFill>
                  <a:schemeClr val="accent1"/>
                </a:solidFill>
              </a:rPr>
            </a:br>
            <a:r>
              <a:rPr lang="en-US" sz="2000" dirty="0">
                <a:solidFill>
                  <a:schemeClr val="accent1"/>
                </a:solidFill>
              </a:rPr>
              <a:t>Public Works</a:t>
            </a:r>
            <a:br>
              <a:rPr lang="en-US" sz="2000" dirty="0">
                <a:solidFill>
                  <a:schemeClr val="accent1"/>
                </a:solidFill>
              </a:rPr>
            </a:br>
            <a:r>
              <a:rPr lang="en-US" sz="2000" dirty="0">
                <a:solidFill>
                  <a:schemeClr val="accent1"/>
                </a:solidFill>
              </a:rPr>
              <a:t>Public Safety</a:t>
            </a:r>
            <a:br>
              <a:rPr lang="en-US" sz="2000" dirty="0">
                <a:solidFill>
                  <a:schemeClr val="accent1"/>
                </a:solidFill>
              </a:rPr>
            </a:br>
            <a:r>
              <a:rPr lang="en-US" sz="2000" dirty="0">
                <a:solidFill>
                  <a:schemeClr val="accent1"/>
                </a:solidFill>
              </a:rPr>
              <a:t>Limitations of the Budget</a:t>
            </a:r>
          </a:p>
        </p:txBody>
      </p:sp>
      <p:sp>
        <p:nvSpPr>
          <p:cNvPr id="4" name="Footer Placeholder 3">
            <a:extLst>
              <a:ext uri="{FF2B5EF4-FFF2-40B4-BE49-F238E27FC236}">
                <a16:creationId xmlns:a16="http://schemas.microsoft.com/office/drawing/2014/main" id="{4CAE5094-D46D-3F3C-1B72-3A504F0DE473}"/>
              </a:ext>
            </a:extLst>
          </p:cNvPr>
          <p:cNvSpPr>
            <a:spLocks noGrp="1"/>
          </p:cNvSpPr>
          <p:nvPr>
            <p:ph type="ftr" sz="quarter" idx="3"/>
          </p:nvPr>
        </p:nvSpPr>
        <p:spPr/>
        <p:txBody>
          <a:bodyPr/>
          <a:lstStyle/>
          <a:p>
            <a:r>
              <a:rPr lang="en-US"/>
              <a:t>Common Sense Institute :: CommonSenseInstituteCO.org</a:t>
            </a:r>
          </a:p>
        </p:txBody>
      </p:sp>
      <p:sp>
        <p:nvSpPr>
          <p:cNvPr id="5" name="Slide Number Placeholder 4">
            <a:extLst>
              <a:ext uri="{FF2B5EF4-FFF2-40B4-BE49-F238E27FC236}">
                <a16:creationId xmlns:a16="http://schemas.microsoft.com/office/drawing/2014/main" id="{675C1D96-9008-543E-B273-EC3613820E8A}"/>
              </a:ext>
            </a:extLst>
          </p:cNvPr>
          <p:cNvSpPr>
            <a:spLocks noGrp="1"/>
          </p:cNvSpPr>
          <p:nvPr>
            <p:ph type="sldNum" sz="quarter" idx="4"/>
          </p:nvPr>
        </p:nvSpPr>
        <p:spPr/>
        <p:txBody>
          <a:bodyPr/>
          <a:lstStyle/>
          <a:p>
            <a:fld id="{E3BC78C7-DA6B-49D8-999D-7B3EF7DC6F94}" type="slidenum">
              <a:rPr lang="en-US" smtClean="0"/>
              <a:pPr/>
              <a:t>7</a:t>
            </a:fld>
            <a:endParaRPr lang="en-US"/>
          </a:p>
        </p:txBody>
      </p:sp>
      <p:cxnSp>
        <p:nvCxnSpPr>
          <p:cNvPr id="3" name="Straight Connector 2">
            <a:extLst>
              <a:ext uri="{FF2B5EF4-FFF2-40B4-BE49-F238E27FC236}">
                <a16:creationId xmlns:a16="http://schemas.microsoft.com/office/drawing/2014/main" id="{4E5A77D5-79C3-F631-333E-0F0039A61AA3}"/>
              </a:ext>
            </a:extLst>
          </p:cNvPr>
          <p:cNvCxnSpPr>
            <a:cxnSpLocks/>
          </p:cNvCxnSpPr>
          <p:nvPr/>
        </p:nvCxnSpPr>
        <p:spPr>
          <a:xfrm>
            <a:off x="721086" y="3206845"/>
            <a:ext cx="3755664"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5">
            <a:extLst>
              <a:ext uri="{FF2B5EF4-FFF2-40B4-BE49-F238E27FC236}">
                <a16:creationId xmlns:a16="http://schemas.microsoft.com/office/drawing/2014/main" id="{2C74F3B2-6CD5-318B-23B7-E29BAF3505C1}"/>
              </a:ext>
            </a:extLst>
          </p:cNvPr>
          <p:cNvSpPr txBox="1">
            <a:spLocks/>
          </p:cNvSpPr>
          <p:nvPr/>
        </p:nvSpPr>
        <p:spPr>
          <a:xfrm>
            <a:off x="609600" y="745331"/>
            <a:ext cx="735106" cy="485536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lnSpc>
                <a:spcPct val="200000"/>
              </a:lnSpc>
              <a:spcAft>
                <a:spcPts val="2400"/>
              </a:spcAft>
            </a:pPr>
            <a:r>
              <a:rPr lang="en-US" sz="2000">
                <a:solidFill>
                  <a:schemeClr val="accent1"/>
                </a:solidFill>
              </a:rPr>
              <a:t>1.</a:t>
            </a:r>
            <a:br>
              <a:rPr lang="en-US" sz="2000">
                <a:solidFill>
                  <a:schemeClr val="accent1"/>
                </a:solidFill>
              </a:rPr>
            </a:br>
            <a:r>
              <a:rPr lang="en-US" sz="2000">
                <a:solidFill>
                  <a:schemeClr val="accent1"/>
                </a:solidFill>
              </a:rPr>
              <a:t>2.</a:t>
            </a:r>
            <a:br>
              <a:rPr lang="en-US" sz="2000">
                <a:solidFill>
                  <a:schemeClr val="accent1"/>
                </a:solidFill>
              </a:rPr>
            </a:br>
            <a:r>
              <a:rPr lang="en-US" sz="2000">
                <a:solidFill>
                  <a:schemeClr val="accent1"/>
                </a:solidFill>
              </a:rPr>
              <a:t>3.</a:t>
            </a:r>
            <a:br>
              <a:rPr lang="en-US" sz="2000">
                <a:solidFill>
                  <a:schemeClr val="accent1"/>
                </a:solidFill>
              </a:rPr>
            </a:br>
            <a:r>
              <a:rPr lang="en-US" sz="2000"/>
              <a:t>4.</a:t>
            </a:r>
            <a:br>
              <a:rPr lang="en-US" sz="2000">
                <a:solidFill>
                  <a:schemeClr val="accent1"/>
                </a:solidFill>
              </a:rPr>
            </a:br>
            <a:r>
              <a:rPr lang="en-US" sz="2000">
                <a:solidFill>
                  <a:schemeClr val="accent1"/>
                </a:solidFill>
              </a:rPr>
              <a:t>5.</a:t>
            </a:r>
            <a:br>
              <a:rPr lang="en-US" sz="2000">
                <a:solidFill>
                  <a:schemeClr val="accent1"/>
                </a:solidFill>
              </a:rPr>
            </a:br>
            <a:r>
              <a:rPr lang="en-US" sz="2000">
                <a:solidFill>
                  <a:schemeClr val="accent1"/>
                </a:solidFill>
              </a:rPr>
              <a:t>6.</a:t>
            </a:r>
            <a:br>
              <a:rPr lang="en-US" sz="2000">
                <a:solidFill>
                  <a:schemeClr val="accent1"/>
                </a:solidFill>
              </a:rPr>
            </a:br>
            <a:r>
              <a:rPr lang="en-US" sz="2000">
                <a:solidFill>
                  <a:schemeClr val="accent1"/>
                </a:solidFill>
              </a:rPr>
              <a:t>7.</a:t>
            </a:r>
            <a:br>
              <a:rPr lang="en-US" sz="2000">
                <a:solidFill>
                  <a:schemeClr val="accent1"/>
                </a:solidFill>
              </a:rPr>
            </a:br>
            <a:r>
              <a:rPr lang="en-US" sz="2000">
                <a:solidFill>
                  <a:schemeClr val="accent1"/>
                </a:solidFill>
              </a:rPr>
              <a:t>8.</a:t>
            </a:r>
            <a:endParaRPr lang="en-US" sz="2000"/>
          </a:p>
        </p:txBody>
      </p:sp>
      <p:sp>
        <p:nvSpPr>
          <p:cNvPr id="7" name="TextBox 6">
            <a:extLst>
              <a:ext uri="{FF2B5EF4-FFF2-40B4-BE49-F238E27FC236}">
                <a16:creationId xmlns:a16="http://schemas.microsoft.com/office/drawing/2014/main" id="{A50AD212-6E5E-C5C8-E138-3C7A87D124A2}"/>
              </a:ext>
            </a:extLst>
          </p:cNvPr>
          <p:cNvSpPr txBox="1"/>
          <p:nvPr/>
        </p:nvSpPr>
        <p:spPr>
          <a:xfrm>
            <a:off x="5372100" y="1801075"/>
            <a:ext cx="6819900" cy="2811539"/>
          </a:xfrm>
          <a:prstGeom prst="rect">
            <a:avLst/>
          </a:prstGeom>
          <a:noFill/>
        </p:spPr>
        <p:txBody>
          <a:bodyPr wrap="square" rtlCol="0">
            <a:spAutoFit/>
          </a:bodyPr>
          <a:lstStyle/>
          <a:p>
            <a:pPr>
              <a:lnSpc>
                <a:spcPts val="3600"/>
              </a:lnSpc>
            </a:pPr>
            <a:r>
              <a:rPr lang="en-US" sz="2000" dirty="0">
                <a:solidFill>
                  <a:schemeClr val="bg1"/>
                </a:solidFill>
                <a:latin typeface="Verdana"/>
                <a:ea typeface="+mn-lt"/>
                <a:cs typeface="+mn-lt"/>
              </a:rPr>
              <a:t>Due to disproportionate growth and </a:t>
            </a:r>
            <a:br>
              <a:rPr lang="en-US" sz="2000" dirty="0">
                <a:solidFill>
                  <a:schemeClr val="bg1"/>
                </a:solidFill>
                <a:latin typeface="Verdana"/>
                <a:ea typeface="+mn-lt"/>
                <a:cs typeface="+mn-lt"/>
              </a:rPr>
            </a:br>
            <a:r>
              <a:rPr lang="en-US" sz="2000" dirty="0">
                <a:solidFill>
                  <a:schemeClr val="bg1"/>
                </a:solidFill>
                <a:latin typeface="Verdana"/>
                <a:ea typeface="+mn-lt"/>
                <a:cs typeface="+mn-lt"/>
              </a:rPr>
              <a:t>expansion of fee enterprises, </a:t>
            </a:r>
            <a:br>
              <a:rPr lang="en-US" sz="2000" dirty="0">
                <a:solidFill>
                  <a:schemeClr val="bg1"/>
                </a:solidFill>
                <a:latin typeface="Verdana"/>
                <a:ea typeface="+mn-lt"/>
                <a:cs typeface="+mn-lt"/>
              </a:rPr>
            </a:br>
            <a:r>
              <a:rPr lang="en-US" sz="2000" dirty="0">
                <a:solidFill>
                  <a:schemeClr val="bg1"/>
                </a:solidFill>
                <a:latin typeface="Verdana"/>
                <a:ea typeface="+mn-lt"/>
                <a:cs typeface="+mn-lt"/>
              </a:rPr>
              <a:t>voter-approved special revenue funds, </a:t>
            </a:r>
            <a:br>
              <a:rPr lang="en-US" sz="2000" dirty="0">
                <a:solidFill>
                  <a:schemeClr val="bg1"/>
                </a:solidFill>
                <a:latin typeface="Verdana"/>
                <a:ea typeface="+mn-lt"/>
                <a:cs typeface="+mn-lt"/>
              </a:rPr>
            </a:br>
            <a:r>
              <a:rPr lang="en-US" sz="2000" dirty="0">
                <a:solidFill>
                  <a:schemeClr val="bg1"/>
                </a:solidFill>
                <a:latin typeface="Verdana"/>
                <a:ea typeface="+mn-lt"/>
                <a:cs typeface="+mn-lt"/>
              </a:rPr>
              <a:t>and grants, </a:t>
            </a:r>
            <a:r>
              <a:rPr lang="en-US" sz="2000" b="1" dirty="0">
                <a:solidFill>
                  <a:schemeClr val="accent5"/>
                </a:solidFill>
                <a:latin typeface="Verdana"/>
                <a:ea typeface="+mn-lt"/>
                <a:cs typeface="+mn-lt"/>
              </a:rPr>
              <a:t>the General Fund's share</a:t>
            </a:r>
            <a:br>
              <a:rPr lang="en-US" sz="2000" b="1" dirty="0">
                <a:solidFill>
                  <a:schemeClr val="accent5"/>
                </a:solidFill>
                <a:latin typeface="Verdana"/>
                <a:ea typeface="+mn-lt"/>
                <a:cs typeface="+mn-lt"/>
              </a:rPr>
            </a:br>
            <a:r>
              <a:rPr lang="en-US" sz="2000" b="1" dirty="0">
                <a:solidFill>
                  <a:schemeClr val="accent5"/>
                </a:solidFill>
                <a:latin typeface="Verdana"/>
                <a:ea typeface="+mn-lt"/>
                <a:cs typeface="+mn-lt"/>
              </a:rPr>
              <a:t>of total city-government spending </a:t>
            </a:r>
            <a:br>
              <a:rPr lang="en-US" sz="2000" b="1" dirty="0">
                <a:solidFill>
                  <a:schemeClr val="accent5"/>
                </a:solidFill>
                <a:latin typeface="Verdana"/>
                <a:ea typeface="+mn-lt"/>
                <a:cs typeface="+mn-lt"/>
              </a:rPr>
            </a:br>
            <a:r>
              <a:rPr lang="en-US" sz="2000" b="1" dirty="0">
                <a:solidFill>
                  <a:schemeClr val="accent5"/>
                </a:solidFill>
                <a:latin typeface="Verdana"/>
                <a:ea typeface="+mn-lt"/>
                <a:cs typeface="+mn-lt"/>
              </a:rPr>
              <a:t>has fallen from 57% to 46% since 2013</a:t>
            </a:r>
            <a:r>
              <a:rPr lang="en-US" sz="2000" dirty="0">
                <a:solidFill>
                  <a:schemeClr val="accent5"/>
                </a:solidFill>
                <a:latin typeface="Verdana"/>
                <a:ea typeface="+mn-lt"/>
                <a:cs typeface="+mn-lt"/>
              </a:rPr>
              <a:t>.</a:t>
            </a:r>
            <a:endParaRPr lang="en-US" sz="2000" b="1" dirty="0">
              <a:solidFill>
                <a:schemeClr val="accent5"/>
              </a:solidFill>
            </a:endParaRPr>
          </a:p>
        </p:txBody>
      </p:sp>
      <p:sp>
        <p:nvSpPr>
          <p:cNvPr id="8" name="Title 7">
            <a:extLst>
              <a:ext uri="{FF2B5EF4-FFF2-40B4-BE49-F238E27FC236}">
                <a16:creationId xmlns:a16="http://schemas.microsoft.com/office/drawing/2014/main" id="{343D3A2C-CEA0-B6D3-CBFE-EB5F68FB644B}"/>
              </a:ext>
            </a:extLst>
          </p:cNvPr>
          <p:cNvSpPr txBox="1">
            <a:spLocks/>
          </p:cNvSpPr>
          <p:nvPr/>
        </p:nvSpPr>
        <p:spPr>
          <a:xfrm>
            <a:off x="782200" y="44068"/>
            <a:ext cx="10708090" cy="62410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z="1400">
                <a:latin typeface="Verdana"/>
                <a:ea typeface="Verdana"/>
              </a:rPr>
              <a:t>8 THINGS TO KNOW ABOUT THE COLORADO SPRINGS BUDGET</a:t>
            </a:r>
            <a:endParaRPr lang="en-US" sz="1000"/>
          </a:p>
        </p:txBody>
      </p:sp>
      <p:sp>
        <p:nvSpPr>
          <p:cNvPr id="10" name="Manual Input 9">
            <a:extLst>
              <a:ext uri="{FF2B5EF4-FFF2-40B4-BE49-F238E27FC236}">
                <a16:creationId xmlns:a16="http://schemas.microsoft.com/office/drawing/2014/main" id="{0E2CD927-972A-14E1-34A2-02F3E431264C}"/>
              </a:ext>
            </a:extLst>
          </p:cNvPr>
          <p:cNvSpPr/>
          <p:nvPr/>
        </p:nvSpPr>
        <p:spPr>
          <a:xfrm rot="5400000" flipH="1">
            <a:off x="181778" y="159744"/>
            <a:ext cx="341523" cy="705080"/>
          </a:xfrm>
          <a:prstGeom prst="flowChartManualInpu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9B45A27-161D-B290-31EB-D34904CB8F5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75160">
            <a:off x="11026938" y="183568"/>
            <a:ext cx="967917" cy="977361"/>
          </a:xfrm>
          <a:prstGeom prst="rect">
            <a:avLst/>
          </a:prstGeom>
          <a:effectLst>
            <a:outerShdw blurRad="160598" dist="90645" dir="2700000" algn="tl" rotWithShape="0">
              <a:schemeClr val="tx2">
                <a:lumMod val="50000"/>
                <a:alpha val="40000"/>
              </a:schemeClr>
            </a:outerShdw>
          </a:effectLst>
        </p:spPr>
      </p:pic>
    </p:spTree>
    <p:extLst>
      <p:ext uri="{BB962C8B-B14F-4D97-AF65-F5344CB8AC3E}">
        <p14:creationId xmlns:p14="http://schemas.microsoft.com/office/powerpoint/2010/main" val="732205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3FD053-22F2-2FE6-2A87-3C5A157B872F}"/>
              </a:ext>
            </a:extLst>
          </p:cNvPr>
          <p:cNvSpPr>
            <a:spLocks noGrp="1"/>
          </p:cNvSpPr>
          <p:nvPr>
            <p:ph type="title"/>
          </p:nvPr>
        </p:nvSpPr>
        <p:spPr>
          <a:xfrm>
            <a:off x="1171572" y="745331"/>
            <a:ext cx="4943270" cy="4855369"/>
          </a:xfrm>
        </p:spPr>
        <p:txBody>
          <a:bodyPr anchor="t" anchorCtr="0">
            <a:noAutofit/>
          </a:bodyPr>
          <a:lstStyle/>
          <a:p>
            <a:pPr>
              <a:lnSpc>
                <a:spcPct val="200000"/>
              </a:lnSpc>
              <a:spcAft>
                <a:spcPts val="2400"/>
              </a:spcAft>
            </a:pPr>
            <a:r>
              <a:rPr lang="en-US" sz="2000" dirty="0">
                <a:solidFill>
                  <a:schemeClr val="accent1"/>
                </a:solidFill>
              </a:rPr>
              <a:t>Current Budget</a:t>
            </a:r>
            <a:br>
              <a:rPr lang="en-US" sz="2000" dirty="0"/>
            </a:br>
            <a:r>
              <a:rPr lang="en-US" sz="2000" dirty="0">
                <a:solidFill>
                  <a:schemeClr val="accent1"/>
                </a:solidFill>
              </a:rPr>
              <a:t>City Revenue</a:t>
            </a:r>
            <a:br>
              <a:rPr lang="en-US" sz="2000" dirty="0">
                <a:solidFill>
                  <a:schemeClr val="accent1"/>
                </a:solidFill>
              </a:rPr>
            </a:br>
            <a:r>
              <a:rPr lang="en-US" sz="2000" dirty="0">
                <a:solidFill>
                  <a:schemeClr val="accent1"/>
                </a:solidFill>
              </a:rPr>
              <a:t>Budget Then and Now</a:t>
            </a:r>
            <a:br>
              <a:rPr lang="en-US" sz="2000" dirty="0">
                <a:solidFill>
                  <a:schemeClr val="accent1"/>
                </a:solidFill>
              </a:rPr>
            </a:br>
            <a:r>
              <a:rPr lang="en-US" sz="2000" dirty="0">
                <a:solidFill>
                  <a:schemeClr val="accent1"/>
                </a:solidFill>
              </a:rPr>
              <a:t>Shifting Funding Sources</a:t>
            </a:r>
            <a:br>
              <a:rPr lang="en-US" sz="2000" dirty="0">
                <a:solidFill>
                  <a:schemeClr val="accent1"/>
                </a:solidFill>
              </a:rPr>
            </a:br>
            <a:r>
              <a:rPr lang="en-US" sz="2000" dirty="0"/>
              <a:t>Department Funding and FTE</a:t>
            </a:r>
            <a:br>
              <a:rPr lang="en-US" sz="2000" dirty="0">
                <a:solidFill>
                  <a:schemeClr val="accent1"/>
                </a:solidFill>
              </a:rPr>
            </a:br>
            <a:r>
              <a:rPr lang="en-US" sz="2000" dirty="0">
                <a:solidFill>
                  <a:schemeClr val="accent1"/>
                </a:solidFill>
              </a:rPr>
              <a:t>Public Works</a:t>
            </a:r>
            <a:br>
              <a:rPr lang="en-US" sz="2000" dirty="0">
                <a:solidFill>
                  <a:schemeClr val="accent1"/>
                </a:solidFill>
              </a:rPr>
            </a:br>
            <a:r>
              <a:rPr lang="en-US" sz="2000" dirty="0">
                <a:solidFill>
                  <a:schemeClr val="accent1"/>
                </a:solidFill>
              </a:rPr>
              <a:t>Public Safety</a:t>
            </a:r>
            <a:br>
              <a:rPr lang="en-US" sz="2000" dirty="0">
                <a:solidFill>
                  <a:schemeClr val="accent1"/>
                </a:solidFill>
              </a:rPr>
            </a:br>
            <a:r>
              <a:rPr lang="en-US" sz="2000" dirty="0">
                <a:solidFill>
                  <a:schemeClr val="accent1"/>
                </a:solidFill>
              </a:rPr>
              <a:t>Limitations of the Budget</a:t>
            </a:r>
          </a:p>
        </p:txBody>
      </p:sp>
      <p:sp>
        <p:nvSpPr>
          <p:cNvPr id="4" name="Footer Placeholder 3">
            <a:extLst>
              <a:ext uri="{FF2B5EF4-FFF2-40B4-BE49-F238E27FC236}">
                <a16:creationId xmlns:a16="http://schemas.microsoft.com/office/drawing/2014/main" id="{4CAE5094-D46D-3F3C-1B72-3A504F0DE473}"/>
              </a:ext>
            </a:extLst>
          </p:cNvPr>
          <p:cNvSpPr>
            <a:spLocks noGrp="1"/>
          </p:cNvSpPr>
          <p:nvPr>
            <p:ph type="ftr" sz="quarter" idx="3"/>
          </p:nvPr>
        </p:nvSpPr>
        <p:spPr/>
        <p:txBody>
          <a:bodyPr/>
          <a:lstStyle/>
          <a:p>
            <a:r>
              <a:rPr lang="en-US"/>
              <a:t>Common Sense Institute :: CommonSenseInstituteCO.org</a:t>
            </a:r>
          </a:p>
        </p:txBody>
      </p:sp>
      <p:sp>
        <p:nvSpPr>
          <p:cNvPr id="5" name="Slide Number Placeholder 4">
            <a:extLst>
              <a:ext uri="{FF2B5EF4-FFF2-40B4-BE49-F238E27FC236}">
                <a16:creationId xmlns:a16="http://schemas.microsoft.com/office/drawing/2014/main" id="{675C1D96-9008-543E-B273-EC3613820E8A}"/>
              </a:ext>
            </a:extLst>
          </p:cNvPr>
          <p:cNvSpPr>
            <a:spLocks noGrp="1"/>
          </p:cNvSpPr>
          <p:nvPr>
            <p:ph type="sldNum" sz="quarter" idx="4"/>
          </p:nvPr>
        </p:nvSpPr>
        <p:spPr/>
        <p:txBody>
          <a:bodyPr/>
          <a:lstStyle/>
          <a:p>
            <a:fld id="{E3BC78C7-DA6B-49D8-999D-7B3EF7DC6F94}" type="slidenum">
              <a:rPr lang="en-US" smtClean="0"/>
              <a:pPr/>
              <a:t>8</a:t>
            </a:fld>
            <a:endParaRPr lang="en-US"/>
          </a:p>
        </p:txBody>
      </p:sp>
      <p:cxnSp>
        <p:nvCxnSpPr>
          <p:cNvPr id="3" name="Straight Connector 2">
            <a:extLst>
              <a:ext uri="{FF2B5EF4-FFF2-40B4-BE49-F238E27FC236}">
                <a16:creationId xmlns:a16="http://schemas.microsoft.com/office/drawing/2014/main" id="{4E5A77D5-79C3-F631-333E-0F0039A61AA3}"/>
              </a:ext>
            </a:extLst>
          </p:cNvPr>
          <p:cNvCxnSpPr>
            <a:cxnSpLocks/>
          </p:cNvCxnSpPr>
          <p:nvPr/>
        </p:nvCxnSpPr>
        <p:spPr>
          <a:xfrm>
            <a:off x="721086" y="3835495"/>
            <a:ext cx="434262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5">
            <a:extLst>
              <a:ext uri="{FF2B5EF4-FFF2-40B4-BE49-F238E27FC236}">
                <a16:creationId xmlns:a16="http://schemas.microsoft.com/office/drawing/2014/main" id="{2C74F3B2-6CD5-318B-23B7-E29BAF3505C1}"/>
              </a:ext>
            </a:extLst>
          </p:cNvPr>
          <p:cNvSpPr txBox="1">
            <a:spLocks/>
          </p:cNvSpPr>
          <p:nvPr/>
        </p:nvSpPr>
        <p:spPr>
          <a:xfrm>
            <a:off x="609600" y="745331"/>
            <a:ext cx="735106" cy="485536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lnSpc>
                <a:spcPct val="200000"/>
              </a:lnSpc>
              <a:spcAft>
                <a:spcPts val="2400"/>
              </a:spcAft>
            </a:pPr>
            <a:r>
              <a:rPr lang="en-US" sz="2000">
                <a:solidFill>
                  <a:schemeClr val="accent1"/>
                </a:solidFill>
              </a:rPr>
              <a:t>1.</a:t>
            </a:r>
            <a:br>
              <a:rPr lang="en-US" sz="2000">
                <a:solidFill>
                  <a:schemeClr val="accent1"/>
                </a:solidFill>
              </a:rPr>
            </a:br>
            <a:r>
              <a:rPr lang="en-US" sz="2000">
                <a:solidFill>
                  <a:schemeClr val="accent1"/>
                </a:solidFill>
              </a:rPr>
              <a:t>2.</a:t>
            </a:r>
            <a:br>
              <a:rPr lang="en-US" sz="2000">
                <a:solidFill>
                  <a:schemeClr val="accent1"/>
                </a:solidFill>
              </a:rPr>
            </a:br>
            <a:r>
              <a:rPr lang="en-US" sz="2000">
                <a:solidFill>
                  <a:schemeClr val="accent1"/>
                </a:solidFill>
              </a:rPr>
              <a:t>3.</a:t>
            </a:r>
            <a:br>
              <a:rPr lang="en-US" sz="2000">
                <a:solidFill>
                  <a:schemeClr val="accent1"/>
                </a:solidFill>
              </a:rPr>
            </a:br>
            <a:r>
              <a:rPr lang="en-US" sz="2000">
                <a:solidFill>
                  <a:schemeClr val="accent1"/>
                </a:solidFill>
              </a:rPr>
              <a:t>4.</a:t>
            </a:r>
            <a:br>
              <a:rPr lang="en-US" sz="2000">
                <a:solidFill>
                  <a:schemeClr val="accent1"/>
                </a:solidFill>
              </a:rPr>
            </a:br>
            <a:r>
              <a:rPr lang="en-US" sz="2000"/>
              <a:t>5.</a:t>
            </a:r>
            <a:br>
              <a:rPr lang="en-US" sz="2000">
                <a:solidFill>
                  <a:schemeClr val="accent1"/>
                </a:solidFill>
              </a:rPr>
            </a:br>
            <a:r>
              <a:rPr lang="en-US" sz="2000">
                <a:solidFill>
                  <a:schemeClr val="accent1"/>
                </a:solidFill>
              </a:rPr>
              <a:t>6.</a:t>
            </a:r>
            <a:br>
              <a:rPr lang="en-US" sz="2000">
                <a:solidFill>
                  <a:schemeClr val="accent1"/>
                </a:solidFill>
              </a:rPr>
            </a:br>
            <a:r>
              <a:rPr lang="en-US" sz="2000">
                <a:solidFill>
                  <a:schemeClr val="accent1"/>
                </a:solidFill>
              </a:rPr>
              <a:t>7.</a:t>
            </a:r>
            <a:br>
              <a:rPr lang="en-US" sz="2000">
                <a:solidFill>
                  <a:schemeClr val="accent1"/>
                </a:solidFill>
              </a:rPr>
            </a:br>
            <a:r>
              <a:rPr lang="en-US" sz="2000">
                <a:solidFill>
                  <a:schemeClr val="accent1"/>
                </a:solidFill>
              </a:rPr>
              <a:t>8.</a:t>
            </a:r>
            <a:endParaRPr lang="en-US" sz="2000"/>
          </a:p>
        </p:txBody>
      </p:sp>
      <p:sp>
        <p:nvSpPr>
          <p:cNvPr id="7" name="TextBox 6">
            <a:extLst>
              <a:ext uri="{FF2B5EF4-FFF2-40B4-BE49-F238E27FC236}">
                <a16:creationId xmlns:a16="http://schemas.microsoft.com/office/drawing/2014/main" id="{A50AD212-6E5E-C5C8-E138-3C7A87D124A2}"/>
              </a:ext>
            </a:extLst>
          </p:cNvPr>
          <p:cNvSpPr txBox="1"/>
          <p:nvPr/>
        </p:nvSpPr>
        <p:spPr>
          <a:xfrm>
            <a:off x="5410200" y="1542151"/>
            <a:ext cx="5486400" cy="3261727"/>
          </a:xfrm>
          <a:prstGeom prst="rect">
            <a:avLst/>
          </a:prstGeom>
          <a:noFill/>
        </p:spPr>
        <p:txBody>
          <a:bodyPr wrap="square" lIns="91440" tIns="45720" rIns="91440" bIns="45720" rtlCol="0" anchor="t">
            <a:spAutoFit/>
          </a:bodyPr>
          <a:lstStyle/>
          <a:p>
            <a:pPr>
              <a:lnSpc>
                <a:spcPts val="3600"/>
              </a:lnSpc>
            </a:pPr>
            <a:r>
              <a:rPr lang="en-US" sz="2000" dirty="0">
                <a:solidFill>
                  <a:schemeClr val="bg1"/>
                </a:solidFill>
                <a:latin typeface="Verdana"/>
                <a:ea typeface="+mn-lt"/>
                <a:cs typeface="+mn-lt"/>
              </a:rPr>
              <a:t>Each city department’s percentage share of the General Fund has remained consistent over the last decade. </a:t>
            </a:r>
            <a:r>
              <a:rPr lang="en-US" sz="2000" b="1" dirty="0">
                <a:solidFill>
                  <a:schemeClr val="accent5"/>
                </a:solidFill>
                <a:latin typeface="Verdana"/>
                <a:ea typeface="+mn-lt"/>
                <a:cs typeface="+mn-lt"/>
              </a:rPr>
              <a:t>General Fund employment growth has been slower than inflation adjusted spending but has grown 45% faster than private employment.</a:t>
            </a:r>
          </a:p>
        </p:txBody>
      </p:sp>
      <p:sp>
        <p:nvSpPr>
          <p:cNvPr id="8" name="Title 7">
            <a:extLst>
              <a:ext uri="{FF2B5EF4-FFF2-40B4-BE49-F238E27FC236}">
                <a16:creationId xmlns:a16="http://schemas.microsoft.com/office/drawing/2014/main" id="{00C6DCC0-0E5C-B65E-1CAA-FF5F00E4DC00}"/>
              </a:ext>
            </a:extLst>
          </p:cNvPr>
          <p:cNvSpPr txBox="1">
            <a:spLocks/>
          </p:cNvSpPr>
          <p:nvPr/>
        </p:nvSpPr>
        <p:spPr>
          <a:xfrm>
            <a:off x="782200" y="44068"/>
            <a:ext cx="10708090" cy="62410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z="1400">
                <a:latin typeface="Verdana"/>
                <a:ea typeface="Verdana"/>
              </a:rPr>
              <a:t>8 THINGS TO KNOW ABOUT THE COLORADO SPRINGS BUDGET</a:t>
            </a:r>
            <a:endParaRPr lang="en-US" sz="1000"/>
          </a:p>
        </p:txBody>
      </p:sp>
      <p:sp>
        <p:nvSpPr>
          <p:cNvPr id="10" name="Manual Input 9">
            <a:extLst>
              <a:ext uri="{FF2B5EF4-FFF2-40B4-BE49-F238E27FC236}">
                <a16:creationId xmlns:a16="http://schemas.microsoft.com/office/drawing/2014/main" id="{CEAF1B75-07F0-1FEA-597B-3C2D354C9686}"/>
              </a:ext>
            </a:extLst>
          </p:cNvPr>
          <p:cNvSpPr/>
          <p:nvPr/>
        </p:nvSpPr>
        <p:spPr>
          <a:xfrm rot="5400000" flipH="1">
            <a:off x="181778" y="159744"/>
            <a:ext cx="341523" cy="705080"/>
          </a:xfrm>
          <a:prstGeom prst="flowChartManualInpu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84D82E6-666C-4AAB-CD16-DE9EE8AB9C8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75160">
            <a:off x="11026938" y="183568"/>
            <a:ext cx="967917" cy="977361"/>
          </a:xfrm>
          <a:prstGeom prst="rect">
            <a:avLst/>
          </a:prstGeom>
          <a:effectLst>
            <a:outerShdw blurRad="160598" dist="90645" dir="2700000" algn="tl" rotWithShape="0">
              <a:schemeClr val="tx2">
                <a:lumMod val="50000"/>
                <a:alpha val="40000"/>
              </a:schemeClr>
            </a:outerShdw>
          </a:effectLst>
        </p:spPr>
      </p:pic>
    </p:spTree>
    <p:extLst>
      <p:ext uri="{BB962C8B-B14F-4D97-AF65-F5344CB8AC3E}">
        <p14:creationId xmlns:p14="http://schemas.microsoft.com/office/powerpoint/2010/main" val="408126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3FD053-22F2-2FE6-2A87-3C5A157B872F}"/>
              </a:ext>
            </a:extLst>
          </p:cNvPr>
          <p:cNvSpPr>
            <a:spLocks noGrp="1"/>
          </p:cNvSpPr>
          <p:nvPr>
            <p:ph type="title"/>
          </p:nvPr>
        </p:nvSpPr>
        <p:spPr>
          <a:xfrm>
            <a:off x="1171572" y="745331"/>
            <a:ext cx="4943270" cy="4855369"/>
          </a:xfrm>
        </p:spPr>
        <p:txBody>
          <a:bodyPr anchor="t" anchorCtr="0">
            <a:noAutofit/>
          </a:bodyPr>
          <a:lstStyle/>
          <a:p>
            <a:pPr>
              <a:lnSpc>
                <a:spcPct val="200000"/>
              </a:lnSpc>
              <a:spcAft>
                <a:spcPts val="2400"/>
              </a:spcAft>
            </a:pPr>
            <a:r>
              <a:rPr lang="en-US" sz="2000" dirty="0">
                <a:solidFill>
                  <a:schemeClr val="accent1"/>
                </a:solidFill>
              </a:rPr>
              <a:t>Current Budget</a:t>
            </a:r>
            <a:br>
              <a:rPr lang="en-US" sz="2000" dirty="0"/>
            </a:br>
            <a:r>
              <a:rPr lang="en-US" sz="2000" dirty="0">
                <a:solidFill>
                  <a:schemeClr val="accent1"/>
                </a:solidFill>
              </a:rPr>
              <a:t>City Revenue</a:t>
            </a:r>
            <a:br>
              <a:rPr lang="en-US" sz="2000" dirty="0">
                <a:solidFill>
                  <a:schemeClr val="accent1"/>
                </a:solidFill>
              </a:rPr>
            </a:br>
            <a:r>
              <a:rPr lang="en-US" sz="2000" dirty="0">
                <a:solidFill>
                  <a:schemeClr val="accent1"/>
                </a:solidFill>
              </a:rPr>
              <a:t>Budget Then and Now</a:t>
            </a:r>
            <a:br>
              <a:rPr lang="en-US" sz="2000" dirty="0">
                <a:solidFill>
                  <a:schemeClr val="accent1"/>
                </a:solidFill>
              </a:rPr>
            </a:br>
            <a:r>
              <a:rPr lang="en-US" sz="2000" dirty="0">
                <a:solidFill>
                  <a:schemeClr val="accent1"/>
                </a:solidFill>
              </a:rPr>
              <a:t>Shifting Funding Sources</a:t>
            </a:r>
            <a:br>
              <a:rPr lang="en-US" sz="2000" dirty="0">
                <a:solidFill>
                  <a:schemeClr val="accent1"/>
                </a:solidFill>
              </a:rPr>
            </a:br>
            <a:r>
              <a:rPr lang="en-US" sz="2000" dirty="0">
                <a:solidFill>
                  <a:schemeClr val="accent1"/>
                </a:solidFill>
              </a:rPr>
              <a:t>Department Funding and FTE</a:t>
            </a:r>
            <a:br>
              <a:rPr lang="en-US" sz="2000" dirty="0">
                <a:solidFill>
                  <a:schemeClr val="accent1"/>
                </a:solidFill>
              </a:rPr>
            </a:br>
            <a:r>
              <a:rPr lang="en-US" sz="2000" dirty="0">
                <a:solidFill>
                  <a:schemeClr val="bg2"/>
                </a:solidFill>
              </a:rPr>
              <a:t>Public Works</a:t>
            </a:r>
            <a:br>
              <a:rPr lang="en-US" sz="2000" dirty="0">
                <a:solidFill>
                  <a:schemeClr val="accent1"/>
                </a:solidFill>
              </a:rPr>
            </a:br>
            <a:r>
              <a:rPr lang="en-US" sz="2000" dirty="0">
                <a:solidFill>
                  <a:schemeClr val="accent1"/>
                </a:solidFill>
              </a:rPr>
              <a:t>Public Safety</a:t>
            </a:r>
            <a:br>
              <a:rPr lang="en-US" sz="2000" dirty="0">
                <a:solidFill>
                  <a:schemeClr val="accent1"/>
                </a:solidFill>
              </a:rPr>
            </a:br>
            <a:r>
              <a:rPr lang="en-US" sz="2000" dirty="0">
                <a:solidFill>
                  <a:schemeClr val="accent1"/>
                </a:solidFill>
              </a:rPr>
              <a:t>Limitations of the Budget</a:t>
            </a:r>
          </a:p>
        </p:txBody>
      </p:sp>
      <p:sp>
        <p:nvSpPr>
          <p:cNvPr id="4" name="Footer Placeholder 3">
            <a:extLst>
              <a:ext uri="{FF2B5EF4-FFF2-40B4-BE49-F238E27FC236}">
                <a16:creationId xmlns:a16="http://schemas.microsoft.com/office/drawing/2014/main" id="{4CAE5094-D46D-3F3C-1B72-3A504F0DE473}"/>
              </a:ext>
            </a:extLst>
          </p:cNvPr>
          <p:cNvSpPr>
            <a:spLocks noGrp="1"/>
          </p:cNvSpPr>
          <p:nvPr>
            <p:ph type="ftr" sz="quarter" idx="3"/>
          </p:nvPr>
        </p:nvSpPr>
        <p:spPr/>
        <p:txBody>
          <a:bodyPr/>
          <a:lstStyle/>
          <a:p>
            <a:r>
              <a:rPr lang="en-US"/>
              <a:t>Common Sense Institute :: CommonSenseInstituteCO.org</a:t>
            </a:r>
          </a:p>
        </p:txBody>
      </p:sp>
      <p:sp>
        <p:nvSpPr>
          <p:cNvPr id="5" name="Slide Number Placeholder 4">
            <a:extLst>
              <a:ext uri="{FF2B5EF4-FFF2-40B4-BE49-F238E27FC236}">
                <a16:creationId xmlns:a16="http://schemas.microsoft.com/office/drawing/2014/main" id="{675C1D96-9008-543E-B273-EC3613820E8A}"/>
              </a:ext>
            </a:extLst>
          </p:cNvPr>
          <p:cNvSpPr>
            <a:spLocks noGrp="1"/>
          </p:cNvSpPr>
          <p:nvPr>
            <p:ph type="sldNum" sz="quarter" idx="4"/>
          </p:nvPr>
        </p:nvSpPr>
        <p:spPr/>
        <p:txBody>
          <a:bodyPr/>
          <a:lstStyle/>
          <a:p>
            <a:fld id="{E3BC78C7-DA6B-49D8-999D-7B3EF7DC6F94}" type="slidenum">
              <a:rPr lang="en-US" smtClean="0"/>
              <a:pPr/>
              <a:t>9</a:t>
            </a:fld>
            <a:endParaRPr lang="en-US"/>
          </a:p>
        </p:txBody>
      </p:sp>
      <p:cxnSp>
        <p:nvCxnSpPr>
          <p:cNvPr id="3" name="Straight Connector 2">
            <a:extLst>
              <a:ext uri="{FF2B5EF4-FFF2-40B4-BE49-F238E27FC236}">
                <a16:creationId xmlns:a16="http://schemas.microsoft.com/office/drawing/2014/main" id="{4E5A77D5-79C3-F631-333E-0F0039A61AA3}"/>
              </a:ext>
            </a:extLst>
          </p:cNvPr>
          <p:cNvCxnSpPr>
            <a:cxnSpLocks/>
          </p:cNvCxnSpPr>
          <p:nvPr/>
        </p:nvCxnSpPr>
        <p:spPr>
          <a:xfrm>
            <a:off x="682986" y="4426045"/>
            <a:ext cx="2250714"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5">
            <a:extLst>
              <a:ext uri="{FF2B5EF4-FFF2-40B4-BE49-F238E27FC236}">
                <a16:creationId xmlns:a16="http://schemas.microsoft.com/office/drawing/2014/main" id="{2C74F3B2-6CD5-318B-23B7-E29BAF3505C1}"/>
              </a:ext>
            </a:extLst>
          </p:cNvPr>
          <p:cNvSpPr txBox="1">
            <a:spLocks/>
          </p:cNvSpPr>
          <p:nvPr/>
        </p:nvSpPr>
        <p:spPr>
          <a:xfrm>
            <a:off x="609600" y="745331"/>
            <a:ext cx="735106" cy="485536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lnSpc>
                <a:spcPct val="200000"/>
              </a:lnSpc>
              <a:spcAft>
                <a:spcPts val="2400"/>
              </a:spcAft>
            </a:pPr>
            <a:r>
              <a:rPr lang="en-US" sz="2000">
                <a:solidFill>
                  <a:schemeClr val="accent1"/>
                </a:solidFill>
              </a:rPr>
              <a:t>1.</a:t>
            </a:r>
            <a:br>
              <a:rPr lang="en-US" sz="2000">
                <a:solidFill>
                  <a:schemeClr val="accent1"/>
                </a:solidFill>
              </a:rPr>
            </a:br>
            <a:r>
              <a:rPr lang="en-US" sz="2000">
                <a:solidFill>
                  <a:schemeClr val="accent1"/>
                </a:solidFill>
              </a:rPr>
              <a:t>2.</a:t>
            </a:r>
            <a:br>
              <a:rPr lang="en-US" sz="2000">
                <a:solidFill>
                  <a:schemeClr val="accent1"/>
                </a:solidFill>
              </a:rPr>
            </a:br>
            <a:r>
              <a:rPr lang="en-US" sz="2000">
                <a:solidFill>
                  <a:schemeClr val="accent1"/>
                </a:solidFill>
              </a:rPr>
              <a:t>3.</a:t>
            </a:r>
            <a:br>
              <a:rPr lang="en-US" sz="2000">
                <a:solidFill>
                  <a:schemeClr val="accent1"/>
                </a:solidFill>
              </a:rPr>
            </a:br>
            <a:r>
              <a:rPr lang="en-US" sz="2000">
                <a:solidFill>
                  <a:schemeClr val="accent1"/>
                </a:solidFill>
              </a:rPr>
              <a:t>4.</a:t>
            </a:r>
            <a:br>
              <a:rPr lang="en-US" sz="2000">
                <a:solidFill>
                  <a:schemeClr val="accent1"/>
                </a:solidFill>
              </a:rPr>
            </a:br>
            <a:r>
              <a:rPr lang="en-US" sz="2000">
                <a:solidFill>
                  <a:schemeClr val="accent1"/>
                </a:solidFill>
              </a:rPr>
              <a:t>5.</a:t>
            </a:r>
            <a:br>
              <a:rPr lang="en-US" sz="2000">
                <a:solidFill>
                  <a:schemeClr val="accent1"/>
                </a:solidFill>
              </a:rPr>
            </a:br>
            <a:r>
              <a:rPr lang="en-US" sz="2000">
                <a:solidFill>
                  <a:schemeClr val="bg2"/>
                </a:solidFill>
              </a:rPr>
              <a:t>6.</a:t>
            </a:r>
            <a:br>
              <a:rPr lang="en-US" sz="2000">
                <a:solidFill>
                  <a:schemeClr val="accent1"/>
                </a:solidFill>
              </a:rPr>
            </a:br>
            <a:r>
              <a:rPr lang="en-US" sz="2000">
                <a:solidFill>
                  <a:schemeClr val="accent1"/>
                </a:solidFill>
              </a:rPr>
              <a:t>7.</a:t>
            </a:r>
            <a:br>
              <a:rPr lang="en-US" sz="2000">
                <a:solidFill>
                  <a:schemeClr val="accent1"/>
                </a:solidFill>
              </a:rPr>
            </a:br>
            <a:r>
              <a:rPr lang="en-US" sz="2000">
                <a:solidFill>
                  <a:schemeClr val="accent1"/>
                </a:solidFill>
              </a:rPr>
              <a:t>8.</a:t>
            </a:r>
            <a:endParaRPr lang="en-US" sz="2000"/>
          </a:p>
        </p:txBody>
      </p:sp>
      <p:sp>
        <p:nvSpPr>
          <p:cNvPr id="7" name="TextBox 6">
            <a:extLst>
              <a:ext uri="{FF2B5EF4-FFF2-40B4-BE49-F238E27FC236}">
                <a16:creationId xmlns:a16="http://schemas.microsoft.com/office/drawing/2014/main" id="{A50AD212-6E5E-C5C8-E138-3C7A87D124A2}"/>
              </a:ext>
            </a:extLst>
          </p:cNvPr>
          <p:cNvSpPr txBox="1"/>
          <p:nvPr/>
        </p:nvSpPr>
        <p:spPr>
          <a:xfrm>
            <a:off x="5410200" y="745331"/>
            <a:ext cx="5486400" cy="5570051"/>
          </a:xfrm>
          <a:prstGeom prst="rect">
            <a:avLst/>
          </a:prstGeom>
          <a:noFill/>
        </p:spPr>
        <p:txBody>
          <a:bodyPr wrap="square" lIns="91440" tIns="45720" rIns="91440" bIns="45720" rtlCol="0" anchor="t">
            <a:spAutoFit/>
          </a:bodyPr>
          <a:lstStyle/>
          <a:p>
            <a:pPr>
              <a:lnSpc>
                <a:spcPts val="3600"/>
              </a:lnSpc>
            </a:pPr>
            <a:r>
              <a:rPr lang="en-US" sz="2000" dirty="0">
                <a:solidFill>
                  <a:schemeClr val="bg2"/>
                </a:solidFill>
                <a:latin typeface="Verdana"/>
                <a:ea typeface="+mn-lt"/>
                <a:cs typeface="+mn-lt"/>
              </a:rPr>
              <a:t>The Department of Public Works is the largest single department in the budget. </a:t>
            </a:r>
            <a:r>
              <a:rPr lang="en-US" sz="2000" b="1" dirty="0">
                <a:solidFill>
                  <a:schemeClr val="accent5"/>
                </a:solidFill>
                <a:latin typeface="Verdana"/>
                <a:ea typeface="+mn-lt"/>
                <a:cs typeface="+mn-lt"/>
              </a:rPr>
              <a:t>The department’s budget grew by 327%, from $82.7 million to $353.3 million over the last decade, increasing its share of total spending from 20% to 35%. </a:t>
            </a:r>
            <a:r>
              <a:rPr lang="en-US" sz="2000" dirty="0">
                <a:solidFill>
                  <a:schemeClr val="bg2"/>
                </a:solidFill>
                <a:latin typeface="Verdana"/>
                <a:ea typeface="+mn-lt"/>
                <a:cs typeface="+mn-lt"/>
              </a:rPr>
              <a:t>$150 million of this growth comes from the creation of the $75 million Stormwater Enterprise and $74 million in voter-approved funding for road maintenance and repairs. </a:t>
            </a:r>
            <a:endParaRPr lang="en-US" sz="2000" b="1" dirty="0">
              <a:solidFill>
                <a:schemeClr val="bg2"/>
              </a:solidFill>
              <a:latin typeface="Verdana"/>
              <a:ea typeface="+mn-lt"/>
              <a:cs typeface="+mn-lt"/>
            </a:endParaRPr>
          </a:p>
        </p:txBody>
      </p:sp>
      <p:sp>
        <p:nvSpPr>
          <p:cNvPr id="8" name="Title 7">
            <a:extLst>
              <a:ext uri="{FF2B5EF4-FFF2-40B4-BE49-F238E27FC236}">
                <a16:creationId xmlns:a16="http://schemas.microsoft.com/office/drawing/2014/main" id="{E8DA0F0E-EBA2-2892-A7AE-E251DDAD529F}"/>
              </a:ext>
            </a:extLst>
          </p:cNvPr>
          <p:cNvSpPr txBox="1">
            <a:spLocks/>
          </p:cNvSpPr>
          <p:nvPr/>
        </p:nvSpPr>
        <p:spPr>
          <a:xfrm>
            <a:off x="782200" y="44068"/>
            <a:ext cx="10708090" cy="62410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z="1400">
                <a:latin typeface="Verdana"/>
                <a:ea typeface="Verdana"/>
              </a:rPr>
              <a:t>8 THINGS TO KNOW ABOUT THE COLORADO SPRINGS BUDGET</a:t>
            </a:r>
            <a:endParaRPr lang="en-US" sz="1000"/>
          </a:p>
        </p:txBody>
      </p:sp>
      <p:sp>
        <p:nvSpPr>
          <p:cNvPr id="10" name="Manual Input 9">
            <a:extLst>
              <a:ext uri="{FF2B5EF4-FFF2-40B4-BE49-F238E27FC236}">
                <a16:creationId xmlns:a16="http://schemas.microsoft.com/office/drawing/2014/main" id="{1F61B4D8-2517-0960-0EF1-9DB15930E620}"/>
              </a:ext>
            </a:extLst>
          </p:cNvPr>
          <p:cNvSpPr/>
          <p:nvPr/>
        </p:nvSpPr>
        <p:spPr>
          <a:xfrm rot="5400000" flipH="1">
            <a:off x="181778" y="159744"/>
            <a:ext cx="341523" cy="705080"/>
          </a:xfrm>
          <a:prstGeom prst="flowChartManualInpu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3DF48F1-D2F9-4E6A-7DB9-9D55923D8F4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75160">
            <a:off x="11026938" y="183568"/>
            <a:ext cx="967917" cy="977361"/>
          </a:xfrm>
          <a:prstGeom prst="rect">
            <a:avLst/>
          </a:prstGeom>
          <a:effectLst>
            <a:outerShdw blurRad="160598" dist="90645" dir="2700000" algn="tl" rotWithShape="0">
              <a:schemeClr val="tx2">
                <a:lumMod val="50000"/>
                <a:alpha val="40000"/>
              </a:schemeClr>
            </a:outerShdw>
          </a:effectLst>
        </p:spPr>
      </p:pic>
    </p:spTree>
    <p:extLst>
      <p:ext uri="{BB962C8B-B14F-4D97-AF65-F5344CB8AC3E}">
        <p14:creationId xmlns:p14="http://schemas.microsoft.com/office/powerpoint/2010/main" val="1472256147"/>
      </p:ext>
    </p:extLst>
  </p:cSld>
  <p:clrMapOvr>
    <a:masterClrMapping/>
  </p:clrMapOvr>
</p:sld>
</file>

<file path=ppt/theme/theme1.xml><?xml version="1.0" encoding="utf-8"?>
<a:theme xmlns:a="http://schemas.openxmlformats.org/drawingml/2006/main" name="Office Theme">
  <a:themeElements>
    <a:clrScheme name="CSI">
      <a:dk1>
        <a:srgbClr val="000000"/>
      </a:dk1>
      <a:lt1>
        <a:srgbClr val="FFFFFF"/>
      </a:lt1>
      <a:dk2>
        <a:srgbClr val="003266"/>
      </a:dk2>
      <a:lt2>
        <a:srgbClr val="E7E6E6"/>
      </a:lt2>
      <a:accent1>
        <a:srgbClr val="008FC5"/>
      </a:accent1>
      <a:accent2>
        <a:srgbClr val="CF3338"/>
      </a:accent2>
      <a:accent3>
        <a:srgbClr val="003366"/>
      </a:accent3>
      <a:accent4>
        <a:srgbClr val="037971"/>
      </a:accent4>
      <a:accent5>
        <a:srgbClr val="F0A820"/>
      </a:accent5>
      <a:accent6>
        <a:srgbClr val="AEA7A3"/>
      </a:accent6>
      <a:hlink>
        <a:srgbClr val="CF3338"/>
      </a:hlink>
      <a:folHlink>
        <a:srgbClr val="87222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AD3FCC8141A9B41800C2BC72A5B1544" ma:contentTypeVersion="21" ma:contentTypeDescription="Create a new document." ma:contentTypeScope="" ma:versionID="120c0cf20a1d10c0f82f59c01c0c8763">
  <xsd:schema xmlns:xsd="http://www.w3.org/2001/XMLSchema" xmlns:xs="http://www.w3.org/2001/XMLSchema" xmlns:p="http://schemas.microsoft.com/office/2006/metadata/properties" xmlns:ns2="5be7fc79-e7e9-4f99-ad30-a53159e6181c" xmlns:ns3="a84ddb18-c9fe-480e-a3f0-7207c5b1525b" targetNamespace="http://schemas.microsoft.com/office/2006/metadata/properties" ma:root="true" ma:fieldsID="3fffb8a1d1ea99a260c0b1de1e2ea2eb" ns2:_="" ns3:_="">
    <xsd:import namespace="5be7fc79-e7e9-4f99-ad30-a53159e6181c"/>
    <xsd:import namespace="a84ddb18-c9fe-480e-a3f0-7207c5b1525b"/>
    <xsd:element name="properties">
      <xsd:complexType>
        <xsd:sequence>
          <xsd:element name="documentManagement">
            <xsd:complexType>
              <xsd:all>
                <xsd:element ref="ns2:Notes"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element ref="ns2:Whatisit_x003f_" minOccurs="0"/>
                <xsd:element ref="ns2:Detail"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e7fc79-e7e9-4f99-ad30-a53159e6181c" elementFormDefault="qualified">
    <xsd:import namespace="http://schemas.microsoft.com/office/2006/documentManagement/types"/>
    <xsd:import namespace="http://schemas.microsoft.com/office/infopath/2007/PartnerControls"/>
    <xsd:element name="Notes" ma:index="2" nillable="true" ma:displayName="Notes" ma:format="Dropdown" ma:internalName="Notes" ma:readOnly="false">
      <xsd:simpleType>
        <xsd:restriction base="dms:Note">
          <xsd:maxLength value="255"/>
        </xsd:restrict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AutoTags" ma:index="12" nillable="true" ma:displayName="Tags" ma:hidden="true" ma:internalName="MediaServiceAutoTags" ma:readOnly="true">
      <xsd:simpleType>
        <xsd:restriction base="dms:Text"/>
      </xsd:simpleType>
    </xsd:element>
    <xsd:element name="MediaServiceOCR" ma:index="13" nillable="true" ma:displayName="Extracted Text" ma:hidden="true" ma:internalName="MediaServiceOCR"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hidden="true" ma:internalName="MediaServiceLocation" ma:readOnly="true">
      <xsd:simpleType>
        <xsd:restriction base="dms:Text"/>
      </xsd:simpleType>
    </xsd:element>
    <xsd:element name="MediaLengthInSeconds" ma:index="21" nillable="true" ma:displayName="Length (seconds)" ma:hidden="true" ma:internalName="MediaLengthInSeconds" ma:readOnly="true">
      <xsd:simpleType>
        <xsd:restriction base="dms:Unknown"/>
      </xsd:simpleType>
    </xsd:element>
    <xsd:element name="Whatisit_x003f_" ma:index="22" nillable="true" ma:displayName="What is it?" ma:format="Dropdown" ma:hidden="true" ma:internalName="Whatisit_x003f_" ma:readOnly="false">
      <xsd:simpleType>
        <xsd:restriction base="dms:Text">
          <xsd:maxLength value="255"/>
        </xsd:restriction>
      </xsd:simpleType>
    </xsd:element>
    <xsd:element name="Detail" ma:index="23" nillable="true" ma:displayName="Detail" ma:description="more detail" ma:internalName="Detail">
      <xsd:simpleType>
        <xsd:restriction base="dms:Text">
          <xsd:maxLength value="255"/>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2777ecb6-22bf-43fa-8ba8-6314b3b0602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84ddb18-c9fe-480e-a3f0-7207c5b1525b" elementFormDefault="qualified">
    <xsd:import namespace="http://schemas.microsoft.com/office/2006/documentManagement/types"/>
    <xsd:import namespace="http://schemas.microsoft.com/office/infopath/2007/PartnerControls"/>
    <xsd:element name="SharedWithUsers" ma:index="17"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hidden="true" ma:internalName="SharedWithDetails" ma:readOnly="true">
      <xsd:simpleType>
        <xsd:restriction base="dms:Note"/>
      </xsd:simpleType>
    </xsd:element>
    <xsd:element name="TaxCatchAll" ma:index="26" nillable="true" ma:displayName="Taxonomy Catch All Column" ma:hidden="true" ma:list="{d2c8834b-9d70-4846-ad9e-d6cf3354b8fa}" ma:internalName="TaxCatchAll" ma:showField="CatchAllData" ma:web="a84ddb18-c9fe-480e-a3f0-7207c5b152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be7fc79-e7e9-4f99-ad30-a53159e6181c">
      <Terms xmlns="http://schemas.microsoft.com/office/infopath/2007/PartnerControls"/>
    </lcf76f155ced4ddcb4097134ff3c332f>
    <TaxCatchAll xmlns="a84ddb18-c9fe-480e-a3f0-7207c5b1525b" xsi:nil="true"/>
    <Notes xmlns="5be7fc79-e7e9-4f99-ad30-a53159e6181c" xsi:nil="true"/>
    <Detail xmlns="5be7fc79-e7e9-4f99-ad30-a53159e6181c" xsi:nil="true"/>
    <Whatisit_x003f_ xmlns="5be7fc79-e7e9-4f99-ad30-a53159e6181c" xsi:nil="true"/>
    <SharedWithUsers xmlns="a84ddb18-c9fe-480e-a3f0-7207c5b1525b">
      <UserInfo>
        <DisplayName>Erik Gamm</DisplayName>
        <AccountId>113</AccountId>
        <AccountType/>
      </UserInfo>
    </SharedWithUsers>
  </documentManagement>
</p:properties>
</file>

<file path=customXml/itemProps1.xml><?xml version="1.0" encoding="utf-8"?>
<ds:datastoreItem xmlns:ds="http://schemas.openxmlformats.org/officeDocument/2006/customXml" ds:itemID="{557FC17F-3482-4791-A4F4-34C4225E20CB}">
  <ds:schemaRefs>
    <ds:schemaRef ds:uri="http://schemas.microsoft.com/sharepoint/v3/contenttype/forms"/>
  </ds:schemaRefs>
</ds:datastoreItem>
</file>

<file path=customXml/itemProps2.xml><?xml version="1.0" encoding="utf-8"?>
<ds:datastoreItem xmlns:ds="http://schemas.openxmlformats.org/officeDocument/2006/customXml" ds:itemID="{6FE7202F-0F97-437B-A1E4-84D855D143D6}">
  <ds:schemaRefs>
    <ds:schemaRef ds:uri="5be7fc79-e7e9-4f99-ad30-a53159e6181c"/>
    <ds:schemaRef ds:uri="a84ddb18-c9fe-480e-a3f0-7207c5b1525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30EDDAE1-68EF-49A2-9209-9347D0F71139}">
  <ds:schemaRefs>
    <ds:schemaRef ds:uri="http://schemas.microsoft.com/office/2006/documentManagement/types"/>
    <ds:schemaRef ds:uri="http://purl.org/dc/terms/"/>
    <ds:schemaRef ds:uri="5be7fc79-e7e9-4f99-ad30-a53159e6181c"/>
    <ds:schemaRef ds:uri="http://purl.org/dc/dcmitype/"/>
    <ds:schemaRef ds:uri="http://schemas.microsoft.com/office/2006/metadata/properties"/>
    <ds:schemaRef ds:uri="http://schemas.microsoft.com/office/infopath/2007/PartnerControls"/>
    <ds:schemaRef ds:uri="http://schemas.openxmlformats.org/package/2006/metadata/core-properties"/>
    <ds:schemaRef ds:uri="a84ddb18-c9fe-480e-a3f0-7207c5b1525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7315</TotalTime>
  <Words>3105</Words>
  <Application>Microsoft Office PowerPoint</Application>
  <PresentationFormat>Widescreen</PresentationFormat>
  <Paragraphs>280</Paragraphs>
  <Slides>23</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Arial,Sans-Serif</vt:lpstr>
      <vt:lpstr>Calibri</vt:lpstr>
      <vt:lpstr>Verdana</vt:lpstr>
      <vt:lpstr>Office Theme</vt:lpstr>
      <vt:lpstr>PowerPoint Presentation</vt:lpstr>
      <vt:lpstr>COLORADO SPRINGS BUDGET:  CITIZEN'S GUIDET HAS CHANGED</vt:lpstr>
      <vt:lpstr>COLORADO SPRINGS BUDGET:  CITIZEN'S GUIDEIT HAS CHANGED</vt:lpstr>
      <vt:lpstr>Current Budget City Revenue Budget Then and Now Shifting Funding Sources Department Funding and FTE Public Works Public Safety Limitations of the Budget</vt:lpstr>
      <vt:lpstr>Current Budget City Revenue Budget Then and Now Shifting Funding Sources Department Funding and FTE Public Works Public Safety Limitations of the Budget</vt:lpstr>
      <vt:lpstr>Current Budget City Revenue Budget Then and Now Shifting Funding Sources Department Funding and FTE Public Works Public Safety Limitations of the Budget</vt:lpstr>
      <vt:lpstr>Current Budget City Revenue Budget Then and Now Shifting Funding Sources Department Funding and FTE Public Works Public Safety Limitations of the Budget</vt:lpstr>
      <vt:lpstr>Current Budget City Revenue Budget Then and Now Shifting Funding Sources Department Funding and FTE Public Works Public Safety Limitations of the Budget</vt:lpstr>
      <vt:lpstr>Current Budget City Revenue Budget Then and Now Shifting Funding Sources Department Funding and FTE Public Works Public Safety Limitations of the Budget</vt:lpstr>
      <vt:lpstr>Current Budget City Revenue Budget Then and Now Shifting Funding Sources Department Funding and FTE Public Works Public Safety Limitations of the Budget</vt:lpstr>
      <vt:lpstr>Current Budget City Revenue Budget Then and Now Shifting Funding Sources Department Funding and FTE Public Works Public Safety Limitations of the Budget</vt:lpstr>
      <vt:lpstr>CURRENT BUDGET AND CITY REVENUE</vt:lpstr>
      <vt:lpstr>CURRENT BUDGET AND CITY REVENUE</vt:lpstr>
      <vt:lpstr>CURRENT BUDGET AND CITY REVENUE</vt:lpstr>
      <vt:lpstr>BUDGET THEN AND NOW</vt:lpstr>
      <vt:lpstr>BUDGET THEN AND NOW</vt:lpstr>
      <vt:lpstr>SHIFTING FUNDING SOURCES</vt:lpstr>
      <vt:lpstr>DEPARTMENT FUNDING &amp; FTE</vt:lpstr>
      <vt:lpstr>DEPARTMENT FUNDING</vt:lpstr>
      <vt:lpstr>DEPARTMENT FUNDING</vt:lpstr>
      <vt:lpstr>OTHER PRIORITY ISSUES</vt:lpstr>
      <vt:lpstr>OTHER PRIORITY ISSUES</vt:lpstr>
      <vt:lpstr>8 Things to Know about the Colorado Springs Budget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Whitney Byrd</dc:creator>
  <cp:lastModifiedBy>Chris Brown</cp:lastModifiedBy>
  <cp:revision>3</cp:revision>
  <cp:lastPrinted>2023-07-24T21:32:10Z</cp:lastPrinted>
  <dcterms:created xsi:type="dcterms:W3CDTF">2023-02-09T18:41:58Z</dcterms:created>
  <dcterms:modified xsi:type="dcterms:W3CDTF">2023-10-02T20:48:33Z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0x0101001AD3FCC8141A9B41800C2BC72A5B1544</vt:lpwstr>
  </property>
  <property fmtid="{D5CDD505-2E9C-101B-9397-08002B2CF9AE}" pid="3" name="MediaServiceImageTags">
    <vt:lpwstr/>
  </property>
</Properties>
</file>