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26_9201282B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72" r:id="rId5"/>
    <p:sldId id="274" r:id="rId6"/>
    <p:sldId id="276" r:id="rId7"/>
    <p:sldId id="286" r:id="rId8"/>
    <p:sldId id="287" r:id="rId9"/>
    <p:sldId id="278" r:id="rId10"/>
    <p:sldId id="288" r:id="rId11"/>
    <p:sldId id="289" r:id="rId12"/>
    <p:sldId id="290" r:id="rId13"/>
    <p:sldId id="291" r:id="rId14"/>
    <p:sldId id="292" r:id="rId15"/>
    <p:sldId id="293" r:id="rId16"/>
    <p:sldId id="294" r:id="rId17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33E754-D261-E7FD-E86A-3E916C1C525D}" name="Brielle Mueller" initials="BM" userId="S::brielle@csinstituteus.org::2898460f-73be-490f-89d8-1c61536416c2" providerId="AD"/>
  <p188:author id="{CF019A6C-15A3-6C34-929E-DEEF53E67C8D}" name="Chris Brown" initials="CB" userId="S::chris@csinstituteco.org::77a86164-88cc-4673-8d86-b96f4b66cc49" providerId="AD"/>
  <p188:author id="{3966839B-F9D1-8E19-42D1-C404CA46BD0F}" name="Erik Gamm" initials="EG" userId="S::erik@csinstituteco.org::e49f75a2-c5f7-4e74-9ae5-b718a12fc485" providerId="AD"/>
  <p188:author id="{7E616ED1-71E1-4F9A-4BC3-3A73A77278EF}" name="Kristin Strohm" initials="KS" userId="S::kristin@csinstituteus.org::f833bf5a-6814-4912-ad6b-480760054efd" providerId="AD"/>
  <p188:author id="{EBB290E0-2AFD-2D6D-20BF-490C58524886}" name="Kelly Caufield" initials="KC" userId="S::kelly@csinstituteco.org::aa0a2f9a-155e-47b2-b35c-669e81522995" providerId="AD"/>
  <p188:author id="{43AC00E3-0DF6-2B5E-0460-6C0512B161B6}" name="Andy Archuleta" initials="AA" userId="S::andy@csinstituteco.org::7965fd56-b11e-4c6f-bf67-9a453070b6d0" providerId="AD"/>
  <p188:author id="{B0DEA3F9-9EBC-4565-E41C-AD168B5FC833}" name="Cole Anderson" initials="CA" userId="S::cole@csinstituteco.org::5b237774-3bc4-46be-a1dc-01706111a7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66"/>
    <a:srgbClr val="CF3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E8DF9-0CC8-482B-8CDC-EDBAC782A593}" v="617" dt="2023-06-16T16:31:18.286"/>
    <p1510:client id="{0084F1AB-24F6-4BBA-B205-0B862D44AD7D}" vWet="2" dt="2023-06-16T14:51:05.314"/>
    <p1510:client id="{0471A75F-6105-4905-9083-63FD327DA15E}" v="35" dt="2023-06-16T14:53:21.523"/>
    <p1510:client id="{294E7A4F-7A62-4852-A49E-F01977D68D4C}" v="131" dt="2023-06-16T14:48:25.796"/>
    <p1510:client id="{96070AA4-E043-29E3-FCA8-E95408DBD82F}" v="7" dt="2023-06-16T14:53:10.309"/>
    <p1510:client id="{98502632-2321-8861-C14A-B5E1D47F0D1D}" v="5" dt="2023-06-16T15:36:04.487"/>
    <p1510:client id="{A54AC2E4-EEB1-40CA-A2B8-F29C58D78E7F}" v="38" dt="2023-06-16T14:49:59.439"/>
    <p1510:client id="{C38192B8-DBF9-42A6-B380-244AD08BBEA5}" v="5" dt="2023-06-16T14:32:33.532"/>
    <p1510:client id="{C6B389FF-28CC-A68C-E09D-12E18D30D362}" v="251" dt="2023-06-16T17:42:06.226"/>
    <p1510:client id="{C91C93DD-D5B8-1063-5F5C-E66AA24D84EB}" v="22" dt="2023-06-16T15:43:24.175"/>
    <p1510:client id="{D2BFB934-F229-9A1C-8C9A-25CB552AB3A6}" v="21" dt="2023-06-16T18:03:17.287"/>
    <p1510:client id="{D5CF063E-5766-8DCC-8954-2C4880EA1318}" v="27" dt="2023-06-16T19:02:47.222"/>
    <p1510:client id="{F2B9520C-35BB-F7A2-D034-18505BC20621}" v="4" dt="2023-06-16T17:18:50.1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modernComment_126_920128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DF6109-912C-49A3-ADB7-6A5AB51DC53A}" authorId="{7E616ED1-71E1-4F9A-4BC3-3A73A77278EF}" created="2023-06-16T15:36:04.487">
    <pc:sldMkLst xmlns:pc="http://schemas.microsoft.com/office/powerpoint/2013/main/command">
      <pc:docMk/>
      <pc:sldMk cId="2449549355" sldId="294"/>
    </pc:sldMkLst>
    <p188:txBody>
      <a:bodyPr/>
      <a:lstStyle/>
      <a:p>
        <a:r>
          <a:rPr lang="en-US"/>
          <a:t>[@Chris Brown] [@Cole Anderson] name same as header page The Scramble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A3E42CF-D62E-4941-ADB8-4FB26EB8AE74}" type="datetimeFigureOut"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4851A653-2359-4F08-A9DB-F1118546BD6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3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7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3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1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9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28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4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9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03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1A653-2359-4F08-A9DB-F1118546BD6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hillside&#10;&#10;Description automatically generated">
            <a:extLst>
              <a:ext uri="{FF2B5EF4-FFF2-40B4-BE49-F238E27FC236}">
                <a16:creationId xmlns:a16="http://schemas.microsoft.com/office/drawing/2014/main" id="{31AA01CC-D705-46C1-8F28-D899A9942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15"/>
          <a:stretch/>
        </p:blipFill>
        <p:spPr>
          <a:xfrm>
            <a:off x="6836678" y="0"/>
            <a:ext cx="5349627" cy="6856302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65FD212-0925-5FE6-5021-CB19CC2B9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/>
          <a:stretch/>
        </p:blipFill>
        <p:spPr>
          <a:xfrm>
            <a:off x="-1016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88DDF74-AEA7-3D60-7F0C-9098DCF7DC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800" y="857034"/>
            <a:ext cx="2113734" cy="1347683"/>
          </a:xfrm>
          <a:prstGeom prst="rect">
            <a:avLst/>
          </a:prstGeom>
        </p:spPr>
      </p:pic>
      <p:sp>
        <p:nvSpPr>
          <p:cNvPr id="17" name="Manual Input 16">
            <a:extLst>
              <a:ext uri="{FF2B5EF4-FFF2-40B4-BE49-F238E27FC236}">
                <a16:creationId xmlns:a16="http://schemas.microsoft.com/office/drawing/2014/main" id="{2920EEE4-E401-BBB0-2851-AF9656B829BA}"/>
              </a:ext>
            </a:extLst>
          </p:cNvPr>
          <p:cNvSpPr/>
          <p:nvPr userDrawn="1"/>
        </p:nvSpPr>
        <p:spPr>
          <a:xfrm flipH="1" flipV="1">
            <a:off x="9089412" y="-4"/>
            <a:ext cx="2975205" cy="3916915"/>
          </a:xfrm>
          <a:prstGeom prst="flowChartManualInput">
            <a:avLst/>
          </a:prstGeom>
          <a:solidFill>
            <a:schemeClr val="accent1">
              <a:alpha val="30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anual Input 17">
            <a:extLst>
              <a:ext uri="{FF2B5EF4-FFF2-40B4-BE49-F238E27FC236}">
                <a16:creationId xmlns:a16="http://schemas.microsoft.com/office/drawing/2014/main" id="{17B035DE-3818-4194-8E77-47C96A338C03}"/>
              </a:ext>
            </a:extLst>
          </p:cNvPr>
          <p:cNvSpPr/>
          <p:nvPr userDrawn="1"/>
        </p:nvSpPr>
        <p:spPr>
          <a:xfrm flipH="1" flipV="1">
            <a:off x="9089412" y="-8"/>
            <a:ext cx="2975205" cy="3916915"/>
          </a:xfrm>
          <a:prstGeom prst="flowChartManualInput">
            <a:avLst/>
          </a:prstGeom>
          <a:gradFill>
            <a:gsLst>
              <a:gs pos="29000">
                <a:schemeClr val="accent1">
                  <a:alpha val="83638"/>
                </a:schemeClr>
              </a:gs>
              <a:gs pos="77000">
                <a:schemeClr val="accent1">
                  <a:alpha val="2472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anual Input 18">
            <a:extLst>
              <a:ext uri="{FF2B5EF4-FFF2-40B4-BE49-F238E27FC236}">
                <a16:creationId xmlns:a16="http://schemas.microsoft.com/office/drawing/2014/main" id="{4AE9F7E7-08FB-A40F-70E1-4C65FBD2B3EF}"/>
              </a:ext>
            </a:extLst>
          </p:cNvPr>
          <p:cNvSpPr/>
          <p:nvPr userDrawn="1"/>
        </p:nvSpPr>
        <p:spPr>
          <a:xfrm flipV="1">
            <a:off x="7093429" y="1698"/>
            <a:ext cx="2975204" cy="1824758"/>
          </a:xfrm>
          <a:prstGeom prst="flowChartManualInput">
            <a:avLst/>
          </a:pr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anual Input 19">
            <a:extLst>
              <a:ext uri="{FF2B5EF4-FFF2-40B4-BE49-F238E27FC236}">
                <a16:creationId xmlns:a16="http://schemas.microsoft.com/office/drawing/2014/main" id="{9CC34E03-BF1B-66C4-A647-0B07F68BEAD5}"/>
              </a:ext>
            </a:extLst>
          </p:cNvPr>
          <p:cNvSpPr/>
          <p:nvPr userDrawn="1"/>
        </p:nvSpPr>
        <p:spPr>
          <a:xfrm flipV="1">
            <a:off x="7093429" y="-7898"/>
            <a:ext cx="2975204" cy="1824758"/>
          </a:xfrm>
          <a:prstGeom prst="flowChartManualInput">
            <a:avLst/>
          </a:prstGeom>
          <a:gradFill>
            <a:gsLst>
              <a:gs pos="25000">
                <a:schemeClr val="accent2">
                  <a:alpha val="96385"/>
                </a:schemeClr>
              </a:gs>
              <a:gs pos="54000">
                <a:schemeClr val="accent2">
                  <a:alpha val="222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D7E0A-1B29-197A-EE0D-EAD33D5F9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3436898"/>
            <a:ext cx="5689600" cy="2387600"/>
          </a:xfrm>
        </p:spPr>
        <p:txBody>
          <a:bodyPr tIns="182880" anchor="t" anchorCtr="0">
            <a:noAutofit/>
          </a:bodyPr>
          <a:lstStyle>
            <a:lvl1pPr algn="l">
              <a:defRPr sz="4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4BA0B0-5352-3F64-EC6F-633159F9B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360" y="3118179"/>
            <a:ext cx="5334000" cy="310821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5124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1FD09B-B38B-B049-F2AA-86154ACE6D6C}"/>
              </a:ext>
            </a:extLst>
          </p:cNvPr>
          <p:cNvSpPr/>
          <p:nvPr userDrawn="1"/>
        </p:nvSpPr>
        <p:spPr>
          <a:xfrm>
            <a:off x="6369978" y="0"/>
            <a:ext cx="582202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52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5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4A892-F431-9DCA-7677-1814FE4264DF}"/>
              </a:ext>
            </a:extLst>
          </p:cNvPr>
          <p:cNvSpPr/>
          <p:nvPr userDrawn="1"/>
        </p:nvSpPr>
        <p:spPr>
          <a:xfrm>
            <a:off x="6030931" y="6256962"/>
            <a:ext cx="339047" cy="60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519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4" name="Manual Input 3">
            <a:extLst>
              <a:ext uri="{FF2B5EF4-FFF2-40B4-BE49-F238E27FC236}">
                <a16:creationId xmlns:a16="http://schemas.microsoft.com/office/drawing/2014/main" id="{3382EBA0-6BCC-2678-6061-B2E030041637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79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382B6A-5B9F-8EBC-0E0D-817DB53E849B}"/>
              </a:ext>
            </a:extLst>
          </p:cNvPr>
          <p:cNvSpPr/>
          <p:nvPr userDrawn="1"/>
        </p:nvSpPr>
        <p:spPr>
          <a:xfrm>
            <a:off x="6358477" y="0"/>
            <a:ext cx="583352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B0D7E2-8955-CFE0-B299-2F20ADBF5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70638" y="0"/>
            <a:ext cx="582136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94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89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4A892-F431-9DCA-7677-1814FE4264DF}"/>
              </a:ext>
            </a:extLst>
          </p:cNvPr>
          <p:cNvSpPr/>
          <p:nvPr userDrawn="1"/>
        </p:nvSpPr>
        <p:spPr>
          <a:xfrm>
            <a:off x="6030931" y="6256962"/>
            <a:ext cx="339047" cy="60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519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1" name="Manual Input 10">
            <a:extLst>
              <a:ext uri="{FF2B5EF4-FFF2-40B4-BE49-F238E27FC236}">
                <a16:creationId xmlns:a16="http://schemas.microsoft.com/office/drawing/2014/main" id="{3A855548-14EE-F50A-9F03-CAABA4DE410C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4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5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519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4" name="Manual Input 3">
            <a:extLst>
              <a:ext uri="{FF2B5EF4-FFF2-40B4-BE49-F238E27FC236}">
                <a16:creationId xmlns:a16="http://schemas.microsoft.com/office/drawing/2014/main" id="{047F7B5E-E506-3F39-80F3-340727393C6E}"/>
              </a:ext>
            </a:extLst>
          </p:cNvPr>
          <p:cNvSpPr/>
          <p:nvPr userDrawn="1"/>
        </p:nvSpPr>
        <p:spPr>
          <a:xfrm rot="16200000" flipV="1">
            <a:off x="2771990" y="40787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D16173-044B-7D3D-79EB-6F9898729E15}"/>
              </a:ext>
            </a:extLst>
          </p:cNvPr>
          <p:cNvSpPr/>
          <p:nvPr userDrawn="1"/>
        </p:nvSpPr>
        <p:spPr>
          <a:xfrm>
            <a:off x="-888642" y="639504"/>
            <a:ext cx="3709115" cy="8229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652" y="365125"/>
            <a:ext cx="2988382" cy="1325563"/>
          </a:xfrm>
        </p:spPr>
        <p:txBody>
          <a:bodyPr/>
          <a:lstStyle/>
          <a:p>
            <a:r>
              <a:rPr lang="en-US"/>
              <a:t>CSI Impact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88D4FE4-C246-2147-CC5C-9CD4E2591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8754" y="734094"/>
            <a:ext cx="7527925" cy="502277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2572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3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53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7F35A-D2D6-A30E-0578-F2033F28C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anual Input 4">
            <a:extLst>
              <a:ext uri="{FF2B5EF4-FFF2-40B4-BE49-F238E27FC236}">
                <a16:creationId xmlns:a16="http://schemas.microsoft.com/office/drawing/2014/main" id="{670F44CA-2F8E-F38A-C604-2F042D05B4E2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0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477-FFC4-D116-01C9-9BE16E232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9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A6B4A-0217-4904-4F34-A1D6ABCF2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998" y="1603889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0D4FE-B85A-4256-83A6-7E4207B3B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09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94C95-732C-EF61-F926-67FA1D0FF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0388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5E812-FD61-5BF2-9AAB-05085B31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DE0532B-F11C-44C4-29C2-5CB54568BF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2B51E3D-D18D-D59B-C49D-BA19450DF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anual Input 6">
            <a:extLst>
              <a:ext uri="{FF2B5EF4-FFF2-40B4-BE49-F238E27FC236}">
                <a16:creationId xmlns:a16="http://schemas.microsoft.com/office/drawing/2014/main" id="{6909A538-C317-C34B-4EF8-CAE833BA7197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70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885F-1E9D-E7C3-EDF8-F29113B4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65125"/>
            <a:ext cx="10515600" cy="1325563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4B285A-E2D7-E4D7-135D-30CAB8EAD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DA3142-5D39-8C40-9E61-6A15E2DE3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20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885F-1E9D-E7C3-EDF8-F29113B4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365125"/>
            <a:ext cx="10515600" cy="1325563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4B285A-E2D7-E4D7-135D-30CAB8EAD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DA3142-5D39-8C40-9E61-6A15E2DE3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anual Input 2">
            <a:extLst>
              <a:ext uri="{FF2B5EF4-FFF2-40B4-BE49-F238E27FC236}">
                <a16:creationId xmlns:a16="http://schemas.microsoft.com/office/drawing/2014/main" id="{BB5F986B-4B64-17EB-7EAD-C7E29C437A0C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2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1FD09B-B38B-B049-F2AA-86154ACE6D6C}"/>
              </a:ext>
            </a:extLst>
          </p:cNvPr>
          <p:cNvSpPr/>
          <p:nvPr userDrawn="1"/>
        </p:nvSpPr>
        <p:spPr>
          <a:xfrm>
            <a:off x="6369978" y="0"/>
            <a:ext cx="582202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52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5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4A892-F431-9DCA-7677-1814FE4264DF}"/>
              </a:ext>
            </a:extLst>
          </p:cNvPr>
          <p:cNvSpPr/>
          <p:nvPr userDrawn="1"/>
        </p:nvSpPr>
        <p:spPr>
          <a:xfrm>
            <a:off x="6030931" y="6256962"/>
            <a:ext cx="339047" cy="60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519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4" name="Manual Input 3">
            <a:extLst>
              <a:ext uri="{FF2B5EF4-FFF2-40B4-BE49-F238E27FC236}">
                <a16:creationId xmlns:a16="http://schemas.microsoft.com/office/drawing/2014/main" id="{3382EBA0-6BCC-2678-6061-B2E030041637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6C0D85-9154-735C-B259-3352BF553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3569" y="1825625"/>
            <a:ext cx="3350231" cy="4175125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 marL="285750" indent="-276225">
              <a:buClr>
                <a:schemeClr val="accent1"/>
              </a:buClr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10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1FD09B-B38B-B049-F2AA-86154ACE6D6C}"/>
              </a:ext>
            </a:extLst>
          </p:cNvPr>
          <p:cNvSpPr/>
          <p:nvPr userDrawn="1"/>
        </p:nvSpPr>
        <p:spPr>
          <a:xfrm>
            <a:off x="6369978" y="0"/>
            <a:ext cx="582202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52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5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4A892-F431-9DCA-7677-1814FE4264DF}"/>
              </a:ext>
            </a:extLst>
          </p:cNvPr>
          <p:cNvSpPr/>
          <p:nvPr userDrawn="1"/>
        </p:nvSpPr>
        <p:spPr>
          <a:xfrm>
            <a:off x="6030931" y="6256962"/>
            <a:ext cx="339047" cy="60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519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4" name="Manual Input 3">
            <a:extLst>
              <a:ext uri="{FF2B5EF4-FFF2-40B4-BE49-F238E27FC236}">
                <a16:creationId xmlns:a16="http://schemas.microsoft.com/office/drawing/2014/main" id="{3382EBA0-6BCC-2678-6061-B2E030041637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6C0D85-9154-735C-B259-3352BF553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3569" y="1825625"/>
            <a:ext cx="3350231" cy="4175125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  <a:lvl2pPr marL="285750" indent="-276225">
              <a:buClr>
                <a:schemeClr val="tx2"/>
              </a:buClr>
              <a:tabLst/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602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1FD09B-B38B-B049-F2AA-86154ACE6D6C}"/>
              </a:ext>
            </a:extLst>
          </p:cNvPr>
          <p:cNvSpPr/>
          <p:nvPr userDrawn="1"/>
        </p:nvSpPr>
        <p:spPr>
          <a:xfrm>
            <a:off x="6369978" y="0"/>
            <a:ext cx="582202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52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5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4A892-F431-9DCA-7677-1814FE4264DF}"/>
              </a:ext>
            </a:extLst>
          </p:cNvPr>
          <p:cNvSpPr/>
          <p:nvPr userDrawn="1"/>
        </p:nvSpPr>
        <p:spPr>
          <a:xfrm>
            <a:off x="6030931" y="6256962"/>
            <a:ext cx="339047" cy="60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519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4" name="Manual Input 3">
            <a:extLst>
              <a:ext uri="{FF2B5EF4-FFF2-40B4-BE49-F238E27FC236}">
                <a16:creationId xmlns:a16="http://schemas.microsoft.com/office/drawing/2014/main" id="{3382EBA0-6BCC-2678-6061-B2E030041637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6C0D85-9154-735C-B259-3352BF553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3569" y="1825625"/>
            <a:ext cx="3350231" cy="417512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285750" indent="-276225">
              <a:buClr>
                <a:schemeClr val="tx2"/>
              </a:buClr>
              <a:tabLst/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99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31" y="365125"/>
            <a:ext cx="619366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53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7B159-DFB3-327D-EB92-C5AE6CAB5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7718" y="-1"/>
            <a:ext cx="3825286" cy="561425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7F35A-D2D6-A30E-0578-F2033F28C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2080" y="1690689"/>
            <a:ext cx="3393440" cy="276955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305C207-7D38-D1EC-3AED-863BB32FC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537A050-72CA-E670-1438-3F3F961A5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34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0A8A9-5387-8562-C645-56CDA5192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9CC01-2533-46DF-DC2B-545C06623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67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0A8A9-5387-8562-C645-56CDA5192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9CC01-2533-46DF-DC2B-545C06623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17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B162-BF06-8582-D54C-38816539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D6C42-5BBF-5BEA-F07E-40C54CCF9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815FF-F832-D362-165D-03850A6E5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41E08-A25D-9295-C67C-B5FE88B071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8D6EE-8416-23FC-5BD0-2BB51674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Common Sense Institute :: CommonSenseInstituteCO.org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EF734-9EB1-3EBA-B191-6BBE62B8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C78C7-DA6B-49D8-999D-7B3EF7DC6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83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56BB-32AB-A142-C062-55FCA821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0BDB7-6916-BFD9-26B6-E7D871A51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C73D8-AB6C-A063-99FA-920BBAD50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D4184-03D8-4CFB-1FD3-2DB8EEBD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905F1-367C-B2A0-C32A-7966AE02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Common Sense Institute :: CommonSenseInstituteCO.org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BA7C9-4800-85DD-DC85-8AD3EBABC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C78C7-DA6B-49D8-999D-7B3EF7DC6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6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9497-FE38-D0EB-EF7F-ED080EC5D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EC75D-3881-440A-F76B-23811B1F8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97595-2DEF-A7FE-4E88-04F63A2706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04A1-A7D3-2B25-C50B-6D611A4E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Common Sense Institute :: CommonSenseInstituteCO.org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2393E-336A-7A76-54A3-DB61240F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C78C7-DA6B-49D8-999D-7B3EF7DC6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6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0BC48-5BAE-44C9-6F0C-567F494D1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9F0FC-B751-9DD4-07AA-0DA0ACDA7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48A95-1BAC-FD1A-68F6-2D41F17F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952EA-4517-9B90-FA23-F4BED75EB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Common Sense Institute :: CommonSenseInstituteCO.org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19344-F522-B7E2-ACAC-B5EFFD5C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C78C7-DA6B-49D8-999D-7B3EF7DC6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1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31" y="365125"/>
            <a:ext cx="619366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53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7B159-DFB3-327D-EB92-C5AE6CAB5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7718" y="-1"/>
            <a:ext cx="3825286" cy="561425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7F35A-D2D6-A30E-0578-F2033F28C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2080" y="1690689"/>
            <a:ext cx="3393440" cy="276955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305C207-7D38-D1EC-3AED-863BB32FC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537A050-72CA-E670-1438-3F3F961A5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anual Input 4">
            <a:extLst>
              <a:ext uri="{FF2B5EF4-FFF2-40B4-BE49-F238E27FC236}">
                <a16:creationId xmlns:a16="http://schemas.microsoft.com/office/drawing/2014/main" id="{D91CAE1B-C2BA-F9AE-2221-4680EAFCB86D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56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A6EA4-06CF-F216-8309-C960BFB6E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53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577BD-EB53-973A-4CE0-155C6E7B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926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CFF6D51-7394-AE1E-F798-9C4FDAF9A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FC7ACDE-5898-5744-A720-D459392D2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Manual Input 3">
            <a:extLst>
              <a:ext uri="{FF2B5EF4-FFF2-40B4-BE49-F238E27FC236}">
                <a16:creationId xmlns:a16="http://schemas.microsoft.com/office/drawing/2014/main" id="{560616A3-2673-0B0B-F62A-80EC05FB0689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4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A77C-257B-127F-46DF-3A22EDFF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3AB27-7431-CF23-14B1-875BB17B5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225392E-FB77-09D4-FD57-9CF34E3DF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B2B644-B49A-5660-9584-3D3088DFD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3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A77C-257B-127F-46DF-3A22EDFF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1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3AB27-7431-CF23-14B1-875BB17B5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11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19160D-4AB1-DC2A-9AD8-71D71FB9D15E}"/>
              </a:ext>
            </a:extLst>
          </p:cNvPr>
          <p:cNvCxnSpPr/>
          <p:nvPr userDrawn="1"/>
        </p:nvCxnSpPr>
        <p:spPr>
          <a:xfrm>
            <a:off x="838200" y="6343650"/>
            <a:ext cx="10515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E90FEB4-C7BD-575E-4EC1-418CF7FDF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/>
              <a:t>Common Sense Institute :: </a:t>
            </a:r>
            <a:r>
              <a:rPr lang="en-US"/>
              <a:t>CommonSenseInstituteCO.org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013521-B767-3B14-3670-4B41D6DD6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3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A77C-257B-127F-46DF-3A22EDFF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4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3AB27-7431-CF23-14B1-875BB17B5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74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C723B8-35ED-7544-2F0F-E81F2460BC05}"/>
              </a:ext>
            </a:extLst>
          </p:cNvPr>
          <p:cNvCxnSpPr/>
          <p:nvPr userDrawn="1"/>
        </p:nvCxnSpPr>
        <p:spPr>
          <a:xfrm>
            <a:off x="838200" y="6343650"/>
            <a:ext cx="105156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19547C7-C6CF-03A0-47D7-C31313E10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C64434-086D-2DAA-13A1-EEE5C8652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1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1FD09B-B38B-B049-F2AA-86154ACE6D6C}"/>
              </a:ext>
            </a:extLst>
          </p:cNvPr>
          <p:cNvSpPr/>
          <p:nvPr userDrawn="1"/>
        </p:nvSpPr>
        <p:spPr>
          <a:xfrm>
            <a:off x="6369978" y="0"/>
            <a:ext cx="58220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52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5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4A892-F431-9DCA-7677-1814FE4264DF}"/>
              </a:ext>
            </a:extLst>
          </p:cNvPr>
          <p:cNvSpPr/>
          <p:nvPr userDrawn="1"/>
        </p:nvSpPr>
        <p:spPr>
          <a:xfrm>
            <a:off x="6030931" y="6256962"/>
            <a:ext cx="339047" cy="60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519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0" name="Manual Input 9">
            <a:extLst>
              <a:ext uri="{FF2B5EF4-FFF2-40B4-BE49-F238E27FC236}">
                <a16:creationId xmlns:a16="http://schemas.microsoft.com/office/drawing/2014/main" id="{56BE26EE-CE88-AE36-ABF0-A8CE86FFBAB9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0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1FD09B-B38B-B049-F2AA-86154ACE6D6C}"/>
              </a:ext>
            </a:extLst>
          </p:cNvPr>
          <p:cNvSpPr/>
          <p:nvPr userDrawn="1"/>
        </p:nvSpPr>
        <p:spPr>
          <a:xfrm>
            <a:off x="6369978" y="0"/>
            <a:ext cx="582202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39065-B81C-BF46-F813-FFE6535D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52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8E85-BA04-B44A-2E89-934A3A4D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5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22DEBD-FE73-A8C7-F69C-6049DF9BB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4A892-F431-9DCA-7677-1814FE4264DF}"/>
              </a:ext>
            </a:extLst>
          </p:cNvPr>
          <p:cNvSpPr/>
          <p:nvPr userDrawn="1"/>
        </p:nvSpPr>
        <p:spPr>
          <a:xfrm>
            <a:off x="6030931" y="6256962"/>
            <a:ext cx="339047" cy="60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10C887-1725-BA98-374B-75B998F8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51927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4" name="Manual Input 3">
            <a:extLst>
              <a:ext uri="{FF2B5EF4-FFF2-40B4-BE49-F238E27FC236}">
                <a16:creationId xmlns:a16="http://schemas.microsoft.com/office/drawing/2014/main" id="{EF6E0546-DFBE-07CA-C0E9-2156463FEFD3}"/>
              </a:ext>
            </a:extLst>
          </p:cNvPr>
          <p:cNvSpPr/>
          <p:nvPr userDrawn="1"/>
        </p:nvSpPr>
        <p:spPr>
          <a:xfrm rot="16200000" flipV="1">
            <a:off x="-358061" y="420753"/>
            <a:ext cx="822960" cy="1286223"/>
          </a:xfrm>
          <a:prstGeom prst="flowChartManualInp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9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3DB55C-D7D2-D309-65AB-42CC723E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2AE14-C05E-D0CF-2CEC-834BEBB94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D84224-82C6-EE3A-0DFB-FA7AB37A5283}"/>
              </a:ext>
            </a:extLst>
          </p:cNvPr>
          <p:cNvCxnSpPr/>
          <p:nvPr userDrawn="1"/>
        </p:nvCxnSpPr>
        <p:spPr>
          <a:xfrm>
            <a:off x="838200" y="6343650"/>
            <a:ext cx="105156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C08404-630B-9033-804E-4D56B3C3C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D6BB5C3-298A-7FFF-EEF2-16AFF6D7C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43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3BC78C7-DA6B-49D8-999D-7B3EF7DC6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2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83" r:id="rId3"/>
    <p:sldLayoutId id="2147483650" r:id="rId4"/>
    <p:sldLayoutId id="2147483651" r:id="rId5"/>
    <p:sldLayoutId id="2147483675" r:id="rId6"/>
    <p:sldLayoutId id="2147483676" r:id="rId7"/>
    <p:sldLayoutId id="2147483652" r:id="rId8"/>
    <p:sldLayoutId id="2147483680" r:id="rId9"/>
    <p:sldLayoutId id="2147483679" r:id="rId10"/>
    <p:sldLayoutId id="2147483681" r:id="rId11"/>
    <p:sldLayoutId id="2147483682" r:id="rId12"/>
    <p:sldLayoutId id="2147483678" r:id="rId13"/>
    <p:sldLayoutId id="2147483653" r:id="rId14"/>
    <p:sldLayoutId id="2147483654" r:id="rId15"/>
    <p:sldLayoutId id="2147483684" r:id="rId16"/>
    <p:sldLayoutId id="2147483685" r:id="rId17"/>
    <p:sldLayoutId id="2147483672" r:id="rId18"/>
    <p:sldLayoutId id="2147483673" r:id="rId19"/>
    <p:sldLayoutId id="2147483655" r:id="rId20"/>
    <p:sldLayoutId id="2147483677" r:id="rId21"/>
    <p:sldLayoutId id="2147483656" r:id="rId22"/>
    <p:sldLayoutId id="2147483657" r:id="rId23"/>
    <p:sldLayoutId id="2147483658" r:id="rId24"/>
    <p:sldLayoutId id="2147483659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63550" indent="-2317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04863" indent="-3413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147763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490663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microsoft.com/office/2018/10/relationships/comments" Target="../comments/modernComment_126_9201282B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4B35AC-755A-DA4A-BE38-B786ED185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0770" y="3099304"/>
            <a:ext cx="7707702" cy="2397245"/>
          </a:xfrm>
        </p:spPr>
        <p:txBody>
          <a:bodyPr/>
          <a:lstStyle/>
          <a:p>
            <a:pPr algn="ctr"/>
            <a:r>
              <a:rPr lang="en-US" b="1" i="1">
                <a:latin typeface="Verdana"/>
                <a:ea typeface="Verdana"/>
              </a:rPr>
              <a:t>The Scramble: </a:t>
            </a:r>
            <a:br>
              <a:rPr lang="en-US" b="1" i="1">
                <a:latin typeface="Verdana"/>
                <a:ea typeface="Verdana"/>
              </a:rPr>
            </a:br>
            <a:r>
              <a:rPr lang="en-US" b="1" i="1">
                <a:latin typeface="Verdana"/>
                <a:ea typeface="Verdana"/>
              </a:rPr>
              <a:t>Colorado Economic Snapshot</a:t>
            </a:r>
            <a:br>
              <a:rPr lang="en-US" b="1" i="1">
                <a:latin typeface="Verdana"/>
                <a:ea typeface="Verdana"/>
              </a:rPr>
            </a:br>
            <a:br>
              <a:rPr lang="en-US" b="1" i="1">
                <a:latin typeface="Verdana"/>
                <a:ea typeface="Verdana"/>
              </a:rPr>
            </a:br>
            <a:r>
              <a:rPr lang="en-US" sz="3200" b="1" i="1">
                <a:latin typeface="Verdana"/>
                <a:ea typeface="Verdana"/>
              </a:rPr>
              <a:t>June 16, 2023</a:t>
            </a:r>
            <a:endParaRPr lang="en-US" b="1" i="1"/>
          </a:p>
        </p:txBody>
      </p:sp>
    </p:spTree>
    <p:extLst>
      <p:ext uri="{BB962C8B-B14F-4D97-AF65-F5344CB8AC3E}">
        <p14:creationId xmlns:p14="http://schemas.microsoft.com/office/powerpoint/2010/main" val="141137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Crime</a:t>
            </a:r>
            <a:endParaRPr lang="en-US" sz="4000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D0246-7302-40E0-6BD0-7D446B474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194B59-6100-4F84-8196-D04FBBB4D569}" type="slidenum">
              <a:rPr lang="en-US" smtClean="0"/>
              <a:t>10</a:t>
            </a:fld>
            <a:endParaRPr lang="en-US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pic>
        <p:nvPicPr>
          <p:cNvPr id="4" name="Picture 3" descr="A picture containing text, plot, diagram, screenshot&#10;&#10;Description automatically generated">
            <a:extLst>
              <a:ext uri="{FF2B5EF4-FFF2-40B4-BE49-F238E27FC236}">
                <a16:creationId xmlns:a16="http://schemas.microsoft.com/office/drawing/2014/main" id="{D22198CA-6930-555B-F049-B1BF6312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" y="1527892"/>
            <a:ext cx="7434580" cy="4763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AFFD92-C545-E610-2C79-7B102BE225EA}"/>
              </a:ext>
            </a:extLst>
          </p:cNvPr>
          <p:cNvSpPr txBox="1"/>
          <p:nvPr/>
        </p:nvSpPr>
        <p:spPr>
          <a:xfrm>
            <a:off x="7789653" y="568119"/>
            <a:ext cx="4115327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Since 2008: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Colorado’s crime rate 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increased 28%.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Colorado prison population 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decreased 29%.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2022, the cost of crime in Colorado was nearly </a:t>
            </a:r>
            <a:r>
              <a:rPr lang="en-US" sz="2400" b="1">
                <a:solidFill>
                  <a:srgbClr val="0032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$30 billion.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u="sng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53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52" y="263525"/>
            <a:ext cx="5894948" cy="1325563"/>
          </a:xfrm>
        </p:spPr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Legislation &amp; Crime</a:t>
            </a:r>
            <a:endParaRPr lang="en-US" sz="4000" b="1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FFD92-C545-E610-2C79-7B102BE225EA}"/>
              </a:ext>
            </a:extLst>
          </p:cNvPr>
          <p:cNvSpPr txBox="1"/>
          <p:nvPr/>
        </p:nvSpPr>
        <p:spPr>
          <a:xfrm>
            <a:off x="7226289" y="149225"/>
            <a:ext cx="4965711" cy="6863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Since 2010, the Colorado Legislature passed approximately</a:t>
            </a:r>
            <a:r>
              <a:rPr lang="en-US" sz="22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 42 bills</a:t>
            </a:r>
            <a:r>
              <a:rPr lang="en-US" sz="22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 impacting sentencing, incarceration, parole and length of stay: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14 bills reduced sentencing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7 increased sentencing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8 increased parole/probation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3 increased earned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Since the passage of HB14-1266, which made vehicle theft penalties dependent on the value of the stolen car, </a:t>
            </a:r>
            <a:r>
              <a:rPr lang="en-US" sz="22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motor vehicle theft has risen 252%.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b="1" u="sng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A30A6-4752-7A5B-47A8-91930CC5E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9" y="1518176"/>
            <a:ext cx="6791466" cy="48704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BFB8F-434D-9673-80BE-5BA473FDD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BC78C7-DA6B-49D8-999D-7B3EF7DC6F9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55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52" y="263525"/>
            <a:ext cx="5894948" cy="1325563"/>
          </a:xfrm>
        </p:spPr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Biggest Unknown - Recession</a:t>
            </a:r>
            <a:endParaRPr lang="en-US" sz="4000" b="1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BE6CCE6-3429-B229-7728-B911BF87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68" y="1488053"/>
            <a:ext cx="6915432" cy="494405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A60DEC-41ED-B2D1-6814-337A6BDBED03}"/>
              </a:ext>
            </a:extLst>
          </p:cNvPr>
          <p:cNvCxnSpPr>
            <a:cxnSpLocks/>
          </p:cNvCxnSpPr>
          <p:nvPr/>
        </p:nvCxnSpPr>
        <p:spPr>
          <a:xfrm flipH="1">
            <a:off x="5849816" y="2331477"/>
            <a:ext cx="1898786" cy="14356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5CAE894-F746-4998-921C-7FBFBA59126A}"/>
              </a:ext>
            </a:extLst>
          </p:cNvPr>
          <p:cNvSpPr/>
          <p:nvPr/>
        </p:nvSpPr>
        <p:spPr>
          <a:xfrm>
            <a:off x="4804733" y="3426021"/>
            <a:ext cx="1144107" cy="1907787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11C04-2620-DA14-4E78-40AB82F7A508}"/>
              </a:ext>
            </a:extLst>
          </p:cNvPr>
          <p:cNvSpPr txBox="1"/>
          <p:nvPr/>
        </p:nvSpPr>
        <p:spPr>
          <a:xfrm>
            <a:off x="7746521" y="263525"/>
            <a:ext cx="4147699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>
                <a:solidFill>
                  <a:srgbClr val="003266"/>
                </a:solidFill>
                <a:latin typeface="Verdana"/>
                <a:ea typeface="Verdana"/>
              </a:rPr>
              <a:t>The last time the Fed Funds Rate rose by 5 percentage points (from Jan 2004 to Aug 2007), the </a:t>
            </a:r>
            <a:r>
              <a:rPr lang="en-US" sz="2200" b="1">
                <a:solidFill>
                  <a:srgbClr val="003266"/>
                </a:solidFill>
                <a:latin typeface="Verdana"/>
                <a:ea typeface="Verdana"/>
              </a:rPr>
              <a:t>unemployment rate in Colorado increased by 5.9 percentage points.</a:t>
            </a:r>
          </a:p>
          <a:p>
            <a:endParaRPr lang="en-US" sz="2200" b="1">
              <a:latin typeface="Verdana"/>
              <a:ea typeface="Verdana"/>
            </a:endParaRPr>
          </a:p>
          <a:p>
            <a:r>
              <a:rPr lang="en-US" sz="2200">
                <a:solidFill>
                  <a:schemeClr val="tx2"/>
                </a:solidFill>
                <a:latin typeface="Verdana"/>
                <a:ea typeface="Verdana"/>
              </a:rPr>
              <a:t>If that repeats now, the statewide </a:t>
            </a:r>
            <a:r>
              <a:rPr lang="en-US" sz="2200" b="1">
                <a:solidFill>
                  <a:schemeClr val="tx2"/>
                </a:solidFill>
                <a:latin typeface="Verdana"/>
                <a:ea typeface="Verdana"/>
              </a:rPr>
              <a:t>unemployment rate of 8.7% would mean there would be </a:t>
            </a:r>
            <a:r>
              <a:rPr lang="en-US" sz="2200" b="1">
                <a:solidFill>
                  <a:srgbClr val="003266"/>
                </a:solidFill>
                <a:latin typeface="Verdana"/>
                <a:ea typeface="Verdana"/>
              </a:rPr>
              <a:t>274,000 unemployed Coloradans.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22DC9A-EA14-E878-E3DE-BFA4A5204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</a:t>
            </a:r>
            <a:fld id="{E3BC78C7-DA6B-49D8-999D-7B3EF7DC6F9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98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2233DB-BF63-CB42-A191-FEF748929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937" y="622300"/>
            <a:ext cx="7112000" cy="30607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3DDE06-EA8E-B54E-AF3E-8D3552939565}"/>
              </a:ext>
            </a:extLst>
          </p:cNvPr>
          <p:cNvGrpSpPr/>
          <p:nvPr/>
        </p:nvGrpSpPr>
        <p:grpSpPr>
          <a:xfrm>
            <a:off x="137617" y="4407563"/>
            <a:ext cx="11748907" cy="1704925"/>
            <a:chOff x="10026" y="4386298"/>
            <a:chExt cx="11748907" cy="1704925"/>
          </a:xfrm>
          <a:solidFill>
            <a:srgbClr val="238DC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3C334C-D48B-814D-AF41-E4C890339985}"/>
                </a:ext>
              </a:extLst>
            </p:cNvPr>
            <p:cNvSpPr/>
            <p:nvPr/>
          </p:nvSpPr>
          <p:spPr>
            <a:xfrm>
              <a:off x="10026" y="4386298"/>
              <a:ext cx="10429875" cy="17049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3266"/>
                </a:highlight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B38A0D2-CFBD-5942-8596-396E3BB12140}"/>
                </a:ext>
              </a:extLst>
            </p:cNvPr>
            <p:cNvSpPr/>
            <p:nvPr/>
          </p:nvSpPr>
          <p:spPr>
            <a:xfrm>
              <a:off x="10429875" y="4386298"/>
              <a:ext cx="1329058" cy="170492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3266"/>
                </a:highlight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DBD1FDB-454A-3F4E-AADA-F055702076EC}"/>
              </a:ext>
            </a:extLst>
          </p:cNvPr>
          <p:cNvSpPr txBox="1">
            <a:spLocks/>
          </p:cNvSpPr>
          <p:nvPr/>
        </p:nvSpPr>
        <p:spPr>
          <a:xfrm>
            <a:off x="5148" y="4669473"/>
            <a:ext cx="10562344" cy="1143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i="1">
                <a:solidFill>
                  <a:schemeClr val="bg1"/>
                </a:solidFill>
                <a:latin typeface="Verdana"/>
                <a:ea typeface="Verdana"/>
              </a:rPr>
              <a:t>The Scramble: </a:t>
            </a:r>
            <a:br>
              <a:rPr lang="en-US" sz="4400" b="1" i="1">
                <a:solidFill>
                  <a:schemeClr val="bg1"/>
                </a:solidFill>
                <a:latin typeface="Verdana"/>
                <a:ea typeface="Verdana"/>
              </a:rPr>
            </a:br>
            <a:r>
              <a:rPr lang="en-US" sz="4400" b="1" i="1">
                <a:solidFill>
                  <a:schemeClr val="bg1"/>
                </a:solidFill>
                <a:latin typeface="Verdana"/>
                <a:ea typeface="Verdana"/>
              </a:rPr>
              <a:t>Colorado Economic Snapshot</a:t>
            </a:r>
            <a:endParaRPr lang="en-US" sz="40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59B04-B52D-6945-A4DD-B7ECAC1889C6}"/>
              </a:ext>
            </a:extLst>
          </p:cNvPr>
          <p:cNvSpPr txBox="1"/>
          <p:nvPr/>
        </p:nvSpPr>
        <p:spPr>
          <a:xfrm>
            <a:off x="2234351" y="6246313"/>
            <a:ext cx="617829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b="1">
                <a:latin typeface="Verdana"/>
                <a:ea typeface="Verdana"/>
                <a:cs typeface="Verdana"/>
              </a:rPr>
              <a:t>Email us at </a:t>
            </a:r>
            <a:r>
              <a:rPr lang="en-US" sz="2400" b="1">
                <a:solidFill>
                  <a:srgbClr val="CF3339"/>
                </a:solidFill>
                <a:latin typeface="Verdana"/>
                <a:ea typeface="Verdana"/>
                <a:cs typeface="Verdana"/>
              </a:rPr>
              <a:t>info@csinstituteco.org</a:t>
            </a:r>
          </a:p>
        </p:txBody>
      </p:sp>
    </p:spTree>
    <p:extLst>
      <p:ext uri="{BB962C8B-B14F-4D97-AF65-F5344CB8AC3E}">
        <p14:creationId xmlns:p14="http://schemas.microsoft.com/office/powerpoint/2010/main" val="24495493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4BE95F0-99AA-44F3-27BA-4283D07F7A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r="30105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29A08-1042-08CB-8675-C64B779E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Economic Data</a:t>
            </a:r>
            <a:endParaRPr lang="en-US" sz="4000" b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A93C2-38F8-F01B-5891-2C15635B9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891" y="1496120"/>
            <a:ext cx="5181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>
                <a:latin typeface="Verdana"/>
                <a:ea typeface="Verdana"/>
              </a:rPr>
              <a:t>Real GDP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>
                <a:latin typeface="Verdana"/>
                <a:ea typeface="Verdana"/>
              </a:rPr>
              <a:t>Jobs and Labor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>
                <a:latin typeface="Verdana"/>
                <a:ea typeface="Verdana"/>
              </a:rPr>
              <a:t>Migration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>
                <a:latin typeface="Verdana"/>
                <a:ea typeface="Verdana"/>
              </a:rPr>
              <a:t>Inflation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>
                <a:latin typeface="Verdana"/>
                <a:ea typeface="Verdana"/>
              </a:rPr>
              <a:t>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>
                <a:latin typeface="Verdana"/>
                <a:ea typeface="Verdana"/>
              </a:rPr>
              <a:t>Crime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>
                <a:latin typeface="Verdana"/>
                <a:ea typeface="Verdana"/>
              </a:rPr>
              <a:t>Budget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A4D1C-B680-37F3-4E92-0665BD222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16">
            <a:extLst>
              <a:ext uri="{FF2B5EF4-FFF2-40B4-BE49-F238E27FC236}">
                <a16:creationId xmlns:a16="http://schemas.microsoft.com/office/drawing/2014/main" id="{FAB1C7B0-B093-089E-7B5A-53FC3ADFF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</p:spTree>
    <p:extLst>
      <p:ext uri="{BB962C8B-B14F-4D97-AF65-F5344CB8AC3E}">
        <p14:creationId xmlns:p14="http://schemas.microsoft.com/office/powerpoint/2010/main" val="2478879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Real GDP</a:t>
            </a:r>
            <a:endParaRPr lang="en-US" sz="4000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D0246-7302-40E0-6BD0-7D446B474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C5A229-C6C8-4589-8229-FAA7987A5A72}" type="slidenum">
              <a:rPr lang="en-US" smtClean="0"/>
              <a:t>3</a:t>
            </a:fld>
            <a:endParaRPr lang="en-US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pic>
        <p:nvPicPr>
          <p:cNvPr id="10" name="Picture 9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6694AB73-487C-BE5C-AB20-1FEA3C0C2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3754"/>
            <a:ext cx="6653659" cy="47796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3F0783-B59E-A955-96A4-1E3EE7C8A1D5}"/>
              </a:ext>
            </a:extLst>
          </p:cNvPr>
          <p:cNvSpPr txBox="1"/>
          <p:nvPr/>
        </p:nvSpPr>
        <p:spPr>
          <a:xfrm>
            <a:off x="7315200" y="1195190"/>
            <a:ext cx="4800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32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GDP </a:t>
            </a:r>
            <a:r>
              <a:rPr lang="en-US" sz="2400">
                <a:solidFill>
                  <a:srgbClr val="0032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remains</a:t>
            </a:r>
            <a:r>
              <a:rPr lang="en-US" sz="2400" b="0" i="0">
                <a:solidFill>
                  <a:srgbClr val="0032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below trend growth following the COVID-19 induced recession.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3266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drop in GDP could be attributed to several factors, including lasting structural COVID effects, or lower productivity associated with working from home.</a:t>
            </a:r>
            <a:endParaRPr lang="en-US" sz="2400">
              <a:solidFill>
                <a:srgbClr val="003266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7390B8-5C0F-BFDF-3A64-4DDD37B74B18}"/>
              </a:ext>
            </a:extLst>
          </p:cNvPr>
          <p:cNvCxnSpPr/>
          <p:nvPr/>
        </p:nvCxnSpPr>
        <p:spPr>
          <a:xfrm flipV="1">
            <a:off x="3539359" y="1584434"/>
            <a:ext cx="3224048" cy="2680138"/>
          </a:xfrm>
          <a:prstGeom prst="line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llout: Line 5">
            <a:extLst>
              <a:ext uri="{FF2B5EF4-FFF2-40B4-BE49-F238E27FC236}">
                <a16:creationId xmlns:a16="http://schemas.microsoft.com/office/drawing/2014/main" id="{99E2ADEF-ADD7-CE05-C664-F31E9B5173A9}"/>
              </a:ext>
            </a:extLst>
          </p:cNvPr>
          <p:cNvSpPr/>
          <p:nvPr/>
        </p:nvSpPr>
        <p:spPr>
          <a:xfrm>
            <a:off x="3539359" y="1584434"/>
            <a:ext cx="1789386" cy="819807"/>
          </a:xfrm>
          <a:prstGeom prst="borderCallout1">
            <a:avLst>
              <a:gd name="adj1" fmla="val 44711"/>
              <a:gd name="adj2" fmla="val 100037"/>
              <a:gd name="adj3" fmla="val 50000"/>
              <a:gd name="adj4" fmla="val 149773"/>
            </a:avLst>
          </a:prstGeom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Trend Growth</a:t>
            </a:r>
          </a:p>
        </p:txBody>
      </p:sp>
    </p:spTree>
    <p:extLst>
      <p:ext uri="{BB962C8B-B14F-4D97-AF65-F5344CB8AC3E}">
        <p14:creationId xmlns:p14="http://schemas.microsoft.com/office/powerpoint/2010/main" val="70931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Jobs</a:t>
            </a:r>
            <a:endParaRPr lang="en-US" sz="4000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D0246-7302-40E0-6BD0-7D446B474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1F99C9-4BAB-4246-9CD7-A57D2AE360A3}" type="slidenum">
              <a:rPr lang="en-US" smtClean="0"/>
              <a:t>4</a:t>
            </a:fld>
            <a:endParaRPr lang="en-US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0F32A-ED94-A0EF-A6DA-BC71C058CA53}"/>
              </a:ext>
            </a:extLst>
          </p:cNvPr>
          <p:cNvSpPr txBox="1"/>
          <p:nvPr/>
        </p:nvSpPr>
        <p:spPr>
          <a:xfrm>
            <a:off x="7215696" y="1492258"/>
            <a:ext cx="4800600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May ‘22 to May ‘23 saw 1.05%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 </a:t>
            </a: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job growth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 (3rd-lowest in US)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CF3339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Verdana"/>
              </a:rPr>
              <a:t>Between 2012 and 2019</a:t>
            </a:r>
            <a:r>
              <a:rPr lang="en-US" sz="2400" b="0" i="0">
                <a:solidFill>
                  <a:srgbClr val="003266"/>
                </a:solidFill>
                <a:effectLst/>
                <a:latin typeface="Verdana"/>
                <a:ea typeface="Verdana"/>
              </a:rPr>
              <a:t>, May to </a:t>
            </a:r>
            <a:r>
              <a:rPr lang="en-US" sz="2400">
                <a:solidFill>
                  <a:srgbClr val="003266"/>
                </a:solidFill>
                <a:latin typeface="Verdana"/>
                <a:ea typeface="Verdana"/>
              </a:rPr>
              <a:t>May Job</a:t>
            </a:r>
            <a:r>
              <a:rPr lang="en-US" sz="2400" b="0" i="0">
                <a:solidFill>
                  <a:srgbClr val="003266"/>
                </a:solidFill>
                <a:effectLst/>
                <a:latin typeface="Verdana"/>
                <a:ea typeface="Verdana"/>
              </a:rPr>
              <a:t> growth was</a:t>
            </a:r>
            <a:r>
              <a:rPr lang="en-US" sz="2400">
                <a:solidFill>
                  <a:srgbClr val="003266"/>
                </a:solidFill>
                <a:latin typeface="Verdana"/>
                <a:ea typeface="Verdana"/>
              </a:rPr>
              <a:t>, on average, </a:t>
            </a:r>
            <a:r>
              <a:rPr lang="en-US" sz="2400" b="1">
                <a:solidFill>
                  <a:srgbClr val="003266"/>
                </a:solidFill>
                <a:latin typeface="Verdana"/>
                <a:ea typeface="Verdana"/>
              </a:rPr>
              <a:t>2.74%.</a:t>
            </a:r>
            <a:r>
              <a:rPr lang="en-US" sz="2400" b="1" i="0">
                <a:solidFill>
                  <a:srgbClr val="003266"/>
                </a:solidFill>
                <a:effectLst/>
                <a:latin typeface="Verdana"/>
                <a:ea typeface="Verdana"/>
              </a:rPr>
              <a:t> </a:t>
            </a:r>
            <a:r>
              <a:rPr lang="en-US" sz="2400" b="0" i="0">
                <a:solidFill>
                  <a:srgbClr val="003266"/>
                </a:solidFill>
                <a:effectLst/>
                <a:latin typeface="Verdana"/>
                <a:ea typeface="Verdana"/>
              </a:rPr>
              <a:t>However, the most recent period, May 22 to </a:t>
            </a:r>
            <a:r>
              <a:rPr lang="en-US" sz="2400">
                <a:solidFill>
                  <a:srgbClr val="003266"/>
                </a:solidFill>
                <a:latin typeface="Verdana"/>
                <a:ea typeface="Verdana"/>
              </a:rPr>
              <a:t>May 23</a:t>
            </a:r>
            <a:r>
              <a:rPr lang="en-US" sz="2400" b="0" i="0">
                <a:solidFill>
                  <a:srgbClr val="003266"/>
                </a:solidFill>
                <a:effectLst/>
                <a:latin typeface="Verdana"/>
                <a:ea typeface="Verdana"/>
              </a:rPr>
              <a:t> saw job </a:t>
            </a:r>
            <a:r>
              <a:rPr lang="en-US" sz="2400" b="1" i="0">
                <a:solidFill>
                  <a:srgbClr val="003266"/>
                </a:solidFill>
                <a:effectLst/>
                <a:latin typeface="Verdana"/>
                <a:ea typeface="Verdana"/>
              </a:rPr>
              <a:t>growth of only </a:t>
            </a:r>
            <a:r>
              <a:rPr lang="en-US" sz="2400" b="1">
                <a:solidFill>
                  <a:srgbClr val="003266"/>
                </a:solidFill>
                <a:latin typeface="Verdana"/>
                <a:ea typeface="Verdana"/>
              </a:rPr>
              <a:t>1.05%.</a:t>
            </a:r>
            <a:endParaRPr lang="en-US" sz="2400" b="1">
              <a:solidFill>
                <a:srgbClr val="003266"/>
              </a:solidFill>
              <a:latin typeface="Verdana"/>
              <a:ea typeface="Verdana"/>
              <a:cs typeface="Calibri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2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6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DB6FB5B-23A1-F934-22F2-AD00ECBCC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37" y="1607296"/>
            <a:ext cx="6322594" cy="451569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5AD479-67C3-4E57-C01E-F20AD941A78A}"/>
              </a:ext>
            </a:extLst>
          </p:cNvPr>
          <p:cNvCxnSpPr>
            <a:cxnSpLocks/>
          </p:cNvCxnSpPr>
          <p:nvPr/>
        </p:nvCxnSpPr>
        <p:spPr>
          <a:xfrm flipV="1">
            <a:off x="2619532" y="2351305"/>
            <a:ext cx="3986662" cy="82510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226075-CF59-44D8-C2F5-B683DF678C8E}"/>
              </a:ext>
            </a:extLst>
          </p:cNvPr>
          <p:cNvCxnSpPr>
            <a:cxnSpLocks/>
          </p:cNvCxnSpPr>
          <p:nvPr/>
        </p:nvCxnSpPr>
        <p:spPr>
          <a:xfrm flipV="1">
            <a:off x="963858" y="1887538"/>
            <a:ext cx="4901394" cy="298667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168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Jobs</a:t>
            </a:r>
            <a:endParaRPr lang="en-US" sz="4000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D0246-7302-40E0-6BD0-7D446B474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9E5ABF-C2BE-4CFA-8404-4FCBF32F2BFD}" type="slidenum">
              <a:rPr lang="en-US" smtClean="0"/>
              <a:t>5</a:t>
            </a:fld>
            <a:endParaRPr lang="en-US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0F32A-ED94-A0EF-A6DA-BC71C058CA53}"/>
              </a:ext>
            </a:extLst>
          </p:cNvPr>
          <p:cNvSpPr txBox="1"/>
          <p:nvPr/>
        </p:nvSpPr>
        <p:spPr>
          <a:xfrm>
            <a:off x="6821996" y="941842"/>
            <a:ext cx="4292652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Since January 2020:</a:t>
            </a:r>
          </a:p>
          <a:p>
            <a:endParaRPr lang="en-US" sz="2400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Professional &amp; Business Services Sector saw most job growth (+45,700 jobs) and is equal to 58.14% of Colorado's total job growth.</a:t>
            </a:r>
            <a:endParaRPr lang="en-US" sz="2400">
              <a:solidFill>
                <a:srgbClr val="003266"/>
              </a:solidFill>
              <a:latin typeface="Verdana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Mining &amp; Logging down due to sharp decline in Oil &amp; Gas sector output (loss of 5,000 jobs)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4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DE02630-3256-499B-2C80-DDB246AB2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08" y="1533800"/>
            <a:ext cx="6228228" cy="44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7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Labor Force</a:t>
            </a:r>
            <a:endParaRPr lang="en-US" sz="4000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D0246-7302-40E0-6BD0-7D446B474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2FE836-F084-4C51-A306-62B0D18CFB8E}" type="slidenum">
              <a:rPr lang="en-US" smtClean="0"/>
              <a:t>6</a:t>
            </a:fld>
            <a:endParaRPr lang="en-US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B2A30-1602-1B66-73A9-981FC893A01C}"/>
              </a:ext>
            </a:extLst>
          </p:cNvPr>
          <p:cNvSpPr txBox="1"/>
          <p:nvPr/>
        </p:nvSpPr>
        <p:spPr>
          <a:xfrm>
            <a:off x="6842878" y="1027906"/>
            <a:ext cx="5349122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Colorado's Labor Force Participation Rate (LFPR) is near its 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pre-pandemic level.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6 percent below the LFPR level in 2008.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Possible explanations include aging workforce, declining male LFPR, transfer of wealth allowing for fewer workers</a:t>
            </a:r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43A658F-D657-FBE3-0869-96D42C7D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" y="1512410"/>
            <a:ext cx="6222331" cy="44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39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Migration</a:t>
            </a:r>
            <a:endParaRPr lang="en-US" sz="4000" b="1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B2A30-1602-1B66-73A9-981FC893A01C}"/>
              </a:ext>
            </a:extLst>
          </p:cNvPr>
          <p:cNvSpPr txBox="1"/>
          <p:nvPr/>
        </p:nvSpPr>
        <p:spPr>
          <a:xfrm>
            <a:off x="7376884" y="893901"/>
            <a:ext cx="4815116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Colorado’s 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net migration has declined 80% over the last two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3266"/>
                </a:solidFill>
                <a:effectLst/>
                <a:latin typeface="Verdana"/>
                <a:ea typeface="Verdana"/>
              </a:rPr>
              <a:t>The reduction in </a:t>
            </a:r>
            <a:r>
              <a:rPr lang="en-US" sz="2400">
                <a:solidFill>
                  <a:srgbClr val="003266"/>
                </a:solidFill>
                <a:latin typeface="Verdana"/>
                <a:ea typeface="Verdana"/>
              </a:rPr>
              <a:t>migration is</a:t>
            </a:r>
            <a:r>
              <a:rPr lang="en-US" sz="2400" b="0" i="0">
                <a:solidFill>
                  <a:srgbClr val="003266"/>
                </a:solidFill>
                <a:effectLst/>
                <a:latin typeface="Verdana"/>
                <a:ea typeface="Verdana"/>
              </a:rPr>
              <a:t> estimated to have cost Colorado </a:t>
            </a:r>
            <a:r>
              <a:rPr lang="en-US" sz="2400" b="1" i="0">
                <a:solidFill>
                  <a:srgbClr val="003266"/>
                </a:solidFill>
                <a:effectLst/>
                <a:latin typeface="Verdana"/>
                <a:ea typeface="Verdana"/>
              </a:rPr>
              <a:t>14,000 potential jobs</a:t>
            </a:r>
            <a:r>
              <a:rPr lang="en-US" sz="2400" b="0" i="0">
                <a:solidFill>
                  <a:srgbClr val="003266"/>
                </a:solidFill>
                <a:effectLst/>
                <a:latin typeface="Verdana"/>
                <a:ea typeface="Verdana"/>
              </a:rPr>
              <a:t>. </a:t>
            </a:r>
            <a:endParaRPr lang="en-US" sz="2400" b="1">
              <a:solidFill>
                <a:srgbClr val="003266"/>
              </a:solidFill>
              <a:latin typeface="Verdana"/>
              <a:ea typeface="Verdana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Colorado 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ranked 3</a:t>
            </a:r>
            <a:r>
              <a:rPr lang="en-US" sz="2400" b="1" baseline="300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rd</a:t>
            </a: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 in net migration in 2015.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 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In 2022, it ranked 18</a:t>
            </a:r>
            <a:r>
              <a:rPr lang="en-US" sz="2400" b="1" baseline="30000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th</a:t>
            </a:r>
            <a:r>
              <a:rPr lang="en-US" sz="2400" b="1">
                <a:solidFill>
                  <a:srgbClr val="003266"/>
                </a:solidFill>
                <a:latin typeface="Verdana"/>
                <a:ea typeface="Calibri"/>
                <a:cs typeface="Calibri"/>
              </a:rPr>
              <a:t>.</a:t>
            </a:r>
          </a:p>
          <a:p>
            <a:endParaRPr lang="en-US" sz="2400" b="1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u="sng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</p:txBody>
      </p:sp>
      <p:pic>
        <p:nvPicPr>
          <p:cNvPr id="3" name="Correct Lang ANimation">
            <a:hlinkClick r:id="" action="ppaction://media"/>
            <a:extLst>
              <a:ext uri="{FF2B5EF4-FFF2-40B4-BE49-F238E27FC236}">
                <a16:creationId xmlns:a16="http://schemas.microsoft.com/office/drawing/2014/main" id="{B8832713-5E3C-E140-0B3C-03FE72B73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" y="1300844"/>
            <a:ext cx="6640284" cy="50428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34F4A-6B83-A4C7-6EAF-4FD3D92FC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BC78C7-DA6B-49D8-999D-7B3EF7DC6F9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Inflation</a:t>
            </a:r>
            <a:endParaRPr lang="en-US" sz="4000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D0246-7302-40E0-6BD0-7D446B474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0D0487-A92F-4D93-8B2E-22C2B9B7B668}" type="slidenum">
              <a:rPr lang="en-US" smtClean="0"/>
              <a:t>8</a:t>
            </a:fld>
            <a:endParaRPr lang="en-US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B79FC-F444-5CC3-2FE2-EABBCDFDD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6" y="2388093"/>
            <a:ext cx="6680766" cy="2901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0911B4-7279-E619-89B7-A7B30B8A4B71}"/>
              </a:ext>
            </a:extLst>
          </p:cNvPr>
          <p:cNvSpPr txBox="1"/>
          <p:nvPr/>
        </p:nvSpPr>
        <p:spPr>
          <a:xfrm>
            <a:off x="7188722" y="658089"/>
            <a:ext cx="474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/>
                <a:ea typeface="Verdana"/>
                <a:cs typeface="Calibri"/>
              </a:rPr>
              <a:t>In April &amp; May 2023, the average CO household spent $2,160 more due to inflation—an </a:t>
            </a:r>
            <a:r>
              <a:rPr lang="en-US" sz="2400" b="1">
                <a:solidFill>
                  <a:srgbClr val="003266"/>
                </a:solidFill>
                <a:latin typeface="Verdana"/>
                <a:ea typeface="Verdana"/>
                <a:cs typeface="Calibri"/>
              </a:rPr>
              <a:t>average of $1,080 per month.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3266"/>
              </a:solidFill>
              <a:latin typeface="Verdana"/>
              <a:ea typeface="Verdana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2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Metro Denver inflation has outpaced the national average over the last 12 months - </a:t>
            </a:r>
            <a:r>
              <a:rPr lang="en-US" sz="2400" b="1">
                <a:solidFill>
                  <a:srgbClr val="0032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5.2% in Denver compared to 4.1% nationally.</a:t>
            </a:r>
          </a:p>
        </p:txBody>
      </p:sp>
    </p:spTree>
    <p:extLst>
      <p:ext uri="{BB962C8B-B14F-4D97-AF65-F5344CB8AC3E}">
        <p14:creationId xmlns:p14="http://schemas.microsoft.com/office/powerpoint/2010/main" val="314522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1A8B323-3AC0-1BFC-B044-EE6C4BC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Verdana"/>
                <a:ea typeface="Verdana"/>
              </a:rPr>
              <a:t>Housing</a:t>
            </a:r>
            <a:endParaRPr lang="en-US" sz="4000" b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D0246-7302-40E0-6BD0-7D446B474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75C948A-5333-4C33-A62C-9F0297367999}" type="slidenum">
              <a:rPr lang="en-US" smtClean="0"/>
              <a:t>9</a:t>
            </a:fld>
            <a:endParaRPr lang="en-US"/>
          </a:p>
        </p:txBody>
      </p:sp>
      <p:sp>
        <p:nvSpPr>
          <p:cNvPr id="2" name="Footer Placeholder 16">
            <a:extLst>
              <a:ext uri="{FF2B5EF4-FFF2-40B4-BE49-F238E27FC236}">
                <a16:creationId xmlns:a16="http://schemas.microsoft.com/office/drawing/2014/main" id="{6BF0C212-8133-6EAE-2B03-413B194707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43650"/>
            <a:ext cx="7315200" cy="365125"/>
          </a:xfrm>
        </p:spPr>
        <p:txBody>
          <a:bodyPr/>
          <a:lstStyle/>
          <a:p>
            <a:r>
              <a:rPr lang="en-US" b="1">
                <a:solidFill>
                  <a:schemeClr val="accent3"/>
                </a:solidFill>
              </a:rPr>
              <a:t>Common Sense Institute :: </a:t>
            </a:r>
            <a:r>
              <a:rPr lang="en-US">
                <a:solidFill>
                  <a:schemeClr val="accent1"/>
                </a:solidFill>
              </a:rPr>
              <a:t>CommonSenseInstituteCO.org</a:t>
            </a:r>
          </a:p>
        </p:txBody>
      </p:sp>
      <p:pic>
        <p:nvPicPr>
          <p:cNvPr id="3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8BB39853-5DDA-FEFC-52F1-CBCE59235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8" y="1813045"/>
            <a:ext cx="7312195" cy="3931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676241-5A20-AE4E-BC73-BD297855A5D5}"/>
              </a:ext>
            </a:extLst>
          </p:cNvPr>
          <p:cNvSpPr txBox="1"/>
          <p:nvPr/>
        </p:nvSpPr>
        <p:spPr>
          <a:xfrm>
            <a:off x="7632700" y="149225"/>
            <a:ext cx="4418402" cy="56630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003266"/>
                </a:solidFill>
                <a:effectLst/>
                <a:latin typeface="Verdana" panose="020B0604030504040204" pitchFamily="34" charset="0"/>
              </a:rPr>
              <a:t>In the past 11 years the cost (purchase price plus mortgage interest) of purchasing an </a:t>
            </a:r>
            <a:r>
              <a:rPr lang="en-US" sz="2000" b="1" i="0">
                <a:solidFill>
                  <a:srgbClr val="003266"/>
                </a:solidFill>
                <a:effectLst/>
                <a:latin typeface="Verdana" panose="020B0604030504040204" pitchFamily="34" charset="0"/>
              </a:rPr>
              <a:t>average priced home increased 112%. </a:t>
            </a:r>
            <a:r>
              <a:rPr lang="en-US" sz="2000" i="0">
                <a:solidFill>
                  <a:srgbClr val="003266"/>
                </a:solidFill>
                <a:effectLst/>
                <a:latin typeface="Verdana" panose="020B0604030504040204" pitchFamily="34" charset="0"/>
              </a:rPr>
              <a:t>Most of the increase occurred in the last 3 years.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endParaRPr lang="en-US" sz="2000" i="0">
              <a:solidFill>
                <a:srgbClr val="003266"/>
              </a:solidFill>
              <a:effectLst/>
              <a:latin typeface="Verdana" panose="020B0604030504040204" pitchFamily="34" charset="0"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000" i="0">
                <a:solidFill>
                  <a:srgbClr val="003266"/>
                </a:solidFill>
                <a:effectLst/>
                <a:latin typeface="Verdana" panose="020B0604030504040204" pitchFamily="34" charset="0"/>
              </a:rPr>
              <a:t>The Denver Metro area needs to issue between 26,000 to 37,600 permits to close the housing deficit and meet new demand by 2028. </a:t>
            </a:r>
            <a:r>
              <a:rPr lang="en-US" sz="2000" b="1" i="0">
                <a:solidFill>
                  <a:srgbClr val="003266"/>
                </a:solidFill>
                <a:effectLst/>
                <a:latin typeface="Verdana" panose="020B0604030504040204" pitchFamily="34" charset="0"/>
              </a:rPr>
              <a:t>Currently projected to issue 21,120 permits in 2023, well below the needed amount.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>
              <a:solidFill>
                <a:srgbClr val="003266"/>
              </a:solidFill>
              <a:latin typeface="Verdana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568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I">
      <a:dk1>
        <a:srgbClr val="000000"/>
      </a:dk1>
      <a:lt1>
        <a:srgbClr val="FFFFFF"/>
      </a:lt1>
      <a:dk2>
        <a:srgbClr val="003266"/>
      </a:dk2>
      <a:lt2>
        <a:srgbClr val="E7E6E6"/>
      </a:lt2>
      <a:accent1>
        <a:srgbClr val="008FC5"/>
      </a:accent1>
      <a:accent2>
        <a:srgbClr val="CF3338"/>
      </a:accent2>
      <a:accent3>
        <a:srgbClr val="003366"/>
      </a:accent3>
      <a:accent4>
        <a:srgbClr val="037971"/>
      </a:accent4>
      <a:accent5>
        <a:srgbClr val="F0A820"/>
      </a:accent5>
      <a:accent6>
        <a:srgbClr val="AEA7A3"/>
      </a:accent6>
      <a:hlink>
        <a:srgbClr val="CF3338"/>
      </a:hlink>
      <a:folHlink>
        <a:srgbClr val="87222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D3FCC8141A9B41800C2BC72A5B1544" ma:contentTypeVersion="20" ma:contentTypeDescription="Create a new document." ma:contentTypeScope="" ma:versionID="66c867b04c3bc65e46b95c2f177487ff">
  <xsd:schema xmlns:xsd="http://www.w3.org/2001/XMLSchema" xmlns:xs="http://www.w3.org/2001/XMLSchema" xmlns:p="http://schemas.microsoft.com/office/2006/metadata/properties" xmlns:ns2="5be7fc79-e7e9-4f99-ad30-a53159e6181c" xmlns:ns3="a84ddb18-c9fe-480e-a3f0-7207c5b1525b" targetNamespace="http://schemas.microsoft.com/office/2006/metadata/properties" ma:root="true" ma:fieldsID="39232f7acca43224a8d9d9dc44d87827" ns2:_="" ns3:_="">
    <xsd:import namespace="5be7fc79-e7e9-4f99-ad30-a53159e6181c"/>
    <xsd:import namespace="a84ddb18-c9fe-480e-a3f0-7207c5b1525b"/>
    <xsd:element name="properties">
      <xsd:complexType>
        <xsd:sequence>
          <xsd:element name="documentManagement">
            <xsd:complexType>
              <xsd:all>
                <xsd:element ref="ns2:Note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Whatisit_x003f_" minOccurs="0"/>
                <xsd:element ref="ns2:Detail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7fc79-e7e9-4f99-ad30-a53159e6181c" elementFormDefault="qualified">
    <xsd:import namespace="http://schemas.microsoft.com/office/2006/documentManagement/types"/>
    <xsd:import namespace="http://schemas.microsoft.com/office/infopath/2007/PartnerControls"/>
    <xsd:element name="Notes" ma:index="2" nillable="true" ma:displayName="Notes" ma:format="Dropdown" ma:internalName="Notes" ma:readOnly="false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hidden="true" ma:internalName="MediaLengthInSeconds" ma:readOnly="true">
      <xsd:simpleType>
        <xsd:restriction base="dms:Unknown"/>
      </xsd:simpleType>
    </xsd:element>
    <xsd:element name="Whatisit_x003f_" ma:index="22" nillable="true" ma:displayName="What is it?" ma:format="Dropdown" ma:hidden="true" ma:internalName="Whatisit_x003f_" ma:readOnly="false">
      <xsd:simpleType>
        <xsd:restriction base="dms:Text">
          <xsd:maxLength value="255"/>
        </xsd:restriction>
      </xsd:simpleType>
    </xsd:element>
    <xsd:element name="Detail" ma:index="23" nillable="true" ma:displayName="Detail" ma:description="more detail" ma:internalName="Detail">
      <xsd:simpleType>
        <xsd:restriction base="dms:Text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777ecb6-22bf-43fa-8ba8-6314b3b06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4ddb18-c9fe-480e-a3f0-7207c5b1525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6" nillable="true" ma:displayName="Taxonomy Catch All Column" ma:hidden="true" ma:list="{d2c8834b-9d70-4846-ad9e-d6cf3354b8fa}" ma:internalName="TaxCatchAll" ma:showField="CatchAllData" ma:web="a84ddb18-c9fe-480e-a3f0-7207c5b152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hatisit_x003f_ xmlns="5be7fc79-e7e9-4f99-ad30-a53159e6181c" xsi:nil="true"/>
    <Detail xmlns="5be7fc79-e7e9-4f99-ad30-a53159e6181c" xsi:nil="true"/>
    <Notes xmlns="5be7fc79-e7e9-4f99-ad30-a53159e6181c" xsi:nil="true"/>
    <SharedWithUsers xmlns="a84ddb18-c9fe-480e-a3f0-7207c5b1525b">
      <UserInfo>
        <DisplayName>Chris Brown</DisplayName>
        <AccountId>12</AccountId>
        <AccountType/>
      </UserInfo>
      <UserInfo>
        <DisplayName>Cole Anderson</DisplayName>
        <AccountId>1302</AccountId>
        <AccountType/>
      </UserInfo>
    </SharedWithUsers>
    <lcf76f155ced4ddcb4097134ff3c332f xmlns="5be7fc79-e7e9-4f99-ad30-a53159e6181c">
      <Terms xmlns="http://schemas.microsoft.com/office/infopath/2007/PartnerControls"/>
    </lcf76f155ced4ddcb4097134ff3c332f>
    <TaxCatchAll xmlns="a84ddb18-c9fe-480e-a3f0-7207c5b1525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057604-BB7B-43D3-A7A4-C9ABCBA38891}">
  <ds:schemaRefs>
    <ds:schemaRef ds:uri="5be7fc79-e7e9-4f99-ad30-a53159e6181c"/>
    <ds:schemaRef ds:uri="a84ddb18-c9fe-480e-a3f0-7207c5b152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054A86B-7B9E-4E09-A55A-FB797C259B97}">
  <ds:schemaRefs>
    <ds:schemaRef ds:uri="5be7fc79-e7e9-4f99-ad30-a53159e6181c"/>
    <ds:schemaRef ds:uri="a84ddb18-c9fe-480e-a3f0-7207c5b1525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D4BCF64-FCD8-4FFB-9D03-6C83B5F1AD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The Scramble:  Colorado Economic Snapshot  June 16, 2023</vt:lpstr>
      <vt:lpstr>Economic Data</vt:lpstr>
      <vt:lpstr>Real GDP</vt:lpstr>
      <vt:lpstr>Jobs</vt:lpstr>
      <vt:lpstr>Jobs</vt:lpstr>
      <vt:lpstr>Labor Force</vt:lpstr>
      <vt:lpstr>Migration</vt:lpstr>
      <vt:lpstr>Inflation</vt:lpstr>
      <vt:lpstr>Housing</vt:lpstr>
      <vt:lpstr>Crime</vt:lpstr>
      <vt:lpstr>Legislation &amp; Crime</vt:lpstr>
      <vt:lpstr>Biggest Unknown - Recession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Economy   May 31, 2023</dc:title>
  <dc:creator>Cinamon Watson</dc:creator>
  <cp:revision>4</cp:revision>
  <cp:lastPrinted>2023-06-12T23:07:06Z</cp:lastPrinted>
  <dcterms:created xsi:type="dcterms:W3CDTF">2023-05-31T15:13:18Z</dcterms:created>
  <dcterms:modified xsi:type="dcterms:W3CDTF">2023-06-16T19:17:10Z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0x0101001AD3FCC8141A9B41800C2BC72A5B1544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{"FileActivityType":"11","FileActivityTimeStamp":"2023-06-05T14:11:30.503Z","FileActivityUsersOnPage":[{"DisplayName":"Chris Brown","Id":"chris@csinstituteco.org"},{"DisplayName":"Andy Archuleta","Id":"andy@csinstituteco.org"}],"FileActivityNavigationId":null}</vt:lpwstr>
  </property>
  <property fmtid="{D5CDD505-2E9C-101B-9397-08002B2CF9AE}" pid="7" name="TriggerFlowInfo">
    <vt:lpwstr/>
  </property>
</Properties>
</file>