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1480" r:id="rId5"/>
    <p:sldId id="261" r:id="rId6"/>
    <p:sldId id="263" r:id="rId7"/>
    <p:sldId id="267" r:id="rId8"/>
    <p:sldId id="1481" r:id="rId9"/>
    <p:sldId id="273" r:id="rId10"/>
    <p:sldId id="1486" r:id="rId11"/>
    <p:sldId id="1482" r:id="rId12"/>
    <p:sldId id="1483" r:id="rId13"/>
    <p:sldId id="1484" r:id="rId14"/>
    <p:sldId id="1489" r:id="rId15"/>
    <p:sldId id="1490" r:id="rId16"/>
    <p:sldId id="1465" r:id="rId17"/>
    <p:sldId id="1472" r:id="rId18"/>
    <p:sldId id="1466" r:id="rId19"/>
    <p:sldId id="1470" r:id="rId20"/>
    <p:sldId id="1475" r:id="rId21"/>
    <p:sldId id="26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92" autoAdjust="0"/>
    <p:restoredTop sz="74610" autoAdjust="0"/>
  </p:normalViewPr>
  <p:slideViewPr>
    <p:cSldViewPr snapToGrid="0">
      <p:cViewPr varScale="1">
        <p:scale>
          <a:sx n="67" d="100"/>
          <a:sy n="67" d="100"/>
        </p:scale>
        <p:origin x="200"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netorgft3699838-my.sharepoint.com/personal/zhao_csprco_org/Documents/CSPR%20-%20shared%20with%20ZC/Local%20Growth%20Limitation%20Project/May%202018%20Update/Excel/5-29-18%20new.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b="1" dirty="0">
                <a:solidFill>
                  <a:schemeClr val="tx1"/>
                </a:solidFill>
              </a:rPr>
              <a:t>4-City</a:t>
            </a:r>
            <a:r>
              <a:rPr lang="en-US" sz="2800" b="1" baseline="0" dirty="0">
                <a:solidFill>
                  <a:schemeClr val="tx1"/>
                </a:solidFill>
              </a:rPr>
              <a:t> Growth Since 2000</a:t>
            </a:r>
            <a:endParaRPr lang="en-US" sz="2800" b="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8655207898080601E-2"/>
          <c:y val="0.11808050550564886"/>
          <c:w val="0.91520052173080069"/>
          <c:h val="0.79117427022503983"/>
        </c:manualLayout>
      </c:layout>
      <c:barChart>
        <c:barDir val="col"/>
        <c:grouping val="clustered"/>
        <c:varyColors val="0"/>
        <c:ser>
          <c:idx val="0"/>
          <c:order val="0"/>
          <c:spPr>
            <a:solidFill>
              <a:schemeClr val="accent1"/>
            </a:solidFill>
            <a:ln w="15875">
              <a:solidFill>
                <a:schemeClr val="tx1">
                  <a:alpha val="88000"/>
                </a:schemeClr>
              </a:solidFill>
            </a:ln>
            <a:effectLst/>
          </c:spPr>
          <c:invertIfNegative val="0"/>
          <c:dPt>
            <c:idx val="2"/>
            <c:invertIfNegative val="0"/>
            <c:bubble3D val="0"/>
            <c:spPr>
              <a:solidFill>
                <a:schemeClr val="accent2">
                  <a:lumMod val="75000"/>
                </a:schemeClr>
              </a:solidFill>
              <a:ln w="15875">
                <a:solidFill>
                  <a:schemeClr val="tx1">
                    <a:alpha val="88000"/>
                  </a:schemeClr>
                </a:solidFill>
              </a:ln>
              <a:effectLst/>
            </c:spPr>
            <c:extLst>
              <c:ext xmlns:c16="http://schemas.microsoft.com/office/drawing/2014/chart" uri="{C3380CC4-5D6E-409C-BE32-E72D297353CC}">
                <c16:uniqueId val="{00000001-EF7C-5442-A52A-E542A2573F78}"/>
              </c:ext>
            </c:extLst>
          </c:dPt>
          <c:cat>
            <c:strRef>
              <c:f>Sheet1!$E$25:$E$29</c:f>
              <c:strCache>
                <c:ptCount val="5"/>
                <c:pt idx="0">
                  <c:v>Lakewood</c:v>
                </c:pt>
                <c:pt idx="1">
                  <c:v>Denver</c:v>
                </c:pt>
                <c:pt idx="2">
                  <c:v>Colorado </c:v>
                </c:pt>
                <c:pt idx="3">
                  <c:v>Aurora</c:v>
                </c:pt>
                <c:pt idx="4">
                  <c:v>Thornton</c:v>
                </c:pt>
              </c:strCache>
            </c:strRef>
          </c:cat>
          <c:val>
            <c:numRef>
              <c:f>Sheet1!$F$25:$F$29</c:f>
              <c:numCache>
                <c:formatCode>0%</c:formatCode>
                <c:ptCount val="5"/>
                <c:pt idx="0">
                  <c:v>8.3821594293233603E-2</c:v>
                </c:pt>
                <c:pt idx="1">
                  <c:v>0.28928867797779206</c:v>
                </c:pt>
                <c:pt idx="2">
                  <c:v>0.31242064310630741</c:v>
                </c:pt>
                <c:pt idx="3">
                  <c:v>0.34246930005933224</c:v>
                </c:pt>
                <c:pt idx="4">
                  <c:v>0.6933197287077606</c:v>
                </c:pt>
              </c:numCache>
            </c:numRef>
          </c:val>
          <c:extLst>
            <c:ext xmlns:c16="http://schemas.microsoft.com/office/drawing/2014/chart" uri="{C3380CC4-5D6E-409C-BE32-E72D297353CC}">
              <c16:uniqueId val="{00000002-EF7C-5442-A52A-E542A2573F78}"/>
            </c:ext>
          </c:extLst>
        </c:ser>
        <c:dLbls>
          <c:showLegendKey val="0"/>
          <c:showVal val="0"/>
          <c:showCatName val="0"/>
          <c:showSerName val="0"/>
          <c:showPercent val="0"/>
          <c:showBubbleSize val="0"/>
        </c:dLbls>
        <c:gapWidth val="219"/>
        <c:overlap val="-27"/>
        <c:axId val="1015972152"/>
        <c:axId val="1015974120"/>
      </c:barChart>
      <c:catAx>
        <c:axId val="1015972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1015974120"/>
        <c:crosses val="autoZero"/>
        <c:auto val="1"/>
        <c:lblAlgn val="ctr"/>
        <c:lblOffset val="100"/>
        <c:noMultiLvlLbl val="0"/>
      </c:catAx>
      <c:valAx>
        <c:axId val="1015974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200" b="1" i="0" u="none" strike="noStrike" kern="1200" baseline="0">
                <a:solidFill>
                  <a:schemeClr val="tx1"/>
                </a:solidFill>
                <a:latin typeface="+mn-lt"/>
                <a:ea typeface="+mn-ea"/>
                <a:cs typeface="+mn-cs"/>
              </a:defRPr>
            </a:pPr>
            <a:endParaRPr lang="en-US"/>
          </a:p>
        </c:txPr>
        <c:crossAx val="1015972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4263166199248"/>
          <c:y val="5.1636569380923196E-2"/>
          <c:w val="0.85787189497240435"/>
          <c:h val="0.51890549609442538"/>
        </c:manualLayout>
      </c:layout>
      <c:barChart>
        <c:barDir val="col"/>
        <c:grouping val="clustered"/>
        <c:varyColors val="0"/>
        <c:ser>
          <c:idx val="0"/>
          <c:order val="0"/>
          <c:tx>
            <c:strRef>
              <c:f>'Fig3 base vs cap'!$H$18</c:f>
              <c:strCache>
                <c:ptCount val="1"/>
                <c:pt idx="0">
                  <c:v>Baseline Housing units - Housing Unit Projection Method</c:v>
                </c:pt>
              </c:strCache>
            </c:strRef>
          </c:tx>
          <c:spPr>
            <a:solidFill>
              <a:schemeClr val="accent1"/>
            </a:solidFill>
            <a:ln w="12700">
              <a:solidFill>
                <a:srgbClr val="0C2447"/>
              </a:solidFill>
            </a:ln>
            <a:effectLst/>
          </c:spPr>
          <c:invertIfNegative val="0"/>
          <c:cat>
            <c:numRef>
              <c:f>'Fig3 base vs cap'!$A$5:$A$22</c:f>
              <c:numCache>
                <c:formatCode>General</c:formatCode>
                <c:ptCount val="18"/>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numCache>
            </c:numRef>
          </c:cat>
          <c:val>
            <c:numRef>
              <c:f>'Fig3 base vs cap'!$B$5:$B$22</c:f>
              <c:numCache>
                <c:formatCode>0</c:formatCode>
                <c:ptCount val="18"/>
                <c:pt idx="0">
                  <c:v>7556</c:v>
                </c:pt>
                <c:pt idx="1">
                  <c:v>10200</c:v>
                </c:pt>
                <c:pt idx="2">
                  <c:v>19705</c:v>
                </c:pt>
                <c:pt idx="3">
                  <c:v>21691</c:v>
                </c:pt>
                <c:pt idx="4">
                  <c:v>25171</c:v>
                </c:pt>
                <c:pt idx="5">
                  <c:v>26369</c:v>
                </c:pt>
                <c:pt idx="6">
                  <c:v>33986.301437065238</c:v>
                </c:pt>
                <c:pt idx="7">
                  <c:v>34122.444378362736</c:v>
                </c:pt>
                <c:pt idx="8">
                  <c:v>34001.711759387676</c:v>
                </c:pt>
                <c:pt idx="9">
                  <c:v>33887.470960915423</c:v>
                </c:pt>
                <c:pt idx="10">
                  <c:v>33738.778815904225</c:v>
                </c:pt>
                <c:pt idx="11">
                  <c:v>34714.302396767001</c:v>
                </c:pt>
                <c:pt idx="12">
                  <c:v>35449.783210979171</c:v>
                </c:pt>
                <c:pt idx="13">
                  <c:v>35688.142026808484</c:v>
                </c:pt>
                <c:pt idx="14">
                  <c:v>36549.762696992453</c:v>
                </c:pt>
                <c:pt idx="15">
                  <c:v>35972.00501324283</c:v>
                </c:pt>
                <c:pt idx="16">
                  <c:v>35427.029476620213</c:v>
                </c:pt>
                <c:pt idx="17">
                  <c:v>34306.091338267128</c:v>
                </c:pt>
              </c:numCache>
            </c:numRef>
          </c:val>
          <c:extLst>
            <c:ext xmlns:c16="http://schemas.microsoft.com/office/drawing/2014/chart" uri="{C3380CC4-5D6E-409C-BE32-E72D297353CC}">
              <c16:uniqueId val="{00000000-8B96-4A85-B462-131C6B6646BE}"/>
            </c:ext>
          </c:extLst>
        </c:ser>
        <c:ser>
          <c:idx val="1"/>
          <c:order val="1"/>
          <c:tx>
            <c:strRef>
              <c:f>'Fig3 base vs cap'!$H$19</c:f>
              <c:strCache>
                <c:ptCount val="1"/>
                <c:pt idx="0">
                  <c:v>Baseline Housing Units - Permit Porjection Method</c:v>
                </c:pt>
              </c:strCache>
            </c:strRef>
          </c:tx>
          <c:spPr>
            <a:solidFill>
              <a:schemeClr val="accent2"/>
            </a:solidFill>
            <a:ln>
              <a:noFill/>
            </a:ln>
            <a:effectLst/>
          </c:spPr>
          <c:invertIfNegative val="0"/>
          <c:cat>
            <c:numRef>
              <c:f>'Fig3 base vs cap'!$A$5:$A$22</c:f>
              <c:numCache>
                <c:formatCode>General</c:formatCode>
                <c:ptCount val="18"/>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numCache>
            </c:numRef>
          </c:cat>
          <c:val>
            <c:numRef>
              <c:f>'Fig3 base vs cap'!$C$5:$C$22</c:f>
              <c:numCache>
                <c:formatCode>0</c:formatCode>
                <c:ptCount val="18"/>
                <c:pt idx="0">
                  <c:v>11500</c:v>
                </c:pt>
                <c:pt idx="1">
                  <c:v>21008</c:v>
                </c:pt>
                <c:pt idx="2">
                  <c:v>24793</c:v>
                </c:pt>
                <c:pt idx="3">
                  <c:v>25649</c:v>
                </c:pt>
                <c:pt idx="4">
                  <c:v>28469</c:v>
                </c:pt>
                <c:pt idx="5">
                  <c:v>35071</c:v>
                </c:pt>
                <c:pt idx="6">
                  <c:v>34521</c:v>
                </c:pt>
                <c:pt idx="7">
                  <c:v>43268.520167110604</c:v>
                </c:pt>
                <c:pt idx="8">
                  <c:v>43149.911949184127</c:v>
                </c:pt>
                <c:pt idx="9">
                  <c:v>42993.601718217673</c:v>
                </c:pt>
                <c:pt idx="10" formatCode="General">
                  <c:v>43048.780317368823</c:v>
                </c:pt>
                <c:pt idx="11" formatCode="General">
                  <c:v>43074.811905157178</c:v>
                </c:pt>
                <c:pt idx="12" formatCode="General">
                  <c:v>43161.926743533477</c:v>
                </c:pt>
                <c:pt idx="13" formatCode="General">
                  <c:v>43310.807431446694</c:v>
                </c:pt>
                <c:pt idx="14" formatCode="General">
                  <c:v>43468.787360241753</c:v>
                </c:pt>
                <c:pt idx="15" formatCode="General">
                  <c:v>43400.741004859956</c:v>
                </c:pt>
                <c:pt idx="16" formatCode="General">
                  <c:v>43344.265084385101</c:v>
                </c:pt>
                <c:pt idx="17" formatCode="General">
                  <c:v>43376.817130446703</c:v>
                </c:pt>
              </c:numCache>
            </c:numRef>
          </c:val>
          <c:extLst>
            <c:ext xmlns:c16="http://schemas.microsoft.com/office/drawing/2014/chart" uri="{C3380CC4-5D6E-409C-BE32-E72D297353CC}">
              <c16:uniqueId val="{00000001-8B96-4A85-B462-131C6B6646BE}"/>
            </c:ext>
          </c:extLst>
        </c:ser>
        <c:ser>
          <c:idx val="2"/>
          <c:order val="2"/>
          <c:tx>
            <c:strRef>
              <c:f>'Fig3 base vs cap'!$H$21</c:f>
              <c:strCache>
                <c:ptCount val="1"/>
                <c:pt idx="0">
                  <c:v>Housing Unit under 1% Cap - Housing Unit Method </c:v>
                </c:pt>
              </c:strCache>
            </c:strRef>
          </c:tx>
          <c:spPr>
            <a:solidFill>
              <a:schemeClr val="accent3"/>
            </a:solidFill>
            <a:ln>
              <a:noFill/>
            </a:ln>
            <a:effectLst/>
          </c:spPr>
          <c:invertIfNegative val="0"/>
          <c:cat>
            <c:numRef>
              <c:f>'Fig3 base vs cap'!$A$5:$A$22</c:f>
              <c:numCache>
                <c:formatCode>General</c:formatCode>
                <c:ptCount val="18"/>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numCache>
            </c:numRef>
          </c:cat>
          <c:val>
            <c:numRef>
              <c:f>'Fig3 base vs cap'!$D$5:$D$22</c:f>
              <c:numCache>
                <c:formatCode>General</c:formatCode>
                <c:ptCount val="18"/>
                <c:pt idx="8" formatCode="0">
                  <c:v>18366.127458154278</c:v>
                </c:pt>
                <c:pt idx="9" formatCode="0">
                  <c:v>18549.788732735873</c:v>
                </c:pt>
                <c:pt idx="10" formatCode="0">
                  <c:v>18735.286620063147</c:v>
                </c:pt>
                <c:pt idx="11" formatCode="0">
                  <c:v>18922.639486263848</c:v>
                </c:pt>
                <c:pt idx="12" formatCode="0">
                  <c:v>19111.865881126454</c:v>
                </c:pt>
                <c:pt idx="13" formatCode="0">
                  <c:v>19302.984539937708</c:v>
                </c:pt>
                <c:pt idx="14" formatCode="0">
                  <c:v>19496.014385337108</c:v>
                </c:pt>
                <c:pt idx="15" formatCode="0">
                  <c:v>19690.974529190462</c:v>
                </c:pt>
                <c:pt idx="16" formatCode="0">
                  <c:v>19887.884274482378</c:v>
                </c:pt>
                <c:pt idx="17" formatCode="0">
                  <c:v>20086.763117227238</c:v>
                </c:pt>
              </c:numCache>
            </c:numRef>
          </c:val>
          <c:extLst>
            <c:ext xmlns:c16="http://schemas.microsoft.com/office/drawing/2014/chart" uri="{C3380CC4-5D6E-409C-BE32-E72D297353CC}">
              <c16:uniqueId val="{00000002-8B96-4A85-B462-131C6B6646BE}"/>
            </c:ext>
          </c:extLst>
        </c:ser>
        <c:ser>
          <c:idx val="3"/>
          <c:order val="3"/>
          <c:tx>
            <c:strRef>
              <c:f>'Fig3 base vs cap'!$H$22</c:f>
              <c:strCache>
                <c:ptCount val="1"/>
                <c:pt idx="0">
                  <c:v>Housing Unit under 1% Cap - Permit Projection Method </c:v>
                </c:pt>
              </c:strCache>
            </c:strRef>
          </c:tx>
          <c:spPr>
            <a:solidFill>
              <a:schemeClr val="accent4"/>
            </a:solidFill>
            <a:ln>
              <a:noFill/>
            </a:ln>
            <a:effectLst/>
          </c:spPr>
          <c:invertIfNegative val="0"/>
          <c:cat>
            <c:numRef>
              <c:f>'Fig3 base vs cap'!$A$5:$A$22</c:f>
              <c:numCache>
                <c:formatCode>General</c:formatCode>
                <c:ptCount val="18"/>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numCache>
            </c:numRef>
          </c:cat>
          <c:val>
            <c:numRef>
              <c:f>'Fig3 base vs cap'!$E$5:$E$22</c:f>
              <c:numCache>
                <c:formatCode>General</c:formatCode>
                <c:ptCount val="18"/>
                <c:pt idx="8" formatCode="0">
                  <c:v>18457.588216041808</c:v>
                </c:pt>
                <c:pt idx="9" formatCode="0">
                  <c:v>18642.164098202182</c:v>
                </c:pt>
                <c:pt idx="10" formatCode="0">
                  <c:v>18828.585739184167</c:v>
                </c:pt>
                <c:pt idx="11" formatCode="0">
                  <c:v>19016.871596576049</c:v>
                </c:pt>
                <c:pt idx="12" formatCode="0">
                  <c:v>19207.040312541812</c:v>
                </c:pt>
                <c:pt idx="13" formatCode="0">
                  <c:v>19399.110715667208</c:v>
                </c:pt>
                <c:pt idx="14" formatCode="0">
                  <c:v>19593.101822823875</c:v>
                </c:pt>
                <c:pt idx="15" formatCode="0">
                  <c:v>19789.0328410521</c:v>
                </c:pt>
                <c:pt idx="16" formatCode="0">
                  <c:v>19986.92316946264</c:v>
                </c:pt>
                <c:pt idx="17" formatCode="0">
                  <c:v>20186.792401157218</c:v>
                </c:pt>
              </c:numCache>
            </c:numRef>
          </c:val>
          <c:extLst>
            <c:ext xmlns:c16="http://schemas.microsoft.com/office/drawing/2014/chart" uri="{C3380CC4-5D6E-409C-BE32-E72D297353CC}">
              <c16:uniqueId val="{00000003-8B96-4A85-B462-131C6B6646BE}"/>
            </c:ext>
          </c:extLst>
        </c:ser>
        <c:dLbls>
          <c:showLegendKey val="0"/>
          <c:showVal val="0"/>
          <c:showCatName val="0"/>
          <c:showSerName val="0"/>
          <c:showPercent val="0"/>
          <c:showBubbleSize val="0"/>
        </c:dLbls>
        <c:gapWidth val="219"/>
        <c:overlap val="-27"/>
        <c:axId val="923932767"/>
        <c:axId val="921075007"/>
      </c:barChart>
      <c:catAx>
        <c:axId val="92393276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Years</a:t>
                </a:r>
              </a:p>
            </c:rich>
          </c:tx>
          <c:layout>
            <c:manualLayout>
              <c:xMode val="edge"/>
              <c:yMode val="edge"/>
              <c:x val="0.50832701342196474"/>
              <c:y val="0.6079620286985084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1075007"/>
        <c:crosses val="autoZero"/>
        <c:auto val="1"/>
        <c:lblAlgn val="ctr"/>
        <c:lblOffset val="100"/>
        <c:noMultiLvlLbl val="0"/>
      </c:catAx>
      <c:valAx>
        <c:axId val="921075007"/>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r>
                  <a:rPr lang="en-US" sz="1300"/>
                  <a:t>Housing Units</a:t>
                </a:r>
                <a:r>
                  <a:rPr lang="en-US" sz="1300" baseline="0"/>
                  <a:t> </a:t>
                </a:r>
                <a:endParaRPr lang="en-US" sz="1300"/>
              </a:p>
            </c:rich>
          </c:tx>
          <c:layout>
            <c:manualLayout>
              <c:xMode val="edge"/>
              <c:yMode val="edge"/>
              <c:x val="1.7878131678663207E-3"/>
              <c:y val="0.20494360046535939"/>
            </c:manualLayout>
          </c:layout>
          <c:overlay val="0"/>
          <c:spPr>
            <a:noFill/>
            <a:ln>
              <a:noFill/>
            </a:ln>
            <a:effectLst/>
          </c:spPr>
          <c:txPr>
            <a:bodyPr rot="-54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23932767"/>
        <c:crosses val="autoZero"/>
        <c:crossBetween val="between"/>
      </c:valAx>
      <c:spPr>
        <a:noFill/>
        <a:ln w="12700">
          <a:solidFill>
            <a:srgbClr val="0C2447"/>
          </a:solidFill>
        </a:ln>
        <a:effectLst/>
      </c:spPr>
    </c:plotArea>
    <c:legend>
      <c:legendPos val="b"/>
      <c:layout>
        <c:manualLayout>
          <c:xMode val="edge"/>
          <c:yMode val="edge"/>
          <c:x val="3.4628703086322349E-2"/>
          <c:y val="0.62404828138997603"/>
          <c:w val="0.90273138934556274"/>
          <c:h val="0.3519996228016408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19050" cap="flat" cmpd="sng" algn="ctr">
      <a:solidFill>
        <a:srgbClr val="0C2447"/>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0.52511</cdr:x>
      <cdr:y>0.72296</cdr:y>
    </cdr:from>
    <cdr:to>
      <cdr:x>0.63874</cdr:x>
      <cdr:y>0.77481</cdr:y>
    </cdr:to>
    <cdr:sp macro="" textlink="">
      <cdr:nvSpPr>
        <cdr:cNvPr id="2" name="TextBox 1">
          <a:extLst xmlns:a="http://schemas.openxmlformats.org/drawingml/2006/main">
            <a:ext uri="{FF2B5EF4-FFF2-40B4-BE49-F238E27FC236}">
              <a16:creationId xmlns:a16="http://schemas.microsoft.com/office/drawing/2014/main" id="{1A9F7FCD-BA2F-4999-9920-7324C8EBCC65}"/>
            </a:ext>
          </a:extLst>
        </cdr:cNvPr>
        <cdr:cNvSpPr txBox="1"/>
      </cdr:nvSpPr>
      <cdr:spPr>
        <a:xfrm xmlns:a="http://schemas.openxmlformats.org/drawingml/2006/main">
          <a:off x="4162567" y="3330054"/>
          <a:ext cx="900752" cy="238836"/>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300" dirty="0">
              <a:solidFill>
                <a:schemeClr val="tx1"/>
              </a:solidFill>
            </a:rPr>
            <a:t>Projection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76D12-A41B-4930-A398-506DCDB02541}" type="datetimeFigureOut">
              <a:rPr lang="en-US" smtClean="0"/>
              <a:t>1/12/20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478D5D-A9D2-40FE-B529-D02631F23505}" type="slidenum">
              <a:rPr lang="en-US" smtClean="0"/>
              <a:t>‹#›</a:t>
            </a:fld>
            <a:endParaRPr lang="en-US"/>
          </a:p>
        </p:txBody>
      </p:sp>
    </p:spTree>
    <p:extLst>
      <p:ext uri="{BB962C8B-B14F-4D97-AF65-F5344CB8AC3E}">
        <p14:creationId xmlns:p14="http://schemas.microsoft.com/office/powerpoint/2010/main" val="256577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12B255-1BD0-4C4F-AAB3-065915EE8E8B}" type="slidenum">
              <a:rPr lang="en-US" smtClean="0"/>
              <a:t>2</a:t>
            </a:fld>
            <a:endParaRPr lang="en-US"/>
          </a:p>
        </p:txBody>
      </p:sp>
    </p:spTree>
    <p:extLst>
      <p:ext uri="{BB962C8B-B14F-4D97-AF65-F5344CB8AC3E}">
        <p14:creationId xmlns:p14="http://schemas.microsoft.com/office/powerpoint/2010/main" val="2216093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12B255-1BD0-4C4F-AAB3-065915EE8E8B}" type="slidenum">
              <a:rPr lang="en-US" smtClean="0"/>
              <a:t>11</a:t>
            </a:fld>
            <a:endParaRPr lang="en-US"/>
          </a:p>
        </p:txBody>
      </p:sp>
    </p:spTree>
    <p:extLst>
      <p:ext uri="{BB962C8B-B14F-4D97-AF65-F5344CB8AC3E}">
        <p14:creationId xmlns:p14="http://schemas.microsoft.com/office/powerpoint/2010/main" val="2685703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B5C16-0571-4563-9F79-95E45742A4F8}" type="slidenum">
              <a:rPr lang="en-US" smtClean="0"/>
              <a:t>13</a:t>
            </a:fld>
            <a:endParaRPr lang="en-US"/>
          </a:p>
        </p:txBody>
      </p:sp>
    </p:spTree>
    <p:extLst>
      <p:ext uri="{BB962C8B-B14F-4D97-AF65-F5344CB8AC3E}">
        <p14:creationId xmlns:p14="http://schemas.microsoft.com/office/powerpoint/2010/main" val="3150932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B5C16-0571-4563-9F79-95E45742A4F8}" type="slidenum">
              <a:rPr lang="en-US" smtClean="0"/>
              <a:t>15</a:t>
            </a:fld>
            <a:endParaRPr lang="en-US"/>
          </a:p>
        </p:txBody>
      </p:sp>
    </p:spTree>
    <p:extLst>
      <p:ext uri="{BB962C8B-B14F-4D97-AF65-F5344CB8AC3E}">
        <p14:creationId xmlns:p14="http://schemas.microsoft.com/office/powerpoint/2010/main" val="3705533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B5C16-0571-4563-9F79-95E45742A4F8}" type="slidenum">
              <a:rPr lang="en-US" smtClean="0"/>
              <a:t>16</a:t>
            </a:fld>
            <a:endParaRPr lang="en-US"/>
          </a:p>
        </p:txBody>
      </p:sp>
    </p:spTree>
    <p:extLst>
      <p:ext uri="{BB962C8B-B14F-4D97-AF65-F5344CB8AC3E}">
        <p14:creationId xmlns:p14="http://schemas.microsoft.com/office/powerpoint/2010/main" val="3357145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B5C16-0571-4563-9F79-95E45742A4F8}" type="slidenum">
              <a:rPr lang="en-US" smtClean="0"/>
              <a:t>17</a:t>
            </a:fld>
            <a:endParaRPr lang="en-US"/>
          </a:p>
        </p:txBody>
      </p:sp>
    </p:spTree>
    <p:extLst>
      <p:ext uri="{BB962C8B-B14F-4D97-AF65-F5344CB8AC3E}">
        <p14:creationId xmlns:p14="http://schemas.microsoft.com/office/powerpoint/2010/main" val="4190907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478D5D-A9D2-40FE-B529-D02631F23505}" type="slidenum">
              <a:rPr lang="en-US" smtClean="0"/>
              <a:t>18</a:t>
            </a:fld>
            <a:endParaRPr lang="en-US"/>
          </a:p>
        </p:txBody>
      </p:sp>
    </p:spTree>
    <p:extLst>
      <p:ext uri="{BB962C8B-B14F-4D97-AF65-F5344CB8AC3E}">
        <p14:creationId xmlns:p14="http://schemas.microsoft.com/office/powerpoint/2010/main" val="4222849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Lakewood, 112, FAMLI, Public Option</a:t>
            </a:r>
          </a:p>
        </p:txBody>
      </p:sp>
      <p:sp>
        <p:nvSpPr>
          <p:cNvPr id="4" name="Slide Number Placeholder 3"/>
          <p:cNvSpPr>
            <a:spLocks noGrp="1"/>
          </p:cNvSpPr>
          <p:nvPr>
            <p:ph type="sldNum" sz="quarter" idx="5"/>
          </p:nvPr>
        </p:nvSpPr>
        <p:spPr/>
        <p:txBody>
          <a:bodyPr/>
          <a:lstStyle/>
          <a:p>
            <a:fld id="{D012B255-1BD0-4C4F-AAB3-065915EE8E8B}" type="slidenum">
              <a:rPr lang="en-US" smtClean="0"/>
              <a:t>3</a:t>
            </a:fld>
            <a:endParaRPr lang="en-US"/>
          </a:p>
        </p:txBody>
      </p:sp>
    </p:spTree>
    <p:extLst>
      <p:ext uri="{BB962C8B-B14F-4D97-AF65-F5344CB8AC3E}">
        <p14:creationId xmlns:p14="http://schemas.microsoft.com/office/powerpoint/2010/main" val="172259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12B255-1BD0-4C4F-AAB3-065915EE8E8B}" type="slidenum">
              <a:rPr lang="en-US" smtClean="0"/>
              <a:t>4</a:t>
            </a:fld>
            <a:endParaRPr lang="en-US"/>
          </a:p>
        </p:txBody>
      </p:sp>
    </p:spTree>
    <p:extLst>
      <p:ext uri="{BB962C8B-B14F-4D97-AF65-F5344CB8AC3E}">
        <p14:creationId xmlns:p14="http://schemas.microsoft.com/office/powerpoint/2010/main" val="3151942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12B255-1BD0-4C4F-AAB3-065915EE8E8B}" type="slidenum">
              <a:rPr lang="en-US" smtClean="0"/>
              <a:t>5</a:t>
            </a:fld>
            <a:endParaRPr lang="en-US"/>
          </a:p>
        </p:txBody>
      </p:sp>
    </p:spTree>
    <p:extLst>
      <p:ext uri="{BB962C8B-B14F-4D97-AF65-F5344CB8AC3E}">
        <p14:creationId xmlns:p14="http://schemas.microsoft.com/office/powerpoint/2010/main" val="1527649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12B255-1BD0-4C4F-AAB3-065915EE8E8B}" type="slidenum">
              <a:rPr lang="en-US" smtClean="0"/>
              <a:t>6</a:t>
            </a:fld>
            <a:endParaRPr lang="en-US"/>
          </a:p>
        </p:txBody>
      </p:sp>
    </p:spTree>
    <p:extLst>
      <p:ext uri="{BB962C8B-B14F-4D97-AF65-F5344CB8AC3E}">
        <p14:creationId xmlns:p14="http://schemas.microsoft.com/office/powerpoint/2010/main" val="1747536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12B255-1BD0-4C4F-AAB3-065915EE8E8B}" type="slidenum">
              <a:rPr lang="en-US" smtClean="0"/>
              <a:t>7</a:t>
            </a:fld>
            <a:endParaRPr lang="en-US"/>
          </a:p>
        </p:txBody>
      </p:sp>
    </p:spTree>
    <p:extLst>
      <p:ext uri="{BB962C8B-B14F-4D97-AF65-F5344CB8AC3E}">
        <p14:creationId xmlns:p14="http://schemas.microsoft.com/office/powerpoint/2010/main" val="3480646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12B255-1BD0-4C4F-AAB3-065915EE8E8B}" type="slidenum">
              <a:rPr lang="en-US" smtClean="0"/>
              <a:t>8</a:t>
            </a:fld>
            <a:endParaRPr lang="en-US"/>
          </a:p>
        </p:txBody>
      </p:sp>
    </p:spTree>
    <p:extLst>
      <p:ext uri="{BB962C8B-B14F-4D97-AF65-F5344CB8AC3E}">
        <p14:creationId xmlns:p14="http://schemas.microsoft.com/office/powerpoint/2010/main" val="4030858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12B255-1BD0-4C4F-AAB3-065915EE8E8B}" type="slidenum">
              <a:rPr lang="en-US" smtClean="0"/>
              <a:t>9</a:t>
            </a:fld>
            <a:endParaRPr lang="en-US"/>
          </a:p>
        </p:txBody>
      </p:sp>
    </p:spTree>
    <p:extLst>
      <p:ext uri="{BB962C8B-B14F-4D97-AF65-F5344CB8AC3E}">
        <p14:creationId xmlns:p14="http://schemas.microsoft.com/office/powerpoint/2010/main" val="3118157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firefighter in the middle </a:t>
            </a:r>
          </a:p>
        </p:txBody>
      </p:sp>
      <p:sp>
        <p:nvSpPr>
          <p:cNvPr id="4" name="Slide Number Placeholder 3"/>
          <p:cNvSpPr>
            <a:spLocks noGrp="1"/>
          </p:cNvSpPr>
          <p:nvPr>
            <p:ph type="sldNum" sz="quarter" idx="5"/>
          </p:nvPr>
        </p:nvSpPr>
        <p:spPr/>
        <p:txBody>
          <a:bodyPr/>
          <a:lstStyle/>
          <a:p>
            <a:fld id="{D012B255-1BD0-4C4F-AAB3-065915EE8E8B}" type="slidenum">
              <a:rPr lang="en-US" smtClean="0"/>
              <a:t>10</a:t>
            </a:fld>
            <a:endParaRPr lang="en-US"/>
          </a:p>
        </p:txBody>
      </p:sp>
    </p:spTree>
    <p:extLst>
      <p:ext uri="{BB962C8B-B14F-4D97-AF65-F5344CB8AC3E}">
        <p14:creationId xmlns:p14="http://schemas.microsoft.com/office/powerpoint/2010/main" val="192763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D0942-FE31-43CA-95F0-41F80A79BB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4C2DB8-1787-4707-AB1B-7EBE615C7A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25D399-3F82-4D53-85E1-DC1C262C86CA}"/>
              </a:ext>
            </a:extLst>
          </p:cNvPr>
          <p:cNvSpPr>
            <a:spLocks noGrp="1"/>
          </p:cNvSpPr>
          <p:nvPr>
            <p:ph type="dt" sz="half" idx="10"/>
          </p:nvPr>
        </p:nvSpPr>
        <p:spPr/>
        <p:txBody>
          <a:bodyPr/>
          <a:lstStyle/>
          <a:p>
            <a:fld id="{66000F0C-7F7F-45A2-8865-9D50B3A0EDD0}" type="datetimeFigureOut">
              <a:rPr lang="en-US" smtClean="0"/>
              <a:t>1/12/20</a:t>
            </a:fld>
            <a:endParaRPr lang="en-US"/>
          </a:p>
        </p:txBody>
      </p:sp>
      <p:sp>
        <p:nvSpPr>
          <p:cNvPr id="5" name="Footer Placeholder 4">
            <a:extLst>
              <a:ext uri="{FF2B5EF4-FFF2-40B4-BE49-F238E27FC236}">
                <a16:creationId xmlns:a16="http://schemas.microsoft.com/office/drawing/2014/main" id="{F572C011-6C41-43A3-9F12-0587450B7A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923FF6-324A-4184-99E2-F01AFC9DDEE7}"/>
              </a:ext>
            </a:extLst>
          </p:cNvPr>
          <p:cNvSpPr>
            <a:spLocks noGrp="1"/>
          </p:cNvSpPr>
          <p:nvPr>
            <p:ph type="sldNum" sz="quarter" idx="12"/>
          </p:nvPr>
        </p:nvSpPr>
        <p:spPr/>
        <p:txBody>
          <a:bodyPr/>
          <a:lstStyle/>
          <a:p>
            <a:fld id="{7F4B255C-2E79-4A0F-AA93-ED04C456DCBC}" type="slidenum">
              <a:rPr lang="en-US" smtClean="0"/>
              <a:t>‹#›</a:t>
            </a:fld>
            <a:endParaRPr lang="en-US"/>
          </a:p>
        </p:txBody>
      </p:sp>
    </p:spTree>
    <p:extLst>
      <p:ext uri="{BB962C8B-B14F-4D97-AF65-F5344CB8AC3E}">
        <p14:creationId xmlns:p14="http://schemas.microsoft.com/office/powerpoint/2010/main" val="1268363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71AD7-5680-4BAB-9408-854D81CB32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1D28A2-0DAA-4C98-9E28-6B5AF49A4E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71CC8D-140D-4D05-9150-889FCE46EE64}"/>
              </a:ext>
            </a:extLst>
          </p:cNvPr>
          <p:cNvSpPr>
            <a:spLocks noGrp="1"/>
          </p:cNvSpPr>
          <p:nvPr>
            <p:ph type="dt" sz="half" idx="10"/>
          </p:nvPr>
        </p:nvSpPr>
        <p:spPr/>
        <p:txBody>
          <a:bodyPr/>
          <a:lstStyle/>
          <a:p>
            <a:fld id="{66000F0C-7F7F-45A2-8865-9D50B3A0EDD0}" type="datetimeFigureOut">
              <a:rPr lang="en-US" smtClean="0"/>
              <a:t>1/12/20</a:t>
            </a:fld>
            <a:endParaRPr lang="en-US"/>
          </a:p>
        </p:txBody>
      </p:sp>
      <p:sp>
        <p:nvSpPr>
          <p:cNvPr id="5" name="Footer Placeholder 4">
            <a:extLst>
              <a:ext uri="{FF2B5EF4-FFF2-40B4-BE49-F238E27FC236}">
                <a16:creationId xmlns:a16="http://schemas.microsoft.com/office/drawing/2014/main" id="{EA89F070-2A79-4683-A0BF-8FA96637FB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066950-DED6-4367-873F-7CC1A0781199}"/>
              </a:ext>
            </a:extLst>
          </p:cNvPr>
          <p:cNvSpPr>
            <a:spLocks noGrp="1"/>
          </p:cNvSpPr>
          <p:nvPr>
            <p:ph type="sldNum" sz="quarter" idx="12"/>
          </p:nvPr>
        </p:nvSpPr>
        <p:spPr/>
        <p:txBody>
          <a:bodyPr/>
          <a:lstStyle/>
          <a:p>
            <a:fld id="{7F4B255C-2E79-4A0F-AA93-ED04C456DCBC}" type="slidenum">
              <a:rPr lang="en-US" smtClean="0"/>
              <a:t>‹#›</a:t>
            </a:fld>
            <a:endParaRPr lang="en-US"/>
          </a:p>
        </p:txBody>
      </p:sp>
    </p:spTree>
    <p:extLst>
      <p:ext uri="{BB962C8B-B14F-4D97-AF65-F5344CB8AC3E}">
        <p14:creationId xmlns:p14="http://schemas.microsoft.com/office/powerpoint/2010/main" val="4234695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CA7DA1-2CB1-46FC-8C1B-C68F1159C7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C98DD2-16FC-4EA0-8B13-189D027563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B0E8D5-28ED-4F83-A3BE-C1B0CC421242}"/>
              </a:ext>
            </a:extLst>
          </p:cNvPr>
          <p:cNvSpPr>
            <a:spLocks noGrp="1"/>
          </p:cNvSpPr>
          <p:nvPr>
            <p:ph type="dt" sz="half" idx="10"/>
          </p:nvPr>
        </p:nvSpPr>
        <p:spPr/>
        <p:txBody>
          <a:bodyPr/>
          <a:lstStyle/>
          <a:p>
            <a:fld id="{66000F0C-7F7F-45A2-8865-9D50B3A0EDD0}" type="datetimeFigureOut">
              <a:rPr lang="en-US" smtClean="0"/>
              <a:t>1/12/20</a:t>
            </a:fld>
            <a:endParaRPr lang="en-US"/>
          </a:p>
        </p:txBody>
      </p:sp>
      <p:sp>
        <p:nvSpPr>
          <p:cNvPr id="5" name="Footer Placeholder 4">
            <a:extLst>
              <a:ext uri="{FF2B5EF4-FFF2-40B4-BE49-F238E27FC236}">
                <a16:creationId xmlns:a16="http://schemas.microsoft.com/office/drawing/2014/main" id="{14CE2467-BF4A-42AA-B31C-5DFBF9174A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327254-4F51-4411-A2F0-CB820B35BD75}"/>
              </a:ext>
            </a:extLst>
          </p:cNvPr>
          <p:cNvSpPr>
            <a:spLocks noGrp="1"/>
          </p:cNvSpPr>
          <p:nvPr>
            <p:ph type="sldNum" sz="quarter" idx="12"/>
          </p:nvPr>
        </p:nvSpPr>
        <p:spPr/>
        <p:txBody>
          <a:bodyPr/>
          <a:lstStyle/>
          <a:p>
            <a:fld id="{7F4B255C-2E79-4A0F-AA93-ED04C456DCBC}" type="slidenum">
              <a:rPr lang="en-US" smtClean="0"/>
              <a:t>‹#›</a:t>
            </a:fld>
            <a:endParaRPr lang="en-US"/>
          </a:p>
        </p:txBody>
      </p:sp>
    </p:spTree>
    <p:extLst>
      <p:ext uri="{BB962C8B-B14F-4D97-AF65-F5344CB8AC3E}">
        <p14:creationId xmlns:p14="http://schemas.microsoft.com/office/powerpoint/2010/main" val="3483814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9B7E6-6D24-4EFB-B63E-D69ABC703C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D1EB15-3817-452B-86CC-5B3B58CE12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3728DA-85D9-4E8C-AAF7-5D4CA76C69F3}"/>
              </a:ext>
            </a:extLst>
          </p:cNvPr>
          <p:cNvSpPr>
            <a:spLocks noGrp="1"/>
          </p:cNvSpPr>
          <p:nvPr>
            <p:ph type="dt" sz="half" idx="10"/>
          </p:nvPr>
        </p:nvSpPr>
        <p:spPr/>
        <p:txBody>
          <a:bodyPr/>
          <a:lstStyle/>
          <a:p>
            <a:fld id="{66000F0C-7F7F-45A2-8865-9D50B3A0EDD0}" type="datetimeFigureOut">
              <a:rPr lang="en-US" smtClean="0"/>
              <a:t>1/12/20</a:t>
            </a:fld>
            <a:endParaRPr lang="en-US"/>
          </a:p>
        </p:txBody>
      </p:sp>
      <p:sp>
        <p:nvSpPr>
          <p:cNvPr id="5" name="Footer Placeholder 4">
            <a:extLst>
              <a:ext uri="{FF2B5EF4-FFF2-40B4-BE49-F238E27FC236}">
                <a16:creationId xmlns:a16="http://schemas.microsoft.com/office/drawing/2014/main" id="{A35E7718-C95E-499C-AF6F-20E4D9380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F4FF69-C2ED-48A0-82AD-0279087169A9}"/>
              </a:ext>
            </a:extLst>
          </p:cNvPr>
          <p:cNvSpPr>
            <a:spLocks noGrp="1"/>
          </p:cNvSpPr>
          <p:nvPr>
            <p:ph type="sldNum" sz="quarter" idx="12"/>
          </p:nvPr>
        </p:nvSpPr>
        <p:spPr/>
        <p:txBody>
          <a:bodyPr/>
          <a:lstStyle/>
          <a:p>
            <a:fld id="{7F4B255C-2E79-4A0F-AA93-ED04C456DCBC}" type="slidenum">
              <a:rPr lang="en-US" smtClean="0"/>
              <a:t>‹#›</a:t>
            </a:fld>
            <a:endParaRPr lang="en-US"/>
          </a:p>
        </p:txBody>
      </p:sp>
    </p:spTree>
    <p:extLst>
      <p:ext uri="{BB962C8B-B14F-4D97-AF65-F5344CB8AC3E}">
        <p14:creationId xmlns:p14="http://schemas.microsoft.com/office/powerpoint/2010/main" val="1229724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1FD2E-8F1F-4742-A485-9CD565697E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479173-6D8E-4B3B-9CEB-F8DDBD9DF7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C3643D-C96A-4B2E-8019-C5D369AD212D}"/>
              </a:ext>
            </a:extLst>
          </p:cNvPr>
          <p:cNvSpPr>
            <a:spLocks noGrp="1"/>
          </p:cNvSpPr>
          <p:nvPr>
            <p:ph type="dt" sz="half" idx="10"/>
          </p:nvPr>
        </p:nvSpPr>
        <p:spPr/>
        <p:txBody>
          <a:bodyPr/>
          <a:lstStyle/>
          <a:p>
            <a:fld id="{66000F0C-7F7F-45A2-8865-9D50B3A0EDD0}" type="datetimeFigureOut">
              <a:rPr lang="en-US" smtClean="0"/>
              <a:t>1/12/20</a:t>
            </a:fld>
            <a:endParaRPr lang="en-US"/>
          </a:p>
        </p:txBody>
      </p:sp>
      <p:sp>
        <p:nvSpPr>
          <p:cNvPr id="5" name="Footer Placeholder 4">
            <a:extLst>
              <a:ext uri="{FF2B5EF4-FFF2-40B4-BE49-F238E27FC236}">
                <a16:creationId xmlns:a16="http://schemas.microsoft.com/office/drawing/2014/main" id="{763C6F48-9C2C-4258-B61F-5FE16EAB63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5D9CB0-906B-4084-BD93-0AD446455839}"/>
              </a:ext>
            </a:extLst>
          </p:cNvPr>
          <p:cNvSpPr>
            <a:spLocks noGrp="1"/>
          </p:cNvSpPr>
          <p:nvPr>
            <p:ph type="sldNum" sz="quarter" idx="12"/>
          </p:nvPr>
        </p:nvSpPr>
        <p:spPr/>
        <p:txBody>
          <a:bodyPr/>
          <a:lstStyle/>
          <a:p>
            <a:fld id="{7F4B255C-2E79-4A0F-AA93-ED04C456DCBC}" type="slidenum">
              <a:rPr lang="en-US" smtClean="0"/>
              <a:t>‹#›</a:t>
            </a:fld>
            <a:endParaRPr lang="en-US"/>
          </a:p>
        </p:txBody>
      </p:sp>
    </p:spTree>
    <p:extLst>
      <p:ext uri="{BB962C8B-B14F-4D97-AF65-F5344CB8AC3E}">
        <p14:creationId xmlns:p14="http://schemas.microsoft.com/office/powerpoint/2010/main" val="2729138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E080-25C7-4A73-9448-ED9A60F891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AFEA9A-349C-40FB-A470-38A42C2EA1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17181-236F-4070-B091-3A313F15C4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3BD909-3829-4BAB-B685-F4B398D1CECE}"/>
              </a:ext>
            </a:extLst>
          </p:cNvPr>
          <p:cNvSpPr>
            <a:spLocks noGrp="1"/>
          </p:cNvSpPr>
          <p:nvPr>
            <p:ph type="dt" sz="half" idx="10"/>
          </p:nvPr>
        </p:nvSpPr>
        <p:spPr/>
        <p:txBody>
          <a:bodyPr/>
          <a:lstStyle/>
          <a:p>
            <a:fld id="{66000F0C-7F7F-45A2-8865-9D50B3A0EDD0}" type="datetimeFigureOut">
              <a:rPr lang="en-US" smtClean="0"/>
              <a:t>1/12/20</a:t>
            </a:fld>
            <a:endParaRPr lang="en-US"/>
          </a:p>
        </p:txBody>
      </p:sp>
      <p:sp>
        <p:nvSpPr>
          <p:cNvPr id="6" name="Footer Placeholder 5">
            <a:extLst>
              <a:ext uri="{FF2B5EF4-FFF2-40B4-BE49-F238E27FC236}">
                <a16:creationId xmlns:a16="http://schemas.microsoft.com/office/drawing/2014/main" id="{8FD67FD9-DB51-40FD-84FB-223CA1B964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846E3E-97D0-498B-B70A-85174B6384B5}"/>
              </a:ext>
            </a:extLst>
          </p:cNvPr>
          <p:cNvSpPr>
            <a:spLocks noGrp="1"/>
          </p:cNvSpPr>
          <p:nvPr>
            <p:ph type="sldNum" sz="quarter" idx="12"/>
          </p:nvPr>
        </p:nvSpPr>
        <p:spPr/>
        <p:txBody>
          <a:bodyPr/>
          <a:lstStyle/>
          <a:p>
            <a:fld id="{7F4B255C-2E79-4A0F-AA93-ED04C456DCBC}" type="slidenum">
              <a:rPr lang="en-US" smtClean="0"/>
              <a:t>‹#›</a:t>
            </a:fld>
            <a:endParaRPr lang="en-US"/>
          </a:p>
        </p:txBody>
      </p:sp>
    </p:spTree>
    <p:extLst>
      <p:ext uri="{BB962C8B-B14F-4D97-AF65-F5344CB8AC3E}">
        <p14:creationId xmlns:p14="http://schemas.microsoft.com/office/powerpoint/2010/main" val="2727331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97EE5-94B2-4A40-A26B-C98945AB45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E390AF-291E-4340-B9B8-39533C3F01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E1353E-66D0-493B-AD48-806488B4D9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081BE1-2220-4E16-9C2C-40380D85A9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9B7D62-3898-4B48-9D62-6D9B3CDC1B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3533C-3502-469F-BA1B-FD1E869158D8}"/>
              </a:ext>
            </a:extLst>
          </p:cNvPr>
          <p:cNvSpPr>
            <a:spLocks noGrp="1"/>
          </p:cNvSpPr>
          <p:nvPr>
            <p:ph type="dt" sz="half" idx="10"/>
          </p:nvPr>
        </p:nvSpPr>
        <p:spPr/>
        <p:txBody>
          <a:bodyPr/>
          <a:lstStyle/>
          <a:p>
            <a:fld id="{66000F0C-7F7F-45A2-8865-9D50B3A0EDD0}" type="datetimeFigureOut">
              <a:rPr lang="en-US" smtClean="0"/>
              <a:t>1/12/20</a:t>
            </a:fld>
            <a:endParaRPr lang="en-US"/>
          </a:p>
        </p:txBody>
      </p:sp>
      <p:sp>
        <p:nvSpPr>
          <p:cNvPr id="8" name="Footer Placeholder 7">
            <a:extLst>
              <a:ext uri="{FF2B5EF4-FFF2-40B4-BE49-F238E27FC236}">
                <a16:creationId xmlns:a16="http://schemas.microsoft.com/office/drawing/2014/main" id="{E7A43FF4-3FAC-48F6-86DB-A552F5DC5D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5CBD97-263D-4293-B632-6E0ED22612AC}"/>
              </a:ext>
            </a:extLst>
          </p:cNvPr>
          <p:cNvSpPr>
            <a:spLocks noGrp="1"/>
          </p:cNvSpPr>
          <p:nvPr>
            <p:ph type="sldNum" sz="quarter" idx="12"/>
          </p:nvPr>
        </p:nvSpPr>
        <p:spPr/>
        <p:txBody>
          <a:bodyPr/>
          <a:lstStyle/>
          <a:p>
            <a:fld id="{7F4B255C-2E79-4A0F-AA93-ED04C456DCBC}" type="slidenum">
              <a:rPr lang="en-US" smtClean="0"/>
              <a:t>‹#›</a:t>
            </a:fld>
            <a:endParaRPr lang="en-US"/>
          </a:p>
        </p:txBody>
      </p:sp>
    </p:spTree>
    <p:extLst>
      <p:ext uri="{BB962C8B-B14F-4D97-AF65-F5344CB8AC3E}">
        <p14:creationId xmlns:p14="http://schemas.microsoft.com/office/powerpoint/2010/main" val="276653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3EB9-FBB0-4A63-8A89-CA96969804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277A2A-D8F3-432F-9EC0-65C5DA066D50}"/>
              </a:ext>
            </a:extLst>
          </p:cNvPr>
          <p:cNvSpPr>
            <a:spLocks noGrp="1"/>
          </p:cNvSpPr>
          <p:nvPr>
            <p:ph type="dt" sz="half" idx="10"/>
          </p:nvPr>
        </p:nvSpPr>
        <p:spPr/>
        <p:txBody>
          <a:bodyPr/>
          <a:lstStyle/>
          <a:p>
            <a:fld id="{66000F0C-7F7F-45A2-8865-9D50B3A0EDD0}" type="datetimeFigureOut">
              <a:rPr lang="en-US" smtClean="0"/>
              <a:t>1/12/20</a:t>
            </a:fld>
            <a:endParaRPr lang="en-US"/>
          </a:p>
        </p:txBody>
      </p:sp>
      <p:sp>
        <p:nvSpPr>
          <p:cNvPr id="4" name="Footer Placeholder 3">
            <a:extLst>
              <a:ext uri="{FF2B5EF4-FFF2-40B4-BE49-F238E27FC236}">
                <a16:creationId xmlns:a16="http://schemas.microsoft.com/office/drawing/2014/main" id="{F4BCDE20-2898-4CDD-AFBF-212779205A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D1660D-AD5A-4581-9B0D-CB71815B1966}"/>
              </a:ext>
            </a:extLst>
          </p:cNvPr>
          <p:cNvSpPr>
            <a:spLocks noGrp="1"/>
          </p:cNvSpPr>
          <p:nvPr>
            <p:ph type="sldNum" sz="quarter" idx="12"/>
          </p:nvPr>
        </p:nvSpPr>
        <p:spPr/>
        <p:txBody>
          <a:bodyPr/>
          <a:lstStyle/>
          <a:p>
            <a:fld id="{7F4B255C-2E79-4A0F-AA93-ED04C456DCBC}" type="slidenum">
              <a:rPr lang="en-US" smtClean="0"/>
              <a:t>‹#›</a:t>
            </a:fld>
            <a:endParaRPr lang="en-US"/>
          </a:p>
        </p:txBody>
      </p:sp>
    </p:spTree>
    <p:extLst>
      <p:ext uri="{BB962C8B-B14F-4D97-AF65-F5344CB8AC3E}">
        <p14:creationId xmlns:p14="http://schemas.microsoft.com/office/powerpoint/2010/main" val="3196931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C8816C-F05E-4497-8849-4FACB84674F9}"/>
              </a:ext>
            </a:extLst>
          </p:cNvPr>
          <p:cNvSpPr>
            <a:spLocks noGrp="1"/>
          </p:cNvSpPr>
          <p:nvPr>
            <p:ph type="dt" sz="half" idx="10"/>
          </p:nvPr>
        </p:nvSpPr>
        <p:spPr/>
        <p:txBody>
          <a:bodyPr/>
          <a:lstStyle/>
          <a:p>
            <a:fld id="{66000F0C-7F7F-45A2-8865-9D50B3A0EDD0}" type="datetimeFigureOut">
              <a:rPr lang="en-US" smtClean="0"/>
              <a:t>1/12/20</a:t>
            </a:fld>
            <a:endParaRPr lang="en-US"/>
          </a:p>
        </p:txBody>
      </p:sp>
      <p:sp>
        <p:nvSpPr>
          <p:cNvPr id="3" name="Footer Placeholder 2">
            <a:extLst>
              <a:ext uri="{FF2B5EF4-FFF2-40B4-BE49-F238E27FC236}">
                <a16:creationId xmlns:a16="http://schemas.microsoft.com/office/drawing/2014/main" id="{49D2743C-E2DA-4A95-88CD-9797AE330B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8C0D74-F30F-49B1-8015-6BF965DB561E}"/>
              </a:ext>
            </a:extLst>
          </p:cNvPr>
          <p:cNvSpPr>
            <a:spLocks noGrp="1"/>
          </p:cNvSpPr>
          <p:nvPr>
            <p:ph type="sldNum" sz="quarter" idx="12"/>
          </p:nvPr>
        </p:nvSpPr>
        <p:spPr/>
        <p:txBody>
          <a:bodyPr/>
          <a:lstStyle/>
          <a:p>
            <a:fld id="{7F4B255C-2E79-4A0F-AA93-ED04C456DCBC}" type="slidenum">
              <a:rPr lang="en-US" smtClean="0"/>
              <a:t>‹#›</a:t>
            </a:fld>
            <a:endParaRPr lang="en-US"/>
          </a:p>
        </p:txBody>
      </p:sp>
    </p:spTree>
    <p:extLst>
      <p:ext uri="{BB962C8B-B14F-4D97-AF65-F5344CB8AC3E}">
        <p14:creationId xmlns:p14="http://schemas.microsoft.com/office/powerpoint/2010/main" val="2247986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62A33-B9DE-45AF-9CE5-131C9A06B2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A2A703-F647-4F39-BD57-7287E6FBE7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CE5FA3-B1F6-4E29-9484-E4EE0A83CD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4BDAAA-C2C4-49B0-8148-AE4EA7F84F92}"/>
              </a:ext>
            </a:extLst>
          </p:cNvPr>
          <p:cNvSpPr>
            <a:spLocks noGrp="1"/>
          </p:cNvSpPr>
          <p:nvPr>
            <p:ph type="dt" sz="half" idx="10"/>
          </p:nvPr>
        </p:nvSpPr>
        <p:spPr/>
        <p:txBody>
          <a:bodyPr/>
          <a:lstStyle/>
          <a:p>
            <a:fld id="{66000F0C-7F7F-45A2-8865-9D50B3A0EDD0}" type="datetimeFigureOut">
              <a:rPr lang="en-US" smtClean="0"/>
              <a:t>1/12/20</a:t>
            </a:fld>
            <a:endParaRPr lang="en-US"/>
          </a:p>
        </p:txBody>
      </p:sp>
      <p:sp>
        <p:nvSpPr>
          <p:cNvPr id="6" name="Footer Placeholder 5">
            <a:extLst>
              <a:ext uri="{FF2B5EF4-FFF2-40B4-BE49-F238E27FC236}">
                <a16:creationId xmlns:a16="http://schemas.microsoft.com/office/drawing/2014/main" id="{FB7C03F5-7452-4394-94DD-807B2ADA11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EAEAE5-7A9B-40A4-96F5-2CDDD572475F}"/>
              </a:ext>
            </a:extLst>
          </p:cNvPr>
          <p:cNvSpPr>
            <a:spLocks noGrp="1"/>
          </p:cNvSpPr>
          <p:nvPr>
            <p:ph type="sldNum" sz="quarter" idx="12"/>
          </p:nvPr>
        </p:nvSpPr>
        <p:spPr/>
        <p:txBody>
          <a:bodyPr/>
          <a:lstStyle/>
          <a:p>
            <a:fld id="{7F4B255C-2E79-4A0F-AA93-ED04C456DCBC}" type="slidenum">
              <a:rPr lang="en-US" smtClean="0"/>
              <a:t>‹#›</a:t>
            </a:fld>
            <a:endParaRPr lang="en-US"/>
          </a:p>
        </p:txBody>
      </p:sp>
    </p:spTree>
    <p:extLst>
      <p:ext uri="{BB962C8B-B14F-4D97-AF65-F5344CB8AC3E}">
        <p14:creationId xmlns:p14="http://schemas.microsoft.com/office/powerpoint/2010/main" val="2192116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69D08-B6D8-43EF-B826-4A6969D445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6A2385-B663-42F2-9E08-510E9F6620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60746D-A2EA-48DE-96A9-45FFF1459F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9C4127-3B34-40B0-B7CC-E71ED37972B3}"/>
              </a:ext>
            </a:extLst>
          </p:cNvPr>
          <p:cNvSpPr>
            <a:spLocks noGrp="1"/>
          </p:cNvSpPr>
          <p:nvPr>
            <p:ph type="dt" sz="half" idx="10"/>
          </p:nvPr>
        </p:nvSpPr>
        <p:spPr/>
        <p:txBody>
          <a:bodyPr/>
          <a:lstStyle/>
          <a:p>
            <a:fld id="{66000F0C-7F7F-45A2-8865-9D50B3A0EDD0}" type="datetimeFigureOut">
              <a:rPr lang="en-US" smtClean="0"/>
              <a:t>1/12/20</a:t>
            </a:fld>
            <a:endParaRPr lang="en-US"/>
          </a:p>
        </p:txBody>
      </p:sp>
      <p:sp>
        <p:nvSpPr>
          <p:cNvPr id="6" name="Footer Placeholder 5">
            <a:extLst>
              <a:ext uri="{FF2B5EF4-FFF2-40B4-BE49-F238E27FC236}">
                <a16:creationId xmlns:a16="http://schemas.microsoft.com/office/drawing/2014/main" id="{74C629FC-01D4-4545-91AB-97AB0F83C0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ECEC09-8C60-404B-A9CE-503F8AB32BE2}"/>
              </a:ext>
            </a:extLst>
          </p:cNvPr>
          <p:cNvSpPr>
            <a:spLocks noGrp="1"/>
          </p:cNvSpPr>
          <p:nvPr>
            <p:ph type="sldNum" sz="quarter" idx="12"/>
          </p:nvPr>
        </p:nvSpPr>
        <p:spPr/>
        <p:txBody>
          <a:bodyPr/>
          <a:lstStyle/>
          <a:p>
            <a:fld id="{7F4B255C-2E79-4A0F-AA93-ED04C456DCBC}" type="slidenum">
              <a:rPr lang="en-US" smtClean="0"/>
              <a:t>‹#›</a:t>
            </a:fld>
            <a:endParaRPr lang="en-US"/>
          </a:p>
        </p:txBody>
      </p:sp>
    </p:spTree>
    <p:extLst>
      <p:ext uri="{BB962C8B-B14F-4D97-AF65-F5344CB8AC3E}">
        <p14:creationId xmlns:p14="http://schemas.microsoft.com/office/powerpoint/2010/main" val="2745116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3AEB20-EC2A-45A8-A552-9F6A7EF450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D96D82-5531-441B-8084-2455C651EF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498FC7-8998-4C56-9C38-E89B1DFC71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00F0C-7F7F-45A2-8865-9D50B3A0EDD0}" type="datetimeFigureOut">
              <a:rPr lang="en-US" smtClean="0"/>
              <a:t>1/12/20</a:t>
            </a:fld>
            <a:endParaRPr lang="en-US"/>
          </a:p>
        </p:txBody>
      </p:sp>
      <p:sp>
        <p:nvSpPr>
          <p:cNvPr id="5" name="Footer Placeholder 4">
            <a:extLst>
              <a:ext uri="{FF2B5EF4-FFF2-40B4-BE49-F238E27FC236}">
                <a16:creationId xmlns:a16="http://schemas.microsoft.com/office/drawing/2014/main" id="{4AECCAEE-1C40-406D-904D-767F7D732C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3EFE79-8810-4DCD-A2B7-4414DE6843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4B255C-2E79-4A0F-AA93-ED04C456DCBC}" type="slidenum">
              <a:rPr lang="en-US" smtClean="0"/>
              <a:t>‹#›</a:t>
            </a:fld>
            <a:endParaRPr lang="en-US"/>
          </a:p>
        </p:txBody>
      </p:sp>
    </p:spTree>
    <p:extLst>
      <p:ext uri="{BB962C8B-B14F-4D97-AF65-F5344CB8AC3E}">
        <p14:creationId xmlns:p14="http://schemas.microsoft.com/office/powerpoint/2010/main" val="1907679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3.jp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4.png"/><Relationship Id="rId9" Type="http://schemas.openxmlformats.org/officeDocument/2006/relationships/image" Target="../media/image29.png"/><Relationship Id="rId14" Type="http://schemas.openxmlformats.org/officeDocument/2006/relationships/image" Target="../media/image34.sv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4.png"/><Relationship Id="rId4" Type="http://schemas.openxmlformats.org/officeDocument/2006/relationships/image" Target="../media/image35.tiff"/></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6.pn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9.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3.jp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4.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3.jp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4.png"/><Relationship Id="rId9"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3.jp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2C123-F6F8-B94B-B85C-16BA9F39F903}"/>
              </a:ext>
            </a:extLst>
          </p:cNvPr>
          <p:cNvSpPr>
            <a:spLocks noGrp="1"/>
          </p:cNvSpPr>
          <p:nvPr>
            <p:ph type="ctrTitle"/>
          </p:nvPr>
        </p:nvSpPr>
        <p:spPr/>
        <p:txBody>
          <a:bodyPr/>
          <a:lstStyle/>
          <a:p>
            <a:r>
              <a:rPr lang="en-US" dirty="0"/>
              <a:t>w</a:t>
            </a:r>
          </a:p>
        </p:txBody>
      </p:sp>
      <p:sp>
        <p:nvSpPr>
          <p:cNvPr id="3" name="Subtitle 2">
            <a:extLst>
              <a:ext uri="{FF2B5EF4-FFF2-40B4-BE49-F238E27FC236}">
                <a16:creationId xmlns:a16="http://schemas.microsoft.com/office/drawing/2014/main" id="{3599AD2C-40D8-014C-871D-B64F00BA38B3}"/>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D477741E-ACCF-B74E-B565-F2B72A5D17E3}"/>
              </a:ext>
            </a:extLst>
          </p:cNvPr>
          <p:cNvPicPr>
            <a:picLocks noChangeAspect="1"/>
          </p:cNvPicPr>
          <p:nvPr/>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603766CE-E4B1-4E41-BCDA-6BDC3A1646A9}"/>
              </a:ext>
            </a:extLst>
          </p:cNvPr>
          <p:cNvSpPr/>
          <p:nvPr/>
        </p:nvSpPr>
        <p:spPr>
          <a:xfrm>
            <a:off x="4572000" y="3955505"/>
            <a:ext cx="6096000" cy="2492990"/>
          </a:xfrm>
          <a:prstGeom prst="rect">
            <a:avLst/>
          </a:prstGeom>
        </p:spPr>
        <p:txBody>
          <a:bodyPr anchor="t">
            <a:spAutoFit/>
          </a:bodyPr>
          <a:lstStyle/>
          <a:p>
            <a:r>
              <a:rPr lang="en-US" sz="5200" b="1" dirty="0">
                <a:solidFill>
                  <a:schemeClr val="bg1"/>
                </a:solidFill>
                <a:latin typeface="Avenir Next"/>
              </a:rPr>
              <a:t>State of the Cities</a:t>
            </a:r>
          </a:p>
          <a:p>
            <a:endParaRPr lang="en-US" sz="5200" b="1" dirty="0">
              <a:solidFill>
                <a:schemeClr val="bg1"/>
              </a:solidFill>
              <a:latin typeface="Avenir Next" panose="020B0503020202020204" pitchFamily="34" charset="0"/>
            </a:endParaRPr>
          </a:p>
          <a:p>
            <a:endParaRPr lang="en-US" sz="5200" b="1" dirty="0">
              <a:solidFill>
                <a:schemeClr val="bg1"/>
              </a:solidFill>
              <a:latin typeface="Avenir Next" panose="020B0503020202020204" pitchFamily="34" charset="0"/>
            </a:endParaRPr>
          </a:p>
        </p:txBody>
      </p:sp>
      <p:pic>
        <p:nvPicPr>
          <p:cNvPr id="10" name="Picture 9">
            <a:extLst>
              <a:ext uri="{FF2B5EF4-FFF2-40B4-BE49-F238E27FC236}">
                <a16:creationId xmlns:a16="http://schemas.microsoft.com/office/drawing/2014/main" id="{84C06E95-79B9-974E-8DB8-E9F601A3DE85}"/>
              </a:ext>
            </a:extLst>
          </p:cNvPr>
          <p:cNvPicPr>
            <a:picLocks noChangeAspect="1"/>
          </p:cNvPicPr>
          <p:nvPr/>
        </p:nvPicPr>
        <p:blipFill>
          <a:blip r:embed="rId3"/>
          <a:stretch>
            <a:fillRect/>
          </a:stretch>
        </p:blipFill>
        <p:spPr>
          <a:xfrm>
            <a:off x="4457700" y="1033463"/>
            <a:ext cx="5715000" cy="2184400"/>
          </a:xfrm>
          <a:prstGeom prst="rect">
            <a:avLst/>
          </a:prstGeom>
        </p:spPr>
      </p:pic>
    </p:spTree>
    <p:extLst>
      <p:ext uri="{BB962C8B-B14F-4D97-AF65-F5344CB8AC3E}">
        <p14:creationId xmlns:p14="http://schemas.microsoft.com/office/powerpoint/2010/main" val="1883848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187AB77-0FEC-D849-A2B6-87D1523BE787}"/>
              </a:ext>
            </a:extLst>
          </p:cNvPr>
          <p:cNvPicPr>
            <a:picLocks noGrp="1" noChangeAspect="1"/>
          </p:cNvPicPr>
          <p:nvPr>
            <p:ph idx="1"/>
          </p:nvPr>
        </p:nvPicPr>
        <p:blipFill>
          <a:blip r:embed="rId3"/>
          <a:stretch>
            <a:fillRect/>
          </a:stretch>
        </p:blipFill>
        <p:spPr>
          <a:xfrm>
            <a:off x="0" y="0"/>
            <a:ext cx="12192000" cy="6858000"/>
          </a:xfrm>
        </p:spPr>
      </p:pic>
      <p:sp>
        <p:nvSpPr>
          <p:cNvPr id="4" name="Title 1">
            <a:extLst>
              <a:ext uri="{FF2B5EF4-FFF2-40B4-BE49-F238E27FC236}">
                <a16:creationId xmlns:a16="http://schemas.microsoft.com/office/drawing/2014/main" id="{41B72E9F-F79E-B14D-8C98-CA1EB4C48598}"/>
              </a:ext>
            </a:extLst>
          </p:cNvPr>
          <p:cNvSpPr txBox="1">
            <a:spLocks/>
          </p:cNvSpPr>
          <p:nvPr/>
        </p:nvSpPr>
        <p:spPr>
          <a:xfrm>
            <a:off x="1029830" y="57564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C2447"/>
                </a:solidFill>
                <a:latin typeface="Avenir Next" panose="020B0503020202020204" pitchFamily="34" charset="0"/>
              </a:rPr>
              <a:t>What’s impacted?</a:t>
            </a:r>
          </a:p>
        </p:txBody>
      </p:sp>
      <p:pic>
        <p:nvPicPr>
          <p:cNvPr id="5" name="Picture 4">
            <a:extLst>
              <a:ext uri="{FF2B5EF4-FFF2-40B4-BE49-F238E27FC236}">
                <a16:creationId xmlns:a16="http://schemas.microsoft.com/office/drawing/2014/main" id="{752177F4-954B-0A49-9209-795842F7BFEE}"/>
              </a:ext>
            </a:extLst>
          </p:cNvPr>
          <p:cNvPicPr>
            <a:picLocks noChangeAspect="1"/>
          </p:cNvPicPr>
          <p:nvPr/>
        </p:nvPicPr>
        <p:blipFill>
          <a:blip r:embed="rId4"/>
          <a:stretch>
            <a:fillRect/>
          </a:stretch>
        </p:blipFill>
        <p:spPr>
          <a:xfrm>
            <a:off x="10306050" y="6229350"/>
            <a:ext cx="1885950" cy="628650"/>
          </a:xfrm>
          <a:prstGeom prst="rect">
            <a:avLst/>
          </a:prstGeom>
        </p:spPr>
      </p:pic>
      <p:sp>
        <p:nvSpPr>
          <p:cNvPr id="2" name="TextBox 1">
            <a:extLst>
              <a:ext uri="{FF2B5EF4-FFF2-40B4-BE49-F238E27FC236}">
                <a16:creationId xmlns:a16="http://schemas.microsoft.com/office/drawing/2014/main" id="{AE8C5E06-540A-174E-9A5C-65E36954F3D2}"/>
              </a:ext>
            </a:extLst>
          </p:cNvPr>
          <p:cNvSpPr txBox="1"/>
          <p:nvPr/>
        </p:nvSpPr>
        <p:spPr>
          <a:xfrm>
            <a:off x="-30898" y="2357007"/>
            <a:ext cx="4385601" cy="3847207"/>
          </a:xfrm>
          <a:prstGeom prst="rect">
            <a:avLst/>
          </a:prstGeom>
          <a:noFill/>
        </p:spPr>
        <p:txBody>
          <a:bodyPr wrap="square" rtlCol="0">
            <a:spAutoFit/>
          </a:bodyPr>
          <a:lstStyle/>
          <a:p>
            <a:pPr algn="ctr"/>
            <a:r>
              <a:rPr lang="en-US" sz="2200" dirty="0">
                <a:latin typeface="Avenir Next" panose="020B0503020202020204" pitchFamily="34" charset="0"/>
              </a:rPr>
              <a:t>The share of </a:t>
            </a:r>
            <a:r>
              <a:rPr lang="en-US" sz="2200" b="1" dirty="0">
                <a:latin typeface="Avenir Next" panose="020B0503020202020204" pitchFamily="34" charset="0"/>
              </a:rPr>
              <a:t>in-commuters to Lakewood grew from </a:t>
            </a:r>
          </a:p>
          <a:p>
            <a:endParaRPr lang="en-US" sz="2200" dirty="0">
              <a:latin typeface="Avenir Next" panose="020B0503020202020204" pitchFamily="34" charset="0"/>
            </a:endParaRPr>
          </a:p>
          <a:p>
            <a:pPr algn="ctr"/>
            <a:r>
              <a:rPr lang="en-US" sz="2200" b="1" dirty="0">
                <a:solidFill>
                  <a:srgbClr val="0C2447"/>
                </a:solidFill>
                <a:latin typeface="Avenir Next" panose="020B0503020202020204" pitchFamily="34" charset="0"/>
              </a:rPr>
              <a:t>9% to 17% from </a:t>
            </a:r>
          </a:p>
          <a:p>
            <a:pPr algn="ctr"/>
            <a:r>
              <a:rPr lang="en-US" sz="2200" b="1" dirty="0">
                <a:solidFill>
                  <a:srgbClr val="0C2447"/>
                </a:solidFill>
                <a:latin typeface="Avenir Next" panose="020B0503020202020204" pitchFamily="34" charset="0"/>
              </a:rPr>
              <a:t>2002 to 2014 </a:t>
            </a:r>
          </a:p>
          <a:p>
            <a:pPr algn="ctr"/>
            <a:endParaRPr lang="en-US" dirty="0">
              <a:latin typeface="Avenir Next" panose="020B0503020202020204" pitchFamily="34" charset="0"/>
            </a:endParaRPr>
          </a:p>
          <a:p>
            <a:pPr algn="ctr"/>
            <a:endParaRPr lang="en-US" dirty="0">
              <a:latin typeface="Avenir Next" panose="020B0503020202020204" pitchFamily="34" charset="0"/>
            </a:endParaRPr>
          </a:p>
          <a:p>
            <a:pPr algn="ctr"/>
            <a:endParaRPr lang="en-US" dirty="0">
              <a:latin typeface="Avenir Next" panose="020B0503020202020204" pitchFamily="34" charset="0"/>
            </a:endParaRPr>
          </a:p>
          <a:p>
            <a:endParaRPr lang="en-US" dirty="0">
              <a:latin typeface="Avenir Next" panose="020B0503020202020204" pitchFamily="34" charset="0"/>
            </a:endParaRPr>
          </a:p>
          <a:p>
            <a:pPr algn="ctr"/>
            <a:endParaRPr lang="en-US" sz="2200" dirty="0">
              <a:latin typeface="Avenir Next" panose="020B0503020202020204" pitchFamily="34" charset="0"/>
            </a:endParaRPr>
          </a:p>
          <a:p>
            <a:endParaRPr lang="en-US" sz="2200" dirty="0"/>
          </a:p>
          <a:p>
            <a:endParaRPr lang="en-US" dirty="0"/>
          </a:p>
        </p:txBody>
      </p:sp>
      <p:sp>
        <p:nvSpPr>
          <p:cNvPr id="8" name="TextBox 7">
            <a:extLst>
              <a:ext uri="{FF2B5EF4-FFF2-40B4-BE49-F238E27FC236}">
                <a16:creationId xmlns:a16="http://schemas.microsoft.com/office/drawing/2014/main" id="{795871C0-3C41-604F-942A-E703A84C223E}"/>
              </a:ext>
            </a:extLst>
          </p:cNvPr>
          <p:cNvSpPr txBox="1"/>
          <p:nvPr/>
        </p:nvSpPr>
        <p:spPr>
          <a:xfrm>
            <a:off x="8400715" y="2080009"/>
            <a:ext cx="3643419" cy="3754874"/>
          </a:xfrm>
          <a:prstGeom prst="rect">
            <a:avLst/>
          </a:prstGeom>
          <a:noFill/>
        </p:spPr>
        <p:txBody>
          <a:bodyPr wrap="square" rtlCol="0">
            <a:spAutoFit/>
          </a:bodyPr>
          <a:lstStyle/>
          <a:p>
            <a:pPr algn="ctr"/>
            <a:endParaRPr lang="en-US" sz="2200" dirty="0">
              <a:latin typeface="Avenir Next" panose="020B0503020202020204" pitchFamily="34" charset="0"/>
            </a:endParaRPr>
          </a:p>
          <a:p>
            <a:pPr algn="ctr"/>
            <a:r>
              <a:rPr lang="en-US" sz="2200" dirty="0">
                <a:latin typeface="Avenir Next" panose="020B0503020202020204" pitchFamily="34" charset="0"/>
              </a:rPr>
              <a:t>If the median home price were to increase by 20% as a result of the 1% growth cap, that would amount </a:t>
            </a:r>
          </a:p>
          <a:p>
            <a:pPr algn="ctr"/>
            <a:r>
              <a:rPr lang="en-US" sz="2200" dirty="0">
                <a:latin typeface="Avenir Next" panose="020B0503020202020204" pitchFamily="34" charset="0"/>
              </a:rPr>
              <a:t>up to a </a:t>
            </a:r>
          </a:p>
          <a:p>
            <a:pPr algn="ctr"/>
            <a:endParaRPr lang="en-US" sz="2200" dirty="0">
              <a:latin typeface="Avenir Next" panose="020B0503020202020204" pitchFamily="34" charset="0"/>
            </a:endParaRPr>
          </a:p>
          <a:p>
            <a:pPr algn="ctr"/>
            <a:r>
              <a:rPr lang="en-US" sz="2200" b="1" dirty="0">
                <a:solidFill>
                  <a:srgbClr val="0C2447"/>
                </a:solidFill>
                <a:latin typeface="Avenir Next" panose="020B0503020202020204" pitchFamily="34" charset="0"/>
              </a:rPr>
              <a:t>$527 to $761 increase</a:t>
            </a:r>
            <a:endParaRPr lang="en-US" sz="2200" dirty="0">
              <a:latin typeface="Avenir Next" panose="020B0503020202020204" pitchFamily="34" charset="0"/>
            </a:endParaRPr>
          </a:p>
          <a:p>
            <a:pPr algn="ctr"/>
            <a:r>
              <a:rPr lang="en-US" sz="2200" dirty="0">
                <a:latin typeface="Avenir Next" panose="020B0503020202020204" pitchFamily="34" charset="0"/>
              </a:rPr>
              <a:t> in property taxes, per year.</a:t>
            </a:r>
          </a:p>
          <a:p>
            <a:endParaRPr lang="en-US" sz="2200" dirty="0"/>
          </a:p>
          <a:p>
            <a:endParaRPr lang="en-US" dirty="0"/>
          </a:p>
        </p:txBody>
      </p:sp>
      <p:sp>
        <p:nvSpPr>
          <p:cNvPr id="9" name="TextBox 8">
            <a:extLst>
              <a:ext uri="{FF2B5EF4-FFF2-40B4-BE49-F238E27FC236}">
                <a16:creationId xmlns:a16="http://schemas.microsoft.com/office/drawing/2014/main" id="{0C20C379-6660-3D42-A652-BDE4084192D0}"/>
              </a:ext>
            </a:extLst>
          </p:cNvPr>
          <p:cNvSpPr txBox="1"/>
          <p:nvPr/>
        </p:nvSpPr>
        <p:spPr>
          <a:xfrm>
            <a:off x="4678539" y="2268466"/>
            <a:ext cx="3490737" cy="3754874"/>
          </a:xfrm>
          <a:prstGeom prst="rect">
            <a:avLst/>
          </a:prstGeom>
          <a:noFill/>
        </p:spPr>
        <p:txBody>
          <a:bodyPr wrap="square" rtlCol="0">
            <a:spAutoFit/>
          </a:bodyPr>
          <a:lstStyle/>
          <a:p>
            <a:pPr algn="ctr"/>
            <a:endParaRPr lang="en-US" sz="2200" dirty="0">
              <a:latin typeface="Avenir Next" panose="020B0503020202020204" pitchFamily="34" charset="0"/>
            </a:endParaRPr>
          </a:p>
          <a:p>
            <a:pPr algn="ctr"/>
            <a:r>
              <a:rPr lang="en-US" sz="2200" dirty="0">
                <a:latin typeface="Avenir Next" panose="020B0503020202020204" pitchFamily="34" charset="0"/>
              </a:rPr>
              <a:t>By 2016, the gap between what a </a:t>
            </a:r>
            <a:r>
              <a:rPr lang="en-US" sz="2200" b="1" dirty="0">
                <a:latin typeface="Avenir Next" panose="020B0503020202020204" pitchFamily="34" charset="0"/>
              </a:rPr>
              <a:t>police officer and firefighter </a:t>
            </a:r>
            <a:r>
              <a:rPr lang="en-US" sz="2200" dirty="0">
                <a:latin typeface="Avenir Next" panose="020B0503020202020204" pitchFamily="34" charset="0"/>
              </a:rPr>
              <a:t>could afford grew to </a:t>
            </a:r>
          </a:p>
          <a:p>
            <a:pPr algn="ctr"/>
            <a:r>
              <a:rPr lang="en-US" sz="2200" b="1" dirty="0">
                <a:solidFill>
                  <a:srgbClr val="0C2447"/>
                </a:solidFill>
                <a:latin typeface="Avenir Next" panose="020B0503020202020204" pitchFamily="34" charset="0"/>
              </a:rPr>
              <a:t>$107,000 and $139,000 </a:t>
            </a:r>
            <a:endParaRPr lang="en-US" sz="2200" dirty="0">
              <a:latin typeface="Avenir Next" panose="020B0503020202020204" pitchFamily="34" charset="0"/>
            </a:endParaRPr>
          </a:p>
          <a:p>
            <a:pPr algn="ctr"/>
            <a:r>
              <a:rPr lang="en-US" sz="2200" dirty="0">
                <a:latin typeface="Avenir Next" panose="020B0503020202020204" pitchFamily="34" charset="0"/>
              </a:rPr>
              <a:t>respectively.</a:t>
            </a:r>
          </a:p>
          <a:p>
            <a:pPr algn="ctr"/>
            <a:endParaRPr lang="en-US" sz="2200" dirty="0">
              <a:latin typeface="Avenir Next" panose="020B0503020202020204" pitchFamily="34" charset="0"/>
            </a:endParaRPr>
          </a:p>
          <a:p>
            <a:endParaRPr lang="en-US" sz="2200" dirty="0"/>
          </a:p>
          <a:p>
            <a:endParaRPr lang="en-US" dirty="0"/>
          </a:p>
        </p:txBody>
      </p:sp>
      <p:sp>
        <p:nvSpPr>
          <p:cNvPr id="3" name="Rectangle 2">
            <a:extLst>
              <a:ext uri="{FF2B5EF4-FFF2-40B4-BE49-F238E27FC236}">
                <a16:creationId xmlns:a16="http://schemas.microsoft.com/office/drawing/2014/main" id="{E820368A-360A-9E43-8C53-B33D69F5460A}"/>
              </a:ext>
            </a:extLst>
          </p:cNvPr>
          <p:cNvSpPr/>
          <p:nvPr/>
        </p:nvSpPr>
        <p:spPr>
          <a:xfrm>
            <a:off x="104928" y="2193409"/>
            <a:ext cx="4385601" cy="33476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94FAD70-51D7-FC41-BCFC-09BFA87105D4}"/>
              </a:ext>
            </a:extLst>
          </p:cNvPr>
          <p:cNvSpPr/>
          <p:nvPr/>
        </p:nvSpPr>
        <p:spPr>
          <a:xfrm>
            <a:off x="4621378" y="2193409"/>
            <a:ext cx="3605060" cy="33476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DE9505-795C-344E-AF15-F909792DF3C1}"/>
              </a:ext>
            </a:extLst>
          </p:cNvPr>
          <p:cNvSpPr/>
          <p:nvPr/>
        </p:nvSpPr>
        <p:spPr>
          <a:xfrm>
            <a:off x="8348382" y="2193409"/>
            <a:ext cx="3695751" cy="33476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Bus">
            <a:extLst>
              <a:ext uri="{FF2B5EF4-FFF2-40B4-BE49-F238E27FC236}">
                <a16:creationId xmlns:a16="http://schemas.microsoft.com/office/drawing/2014/main" id="{1E04DE87-6AF9-F444-B066-65F51DDE31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27732" y="4343400"/>
            <a:ext cx="1043271" cy="1043271"/>
          </a:xfrm>
          <a:prstGeom prst="rect">
            <a:avLst/>
          </a:prstGeom>
        </p:spPr>
      </p:pic>
      <p:pic>
        <p:nvPicPr>
          <p:cNvPr id="14" name="Graphic 13" descr="Car">
            <a:extLst>
              <a:ext uri="{FF2B5EF4-FFF2-40B4-BE49-F238E27FC236}">
                <a16:creationId xmlns:a16="http://schemas.microsoft.com/office/drawing/2014/main" id="{85E09AA6-E3BE-8A4E-9C3B-A26F0333DCE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9830" y="4411352"/>
            <a:ext cx="1043271" cy="1043271"/>
          </a:xfrm>
          <a:prstGeom prst="rect">
            <a:avLst/>
          </a:prstGeom>
        </p:spPr>
      </p:pic>
      <p:pic>
        <p:nvPicPr>
          <p:cNvPr id="18" name="Graphic 17" descr="Money">
            <a:extLst>
              <a:ext uri="{FF2B5EF4-FFF2-40B4-BE49-F238E27FC236}">
                <a16:creationId xmlns:a16="http://schemas.microsoft.com/office/drawing/2014/main" id="{6D93AB56-D82A-B541-BBE9-1F170E483EA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129733" y="3669523"/>
            <a:ext cx="914400" cy="914400"/>
          </a:xfrm>
          <a:prstGeom prst="rect">
            <a:avLst/>
          </a:prstGeom>
        </p:spPr>
      </p:pic>
      <p:pic>
        <p:nvPicPr>
          <p:cNvPr id="24" name="Graphic 23" descr="Arrow Counterclockwise curve">
            <a:extLst>
              <a:ext uri="{FF2B5EF4-FFF2-40B4-BE49-F238E27FC236}">
                <a16:creationId xmlns:a16="http://schemas.microsoft.com/office/drawing/2014/main" id="{B20EF4A5-74F4-D74E-9045-E9307095735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2785310">
            <a:off x="3332776" y="3886200"/>
            <a:ext cx="914400" cy="914400"/>
          </a:xfrm>
          <a:prstGeom prst="rect">
            <a:avLst/>
          </a:prstGeom>
        </p:spPr>
      </p:pic>
      <p:pic>
        <p:nvPicPr>
          <p:cNvPr id="26" name="Graphic 25" descr="Firefighter">
            <a:extLst>
              <a:ext uri="{FF2B5EF4-FFF2-40B4-BE49-F238E27FC236}">
                <a16:creationId xmlns:a16="http://schemas.microsoft.com/office/drawing/2014/main" id="{26B83FFE-AAB0-9F4C-95AC-7F8D6F14D3C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525845" y="4366611"/>
            <a:ext cx="1292759" cy="1292759"/>
          </a:xfrm>
          <a:prstGeom prst="rect">
            <a:avLst/>
          </a:prstGeom>
        </p:spPr>
      </p:pic>
    </p:spTree>
    <p:extLst>
      <p:ext uri="{BB962C8B-B14F-4D97-AF65-F5344CB8AC3E}">
        <p14:creationId xmlns:p14="http://schemas.microsoft.com/office/powerpoint/2010/main" val="805392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187AB77-0FEC-D849-A2B6-87D1523BE787}"/>
              </a:ext>
            </a:extLst>
          </p:cNvPr>
          <p:cNvPicPr>
            <a:picLocks noGrp="1" noChangeAspect="1"/>
          </p:cNvPicPr>
          <p:nvPr>
            <p:ph idx="1"/>
          </p:nvPr>
        </p:nvPicPr>
        <p:blipFill>
          <a:blip r:embed="rId3"/>
          <a:stretch>
            <a:fillRect/>
          </a:stretch>
        </p:blipFill>
        <p:spPr>
          <a:xfrm>
            <a:off x="0" y="12032"/>
            <a:ext cx="12192000" cy="6858000"/>
          </a:xfrm>
        </p:spPr>
      </p:pic>
      <p:pic>
        <p:nvPicPr>
          <p:cNvPr id="8" name="Picture 7" descr="A close up of text on a white background&#10;&#10;Description generated with high confidence">
            <a:extLst>
              <a:ext uri="{FF2B5EF4-FFF2-40B4-BE49-F238E27FC236}">
                <a16:creationId xmlns:a16="http://schemas.microsoft.com/office/drawing/2014/main" id="{6BE5C01C-F73F-4508-819E-03CC096D024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541521" y="1520839"/>
            <a:ext cx="7650480" cy="5001881"/>
          </a:xfrm>
          <a:prstGeom prst="rect">
            <a:avLst/>
          </a:prstGeom>
        </p:spPr>
      </p:pic>
      <p:sp>
        <p:nvSpPr>
          <p:cNvPr id="4" name="Title 1">
            <a:extLst>
              <a:ext uri="{FF2B5EF4-FFF2-40B4-BE49-F238E27FC236}">
                <a16:creationId xmlns:a16="http://schemas.microsoft.com/office/drawing/2014/main" id="{41B72E9F-F79E-B14D-8C98-CA1EB4C48598}"/>
              </a:ext>
            </a:extLst>
          </p:cNvPr>
          <p:cNvSpPr txBox="1">
            <a:spLocks/>
          </p:cNvSpPr>
          <p:nvPr/>
        </p:nvSpPr>
        <p:spPr>
          <a:xfrm>
            <a:off x="1036320" y="335280"/>
            <a:ext cx="10957560" cy="17221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C2447"/>
                </a:solidFill>
                <a:latin typeface="Avenir Next"/>
              </a:rPr>
              <a:t>Initiative 122 -  1% Housing Growth Cap Across 10 Front Range Counties </a:t>
            </a:r>
            <a:endParaRPr lang="en-US" dirty="0">
              <a:solidFill>
                <a:srgbClr val="0C2447"/>
              </a:solidFill>
              <a:latin typeface="Avenir Next"/>
            </a:endParaRPr>
          </a:p>
          <a:p>
            <a:endParaRPr lang="en-US" b="1" dirty="0">
              <a:solidFill>
                <a:srgbClr val="0C2447"/>
              </a:solidFill>
              <a:latin typeface="Avenir Next" panose="020B0503020202020204" pitchFamily="34" charset="0"/>
            </a:endParaRPr>
          </a:p>
        </p:txBody>
      </p:sp>
      <p:pic>
        <p:nvPicPr>
          <p:cNvPr id="5" name="Picture 4">
            <a:extLst>
              <a:ext uri="{FF2B5EF4-FFF2-40B4-BE49-F238E27FC236}">
                <a16:creationId xmlns:a16="http://schemas.microsoft.com/office/drawing/2014/main" id="{752177F4-954B-0A49-9209-795842F7BFEE}"/>
              </a:ext>
            </a:extLst>
          </p:cNvPr>
          <p:cNvPicPr>
            <a:picLocks noChangeAspect="1"/>
          </p:cNvPicPr>
          <p:nvPr/>
        </p:nvPicPr>
        <p:blipFill>
          <a:blip r:embed="rId5"/>
          <a:stretch>
            <a:fillRect/>
          </a:stretch>
        </p:blipFill>
        <p:spPr>
          <a:xfrm>
            <a:off x="10306050" y="6229350"/>
            <a:ext cx="1885950" cy="628650"/>
          </a:xfrm>
          <a:prstGeom prst="rect">
            <a:avLst/>
          </a:prstGeom>
        </p:spPr>
      </p:pic>
      <p:graphicFrame>
        <p:nvGraphicFramePr>
          <p:cNvPr id="9" name="Chart 8">
            <a:extLst>
              <a:ext uri="{FF2B5EF4-FFF2-40B4-BE49-F238E27FC236}">
                <a16:creationId xmlns:a16="http://schemas.microsoft.com/office/drawing/2014/main" id="{FFE2EA31-BB2A-4900-A3CB-AB210CC2C69C}"/>
              </a:ext>
            </a:extLst>
          </p:cNvPr>
          <p:cNvGraphicFramePr/>
          <p:nvPr>
            <p:extLst>
              <p:ext uri="{D42A27DB-BD31-4B8C-83A1-F6EECF244321}">
                <p14:modId xmlns:p14="http://schemas.microsoft.com/office/powerpoint/2010/main" val="3478446400"/>
              </p:ext>
            </p:extLst>
          </p:nvPr>
        </p:nvGraphicFramePr>
        <p:xfrm>
          <a:off x="0" y="1895561"/>
          <a:ext cx="7927075" cy="460611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15304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view of a city at night&#10;&#10;Description automatically generated">
            <a:extLst>
              <a:ext uri="{FF2B5EF4-FFF2-40B4-BE49-F238E27FC236}">
                <a16:creationId xmlns:a16="http://schemas.microsoft.com/office/drawing/2014/main" id="{C337491F-39CF-8B4A-8D24-92699405E45B}"/>
              </a:ext>
            </a:extLst>
          </p:cNvPr>
          <p:cNvPicPr>
            <a:picLocks noChangeAspect="1"/>
          </p:cNvPicPr>
          <p:nvPr/>
        </p:nvPicPr>
        <p:blipFill>
          <a:blip r:embed="rId2"/>
          <a:stretch>
            <a:fillRect/>
          </a:stretch>
        </p:blipFill>
        <p:spPr>
          <a:xfrm>
            <a:off x="0" y="0"/>
            <a:ext cx="12192000" cy="6858000"/>
          </a:xfrm>
          <a:prstGeom prst="rect">
            <a:avLst/>
          </a:prstGeom>
        </p:spPr>
      </p:pic>
      <p:pic>
        <p:nvPicPr>
          <p:cNvPr id="13" name="Content Placeholder 5">
            <a:extLst>
              <a:ext uri="{FF2B5EF4-FFF2-40B4-BE49-F238E27FC236}">
                <a16:creationId xmlns:a16="http://schemas.microsoft.com/office/drawing/2014/main" id="{CFE17B28-2AEF-BB43-912A-ACE7B8FCAB4D}"/>
              </a:ext>
            </a:extLst>
          </p:cNvPr>
          <p:cNvPicPr>
            <a:picLocks noChangeAspect="1"/>
          </p:cNvPicPr>
          <p:nvPr/>
        </p:nvPicPr>
        <p:blipFill rotWithShape="1">
          <a:blip r:embed="rId3"/>
          <a:srcRect t="95236" b="-1"/>
          <a:stretch/>
        </p:blipFill>
        <p:spPr>
          <a:xfrm>
            <a:off x="0" y="6448789"/>
            <a:ext cx="12192000" cy="421243"/>
          </a:xfrm>
          <a:prstGeom prst="rect">
            <a:avLst/>
          </a:prstGeom>
        </p:spPr>
      </p:pic>
      <p:pic>
        <p:nvPicPr>
          <p:cNvPr id="14" name="Picture 13">
            <a:extLst>
              <a:ext uri="{FF2B5EF4-FFF2-40B4-BE49-F238E27FC236}">
                <a16:creationId xmlns:a16="http://schemas.microsoft.com/office/drawing/2014/main" id="{6901F363-EBF3-FB44-81E9-A20F4EEDEAC5}"/>
              </a:ext>
            </a:extLst>
          </p:cNvPr>
          <p:cNvPicPr>
            <a:picLocks noChangeAspect="1"/>
          </p:cNvPicPr>
          <p:nvPr/>
        </p:nvPicPr>
        <p:blipFill>
          <a:blip r:embed="rId4"/>
          <a:stretch>
            <a:fillRect/>
          </a:stretch>
        </p:blipFill>
        <p:spPr>
          <a:xfrm>
            <a:off x="10306050" y="6229350"/>
            <a:ext cx="1885950" cy="628650"/>
          </a:xfrm>
          <a:prstGeom prst="rect">
            <a:avLst/>
          </a:prstGeom>
        </p:spPr>
      </p:pic>
      <p:pic>
        <p:nvPicPr>
          <p:cNvPr id="7" name="Picture 6">
            <a:extLst>
              <a:ext uri="{FF2B5EF4-FFF2-40B4-BE49-F238E27FC236}">
                <a16:creationId xmlns:a16="http://schemas.microsoft.com/office/drawing/2014/main" id="{5F3F3758-9AFC-6A4A-9713-3C7A802C188C}"/>
              </a:ext>
            </a:extLst>
          </p:cNvPr>
          <p:cNvPicPr>
            <a:picLocks noChangeAspect="1"/>
          </p:cNvPicPr>
          <p:nvPr/>
        </p:nvPicPr>
        <p:blipFill rotWithShape="1">
          <a:blip r:embed="rId5"/>
          <a:srcRect b="40887"/>
          <a:stretch/>
        </p:blipFill>
        <p:spPr>
          <a:xfrm>
            <a:off x="550419" y="110651"/>
            <a:ext cx="11091160" cy="1246973"/>
          </a:xfrm>
          <a:prstGeom prst="rect">
            <a:avLst/>
          </a:prstGeom>
        </p:spPr>
      </p:pic>
    </p:spTree>
    <p:extLst>
      <p:ext uri="{BB962C8B-B14F-4D97-AF65-F5344CB8AC3E}">
        <p14:creationId xmlns:p14="http://schemas.microsoft.com/office/powerpoint/2010/main" val="2184941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793828F2-574F-3941-8191-FF604BD92B63}"/>
              </a:ext>
            </a:extLst>
          </p:cNvPr>
          <p:cNvPicPr>
            <a:picLocks noChangeAspect="1"/>
          </p:cNvPicPr>
          <p:nvPr/>
        </p:nvPicPr>
        <p:blipFill rotWithShape="1">
          <a:blip r:embed="rId3">
            <a:extLst>
              <a:ext uri="{28A0092B-C50C-407E-A947-70E740481C1C}">
                <a14:useLocalDpi xmlns:a14="http://schemas.microsoft.com/office/drawing/2010/main" val="0"/>
              </a:ext>
            </a:extLst>
          </a:blip>
          <a:srcRect b="16412"/>
          <a:stretch/>
        </p:blipFill>
        <p:spPr>
          <a:xfrm>
            <a:off x="569056" y="4928159"/>
            <a:ext cx="11053884" cy="1748424"/>
          </a:xfrm>
          <a:prstGeom prst="rect">
            <a:avLst/>
          </a:prstGeom>
        </p:spPr>
      </p:pic>
      <p:sp>
        <p:nvSpPr>
          <p:cNvPr id="19" name="Rectangle 18">
            <a:extLst>
              <a:ext uri="{FF2B5EF4-FFF2-40B4-BE49-F238E27FC236}">
                <a16:creationId xmlns:a16="http://schemas.microsoft.com/office/drawing/2014/main" id="{D813FFFA-8E2F-E841-9510-B7E08827C7AD}"/>
              </a:ext>
            </a:extLst>
          </p:cNvPr>
          <p:cNvSpPr/>
          <p:nvPr/>
        </p:nvSpPr>
        <p:spPr>
          <a:xfrm>
            <a:off x="0" y="6680200"/>
            <a:ext cx="12197750" cy="19625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B89EA94-07BF-4483-85F0-11C3081F1604}"/>
              </a:ext>
            </a:extLst>
          </p:cNvPr>
          <p:cNvPicPr>
            <a:picLocks noChangeAspect="1"/>
          </p:cNvPicPr>
          <p:nvPr/>
        </p:nvPicPr>
        <p:blipFill>
          <a:blip r:embed="rId4"/>
          <a:stretch>
            <a:fillRect/>
          </a:stretch>
        </p:blipFill>
        <p:spPr>
          <a:xfrm>
            <a:off x="10306050" y="6247955"/>
            <a:ext cx="1885950" cy="628650"/>
          </a:xfrm>
          <a:prstGeom prst="rect">
            <a:avLst/>
          </a:prstGeom>
        </p:spPr>
      </p:pic>
      <p:pic>
        <p:nvPicPr>
          <p:cNvPr id="16" name="Picture 15">
            <a:extLst>
              <a:ext uri="{FF2B5EF4-FFF2-40B4-BE49-F238E27FC236}">
                <a16:creationId xmlns:a16="http://schemas.microsoft.com/office/drawing/2014/main" id="{15E2C2DE-73F4-1749-81DE-001575E65B1B}"/>
              </a:ext>
            </a:extLst>
          </p:cNvPr>
          <p:cNvPicPr>
            <a:picLocks noChangeAspect="1"/>
          </p:cNvPicPr>
          <p:nvPr/>
        </p:nvPicPr>
        <p:blipFill rotWithShape="1">
          <a:blip r:embed="rId5"/>
          <a:srcRect t="15455" b="21728"/>
          <a:stretch/>
        </p:blipFill>
        <p:spPr>
          <a:xfrm>
            <a:off x="-10181" y="1611165"/>
            <a:ext cx="12212357" cy="1415460"/>
          </a:xfrm>
          <a:prstGeom prst="rect">
            <a:avLst/>
          </a:prstGeom>
        </p:spPr>
      </p:pic>
      <p:sp>
        <p:nvSpPr>
          <p:cNvPr id="2" name="TextBox 1">
            <a:extLst>
              <a:ext uri="{FF2B5EF4-FFF2-40B4-BE49-F238E27FC236}">
                <a16:creationId xmlns:a16="http://schemas.microsoft.com/office/drawing/2014/main" id="{4B0983AA-55F0-4FC2-B295-08A367F115ED}"/>
              </a:ext>
            </a:extLst>
          </p:cNvPr>
          <p:cNvSpPr txBox="1"/>
          <p:nvPr/>
        </p:nvSpPr>
        <p:spPr>
          <a:xfrm>
            <a:off x="0" y="2686277"/>
            <a:ext cx="12202176" cy="2354491"/>
          </a:xfrm>
          <a:prstGeom prst="rect">
            <a:avLst/>
          </a:prstGeom>
          <a:noFill/>
        </p:spPr>
        <p:txBody>
          <a:bodyPr wrap="square" rtlCol="0">
            <a:spAutoFit/>
          </a:bodyPr>
          <a:lstStyle/>
          <a:p>
            <a:endParaRPr lang="en-US" sz="2200" dirty="0">
              <a:latin typeface="Avenir Next" panose="020B0503020202020204"/>
            </a:endParaRPr>
          </a:p>
          <a:p>
            <a:pPr algn="ctr">
              <a:spcAft>
                <a:spcPts val="600"/>
              </a:spcAft>
            </a:pPr>
            <a:r>
              <a:rPr lang="en-US" sz="2400" dirty="0">
                <a:latin typeface="Avenir Next" panose="020B0503020202020204"/>
              </a:rPr>
              <a:t>Historically, most economic research on Colorado’s oil and gas sector has been statewide in nature, leaving a void of information at the local level.</a:t>
            </a:r>
          </a:p>
          <a:p>
            <a:pPr algn="ctr">
              <a:spcAft>
                <a:spcPts val="600"/>
              </a:spcAft>
            </a:pPr>
            <a:r>
              <a:rPr lang="en-US" sz="2400" dirty="0">
                <a:latin typeface="Avenir Next" panose="020B0503020202020204"/>
              </a:rPr>
              <a:t>With Senate Bill 181 expanding the role of local governments in siting and regulating new energy production facilities, this study begins to fill that void, starting with property tax revenues that support a wide range of essential public services.</a:t>
            </a:r>
            <a:endParaRPr lang="en-US" sz="2400" dirty="0"/>
          </a:p>
        </p:txBody>
      </p:sp>
      <p:pic>
        <p:nvPicPr>
          <p:cNvPr id="5" name="Picture 4">
            <a:extLst>
              <a:ext uri="{FF2B5EF4-FFF2-40B4-BE49-F238E27FC236}">
                <a16:creationId xmlns:a16="http://schemas.microsoft.com/office/drawing/2014/main" id="{06F4A53A-B654-E74B-AE0A-B408E22AC089}"/>
              </a:ext>
            </a:extLst>
          </p:cNvPr>
          <p:cNvPicPr>
            <a:picLocks noChangeAspect="1"/>
          </p:cNvPicPr>
          <p:nvPr/>
        </p:nvPicPr>
        <p:blipFill rotWithShape="1">
          <a:blip r:embed="rId6"/>
          <a:srcRect b="40887"/>
          <a:stretch/>
        </p:blipFill>
        <p:spPr>
          <a:xfrm>
            <a:off x="550419" y="110651"/>
            <a:ext cx="11091160" cy="1246973"/>
          </a:xfrm>
          <a:prstGeom prst="rect">
            <a:avLst/>
          </a:prstGeom>
        </p:spPr>
      </p:pic>
      <p:sp>
        <p:nvSpPr>
          <p:cNvPr id="15" name="Title 1">
            <a:extLst>
              <a:ext uri="{FF2B5EF4-FFF2-40B4-BE49-F238E27FC236}">
                <a16:creationId xmlns:a16="http://schemas.microsoft.com/office/drawing/2014/main" id="{7270FFED-DFF0-4644-B7C2-4F517228F42D}"/>
              </a:ext>
            </a:extLst>
          </p:cNvPr>
          <p:cNvSpPr txBox="1">
            <a:spLocks/>
          </p:cNvSpPr>
          <p:nvPr/>
        </p:nvSpPr>
        <p:spPr>
          <a:xfrm>
            <a:off x="1246337" y="2280105"/>
            <a:ext cx="9699320" cy="7069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1">
                    <a:lumMod val="50000"/>
                  </a:schemeClr>
                </a:solidFill>
                <a:latin typeface="Avenir Next"/>
                <a:ea typeface="+mn-lt"/>
                <a:cs typeface="+mn-lt"/>
              </a:rPr>
              <a:t>WHY THIS STUDY IS NEEDED</a:t>
            </a:r>
          </a:p>
          <a:p>
            <a:pPr algn="ctr"/>
            <a:endParaRPr lang="en-US" dirty="0"/>
          </a:p>
        </p:txBody>
      </p:sp>
    </p:spTree>
    <p:extLst>
      <p:ext uri="{BB962C8B-B14F-4D97-AF65-F5344CB8AC3E}">
        <p14:creationId xmlns:p14="http://schemas.microsoft.com/office/powerpoint/2010/main" val="2894765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5B7B5-73B2-4346-9655-6ED2B09BF447}"/>
              </a:ext>
            </a:extLst>
          </p:cNvPr>
          <p:cNvSpPr>
            <a:spLocks noGrp="1"/>
          </p:cNvSpPr>
          <p:nvPr>
            <p:ph type="title"/>
          </p:nvPr>
        </p:nvSpPr>
        <p:spPr>
          <a:xfrm>
            <a:off x="838200" y="365125"/>
            <a:ext cx="10515600" cy="1325563"/>
          </a:xfrm>
        </p:spPr>
        <p:txBody>
          <a:bodyPr/>
          <a:lstStyle/>
          <a:p>
            <a:endParaRPr lang="en-US" dirty="0"/>
          </a:p>
        </p:txBody>
      </p:sp>
      <p:pic>
        <p:nvPicPr>
          <p:cNvPr id="4" name="Picture 3" descr="A screenshot of a cell phone&#10;&#10;Description automatically generated">
            <a:extLst>
              <a:ext uri="{FF2B5EF4-FFF2-40B4-BE49-F238E27FC236}">
                <a16:creationId xmlns:a16="http://schemas.microsoft.com/office/drawing/2014/main" id="{DD7484BD-3E6F-5C4C-AB1E-263740AE3E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33" y="2444902"/>
            <a:ext cx="12203547" cy="3102596"/>
          </a:xfrm>
          <a:prstGeom prst="rect">
            <a:avLst/>
          </a:prstGeom>
        </p:spPr>
      </p:pic>
      <p:pic>
        <p:nvPicPr>
          <p:cNvPr id="5" name="Picture 4">
            <a:extLst>
              <a:ext uri="{FF2B5EF4-FFF2-40B4-BE49-F238E27FC236}">
                <a16:creationId xmlns:a16="http://schemas.microsoft.com/office/drawing/2014/main" id="{094F8119-C077-EF4B-A1AD-7EBAE74619A1}"/>
              </a:ext>
            </a:extLst>
          </p:cNvPr>
          <p:cNvPicPr>
            <a:picLocks noChangeAspect="1"/>
          </p:cNvPicPr>
          <p:nvPr/>
        </p:nvPicPr>
        <p:blipFill rotWithShape="1">
          <a:blip r:embed="rId3"/>
          <a:srcRect t="8263" b="14297"/>
          <a:stretch/>
        </p:blipFill>
        <p:spPr>
          <a:xfrm>
            <a:off x="0" y="277586"/>
            <a:ext cx="12203547" cy="1503237"/>
          </a:xfrm>
          <a:prstGeom prst="rect">
            <a:avLst/>
          </a:prstGeom>
        </p:spPr>
      </p:pic>
      <p:sp>
        <p:nvSpPr>
          <p:cNvPr id="6" name="Title 1">
            <a:extLst>
              <a:ext uri="{FF2B5EF4-FFF2-40B4-BE49-F238E27FC236}">
                <a16:creationId xmlns:a16="http://schemas.microsoft.com/office/drawing/2014/main" id="{7FA5CA27-A5A2-AC4E-BE4C-7276F928FE4F}"/>
              </a:ext>
            </a:extLst>
          </p:cNvPr>
          <p:cNvSpPr txBox="1">
            <a:spLocks/>
          </p:cNvSpPr>
          <p:nvPr/>
        </p:nvSpPr>
        <p:spPr>
          <a:xfrm>
            <a:off x="1246340" y="1029204"/>
            <a:ext cx="9699320" cy="706964"/>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1">
                    <a:lumMod val="50000"/>
                  </a:schemeClr>
                </a:solidFill>
                <a:latin typeface="Avenir Next"/>
                <a:ea typeface="+mn-lt"/>
                <a:cs typeface="+mn-lt"/>
              </a:rPr>
              <a:t>TAX ASSESSMENT RATE FOR OIL AND GAS</a:t>
            </a:r>
          </a:p>
          <a:p>
            <a:pPr algn="ctr"/>
            <a:endParaRPr lang="en-US" dirty="0"/>
          </a:p>
        </p:txBody>
      </p:sp>
      <p:sp>
        <p:nvSpPr>
          <p:cNvPr id="8" name="Rectangle 7">
            <a:extLst>
              <a:ext uri="{FF2B5EF4-FFF2-40B4-BE49-F238E27FC236}">
                <a16:creationId xmlns:a16="http://schemas.microsoft.com/office/drawing/2014/main" id="{087D519A-9F42-F344-BC92-70419D18C2E6}"/>
              </a:ext>
            </a:extLst>
          </p:cNvPr>
          <p:cNvSpPr/>
          <p:nvPr/>
        </p:nvSpPr>
        <p:spPr>
          <a:xfrm>
            <a:off x="0" y="6680200"/>
            <a:ext cx="12197750" cy="19625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3E64CEF-875C-2B4C-8C39-4203E39EA2BD}"/>
              </a:ext>
            </a:extLst>
          </p:cNvPr>
          <p:cNvPicPr>
            <a:picLocks noChangeAspect="1"/>
          </p:cNvPicPr>
          <p:nvPr/>
        </p:nvPicPr>
        <p:blipFill>
          <a:blip r:embed="rId4"/>
          <a:stretch>
            <a:fillRect/>
          </a:stretch>
        </p:blipFill>
        <p:spPr>
          <a:xfrm>
            <a:off x="10306050" y="6247955"/>
            <a:ext cx="1885950" cy="628650"/>
          </a:xfrm>
          <a:prstGeom prst="rect">
            <a:avLst/>
          </a:prstGeom>
        </p:spPr>
      </p:pic>
    </p:spTree>
    <p:extLst>
      <p:ext uri="{BB962C8B-B14F-4D97-AF65-F5344CB8AC3E}">
        <p14:creationId xmlns:p14="http://schemas.microsoft.com/office/powerpoint/2010/main" val="3106511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813FFFA-8E2F-E841-9510-B7E08827C7AD}"/>
              </a:ext>
            </a:extLst>
          </p:cNvPr>
          <p:cNvSpPr/>
          <p:nvPr/>
        </p:nvSpPr>
        <p:spPr>
          <a:xfrm>
            <a:off x="0" y="6680200"/>
            <a:ext cx="12197750" cy="19625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B89EA94-07BF-4483-85F0-11C3081F1604}"/>
              </a:ext>
            </a:extLst>
          </p:cNvPr>
          <p:cNvPicPr>
            <a:picLocks noChangeAspect="1"/>
          </p:cNvPicPr>
          <p:nvPr/>
        </p:nvPicPr>
        <p:blipFill>
          <a:blip r:embed="rId3"/>
          <a:stretch>
            <a:fillRect/>
          </a:stretch>
        </p:blipFill>
        <p:spPr>
          <a:xfrm>
            <a:off x="10306050" y="6247955"/>
            <a:ext cx="1885950" cy="628650"/>
          </a:xfrm>
          <a:prstGeom prst="rect">
            <a:avLst/>
          </a:prstGeom>
        </p:spPr>
      </p:pic>
      <p:pic>
        <p:nvPicPr>
          <p:cNvPr id="5" name="Picture 4">
            <a:extLst>
              <a:ext uri="{FF2B5EF4-FFF2-40B4-BE49-F238E27FC236}">
                <a16:creationId xmlns:a16="http://schemas.microsoft.com/office/drawing/2014/main" id="{FB8DE615-1563-C747-8398-D8EFA72C3575}"/>
              </a:ext>
            </a:extLst>
          </p:cNvPr>
          <p:cNvPicPr>
            <a:picLocks noChangeAspect="1"/>
          </p:cNvPicPr>
          <p:nvPr/>
        </p:nvPicPr>
        <p:blipFill rotWithShape="1">
          <a:blip r:embed="rId4"/>
          <a:srcRect t="12319" b="20970"/>
          <a:stretch/>
        </p:blipFill>
        <p:spPr>
          <a:xfrm>
            <a:off x="5443" y="277586"/>
            <a:ext cx="12212357" cy="1503237"/>
          </a:xfrm>
          <a:prstGeom prst="rect">
            <a:avLst/>
          </a:prstGeom>
        </p:spPr>
      </p:pic>
      <p:sp>
        <p:nvSpPr>
          <p:cNvPr id="10" name="Title 1">
            <a:extLst>
              <a:ext uri="{FF2B5EF4-FFF2-40B4-BE49-F238E27FC236}">
                <a16:creationId xmlns:a16="http://schemas.microsoft.com/office/drawing/2014/main" id="{9B8400AB-CE0A-7F4B-814E-33966E5DA6F9}"/>
              </a:ext>
            </a:extLst>
          </p:cNvPr>
          <p:cNvSpPr txBox="1">
            <a:spLocks/>
          </p:cNvSpPr>
          <p:nvPr/>
        </p:nvSpPr>
        <p:spPr>
          <a:xfrm>
            <a:off x="1261961" y="1022367"/>
            <a:ext cx="9699320" cy="7069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1">
                    <a:lumMod val="50000"/>
                  </a:schemeClr>
                </a:solidFill>
                <a:latin typeface="Avenir Next"/>
                <a:ea typeface="+mn-lt"/>
                <a:cs typeface="+mn-lt"/>
              </a:rPr>
              <a:t>FINDINGS</a:t>
            </a:r>
          </a:p>
          <a:p>
            <a:pPr algn="ctr"/>
            <a:endParaRPr lang="en-US" dirty="0"/>
          </a:p>
        </p:txBody>
      </p:sp>
      <p:sp>
        <p:nvSpPr>
          <p:cNvPr id="11" name="TextBox 10">
            <a:extLst>
              <a:ext uri="{FF2B5EF4-FFF2-40B4-BE49-F238E27FC236}">
                <a16:creationId xmlns:a16="http://schemas.microsoft.com/office/drawing/2014/main" id="{10CC2A36-7CF6-524C-AF4E-FF032BBD8E32}"/>
              </a:ext>
            </a:extLst>
          </p:cNvPr>
          <p:cNvSpPr txBox="1"/>
          <p:nvPr/>
        </p:nvSpPr>
        <p:spPr>
          <a:xfrm>
            <a:off x="114300" y="2739875"/>
            <a:ext cx="3771900" cy="2400657"/>
          </a:xfrm>
          <a:prstGeom prst="rect">
            <a:avLst/>
          </a:prstGeom>
          <a:noFill/>
        </p:spPr>
        <p:txBody>
          <a:bodyPr wrap="square" rtlCol="0">
            <a:spAutoFit/>
          </a:bodyPr>
          <a:lstStyle/>
          <a:p>
            <a:r>
              <a:rPr lang="en-US" sz="3000" b="1" u="sng" dirty="0">
                <a:latin typeface="Avenir Next" panose="020B0503020202020204"/>
              </a:rPr>
              <a:t>Property tax revenue </a:t>
            </a:r>
            <a:r>
              <a:rPr lang="en-US" sz="3000" dirty="0">
                <a:latin typeface="Avenir Next" panose="020B0503020202020204"/>
              </a:rPr>
              <a:t>of between </a:t>
            </a:r>
            <a:r>
              <a:rPr lang="en-US" sz="3000" b="1" u="sng" dirty="0">
                <a:latin typeface="Avenir Next" panose="020B0503020202020204"/>
              </a:rPr>
              <a:t>$1.39 billion and $1.85 billion</a:t>
            </a:r>
            <a:endParaRPr lang="en-US" sz="3000" b="1" dirty="0">
              <a:latin typeface="Avenir Next" panose="020B0503020202020204"/>
            </a:endParaRPr>
          </a:p>
          <a:p>
            <a:r>
              <a:rPr lang="en-US" sz="3000" dirty="0">
                <a:latin typeface="Avenir Next" panose="020B0503020202020204"/>
              </a:rPr>
              <a:t>over 10 years.</a:t>
            </a:r>
          </a:p>
        </p:txBody>
      </p:sp>
      <p:pic>
        <p:nvPicPr>
          <p:cNvPr id="6" name="Picture 5">
            <a:extLst>
              <a:ext uri="{FF2B5EF4-FFF2-40B4-BE49-F238E27FC236}">
                <a16:creationId xmlns:a16="http://schemas.microsoft.com/office/drawing/2014/main" id="{27E226E3-C1D2-6B4C-832B-AB8FB9CDA1E7}"/>
              </a:ext>
            </a:extLst>
          </p:cNvPr>
          <p:cNvPicPr>
            <a:picLocks noChangeAspect="1"/>
          </p:cNvPicPr>
          <p:nvPr/>
        </p:nvPicPr>
        <p:blipFill>
          <a:blip r:embed="rId5"/>
          <a:stretch>
            <a:fillRect/>
          </a:stretch>
        </p:blipFill>
        <p:spPr>
          <a:xfrm>
            <a:off x="4362450" y="1869485"/>
            <a:ext cx="7715250" cy="428980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10663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813FFFA-8E2F-E841-9510-B7E08827C7AD}"/>
              </a:ext>
            </a:extLst>
          </p:cNvPr>
          <p:cNvSpPr/>
          <p:nvPr/>
        </p:nvSpPr>
        <p:spPr>
          <a:xfrm>
            <a:off x="0" y="6680200"/>
            <a:ext cx="12197750" cy="19625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B89EA94-07BF-4483-85F0-11C3081F1604}"/>
              </a:ext>
            </a:extLst>
          </p:cNvPr>
          <p:cNvPicPr>
            <a:picLocks noChangeAspect="1"/>
          </p:cNvPicPr>
          <p:nvPr/>
        </p:nvPicPr>
        <p:blipFill>
          <a:blip r:embed="rId3"/>
          <a:stretch>
            <a:fillRect/>
          </a:stretch>
        </p:blipFill>
        <p:spPr>
          <a:xfrm>
            <a:off x="10306050" y="6247955"/>
            <a:ext cx="1885950" cy="628650"/>
          </a:xfrm>
          <a:prstGeom prst="rect">
            <a:avLst/>
          </a:prstGeom>
        </p:spPr>
      </p:pic>
      <p:pic>
        <p:nvPicPr>
          <p:cNvPr id="9" name="Picture 8">
            <a:extLst>
              <a:ext uri="{FF2B5EF4-FFF2-40B4-BE49-F238E27FC236}">
                <a16:creationId xmlns:a16="http://schemas.microsoft.com/office/drawing/2014/main" id="{5E56B55E-8CDF-944A-968E-5249F5073B4F}"/>
              </a:ext>
            </a:extLst>
          </p:cNvPr>
          <p:cNvPicPr>
            <a:picLocks noChangeAspect="1"/>
          </p:cNvPicPr>
          <p:nvPr/>
        </p:nvPicPr>
        <p:blipFill rotWithShape="1">
          <a:blip r:embed="rId4"/>
          <a:srcRect t="12319" b="20970"/>
          <a:stretch/>
        </p:blipFill>
        <p:spPr>
          <a:xfrm>
            <a:off x="5443" y="277586"/>
            <a:ext cx="12212357" cy="1503237"/>
          </a:xfrm>
          <a:prstGeom prst="rect">
            <a:avLst/>
          </a:prstGeom>
        </p:spPr>
      </p:pic>
      <p:sp>
        <p:nvSpPr>
          <p:cNvPr id="10" name="Title 1">
            <a:extLst>
              <a:ext uri="{FF2B5EF4-FFF2-40B4-BE49-F238E27FC236}">
                <a16:creationId xmlns:a16="http://schemas.microsoft.com/office/drawing/2014/main" id="{A717B4A1-5EF6-5146-B41D-2039611A52F6}"/>
              </a:ext>
            </a:extLst>
          </p:cNvPr>
          <p:cNvSpPr txBox="1">
            <a:spLocks/>
          </p:cNvSpPr>
          <p:nvPr/>
        </p:nvSpPr>
        <p:spPr>
          <a:xfrm>
            <a:off x="1261961" y="1022367"/>
            <a:ext cx="9699320" cy="7069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1">
                    <a:lumMod val="50000"/>
                  </a:schemeClr>
                </a:solidFill>
                <a:latin typeface="Avenir Next"/>
                <a:ea typeface="+mn-lt"/>
                <a:cs typeface="+mn-lt"/>
              </a:rPr>
              <a:t>FUNDING FOR MUNICIPAL ROADS</a:t>
            </a:r>
          </a:p>
          <a:p>
            <a:pPr algn="ctr"/>
            <a:endParaRPr lang="en-US" dirty="0"/>
          </a:p>
        </p:txBody>
      </p:sp>
      <p:pic>
        <p:nvPicPr>
          <p:cNvPr id="15" name="Picture 14">
            <a:extLst>
              <a:ext uri="{FF2B5EF4-FFF2-40B4-BE49-F238E27FC236}">
                <a16:creationId xmlns:a16="http://schemas.microsoft.com/office/drawing/2014/main" id="{C85F0425-A73A-4854-A488-6F0F72AE4748}"/>
              </a:ext>
            </a:extLst>
          </p:cNvPr>
          <p:cNvPicPr>
            <a:picLocks noChangeAspect="1"/>
          </p:cNvPicPr>
          <p:nvPr/>
        </p:nvPicPr>
        <p:blipFill>
          <a:blip r:embed="rId5"/>
          <a:stretch>
            <a:fillRect/>
          </a:stretch>
        </p:blipFill>
        <p:spPr>
          <a:xfrm>
            <a:off x="2229409" y="4197825"/>
            <a:ext cx="8234176" cy="2072780"/>
          </a:xfrm>
          <a:prstGeom prst="rect">
            <a:avLst/>
          </a:prstGeom>
        </p:spPr>
      </p:pic>
      <p:sp>
        <p:nvSpPr>
          <p:cNvPr id="4" name="Rectangle 3">
            <a:extLst>
              <a:ext uri="{FF2B5EF4-FFF2-40B4-BE49-F238E27FC236}">
                <a16:creationId xmlns:a16="http://schemas.microsoft.com/office/drawing/2014/main" id="{2809D694-F91D-4934-80CD-26AF91307746}"/>
              </a:ext>
            </a:extLst>
          </p:cNvPr>
          <p:cNvSpPr/>
          <p:nvPr/>
        </p:nvSpPr>
        <p:spPr>
          <a:xfrm>
            <a:off x="285750" y="2019828"/>
            <a:ext cx="11372850" cy="2092881"/>
          </a:xfrm>
          <a:prstGeom prst="rect">
            <a:avLst/>
          </a:prstGeom>
        </p:spPr>
        <p:txBody>
          <a:bodyPr wrap="square">
            <a:spAutoFit/>
          </a:bodyPr>
          <a:lstStyle/>
          <a:p>
            <a:pPr algn="ctr"/>
            <a:r>
              <a:rPr lang="en-US" sz="2600" dirty="0">
                <a:latin typeface="Avenir Next" panose="020B0503020202020204"/>
              </a:rPr>
              <a:t>Revenues for individual municipalities would also see a significant boost: </a:t>
            </a:r>
          </a:p>
          <a:p>
            <a:pPr algn="ctr"/>
            <a:r>
              <a:rPr lang="en-US" sz="2600" dirty="0">
                <a:latin typeface="Avenir Next" panose="020B0503020202020204"/>
              </a:rPr>
              <a:t>An additional </a:t>
            </a:r>
            <a:r>
              <a:rPr lang="en-US" sz="2600" b="1" u="sng" dirty="0">
                <a:latin typeface="Avenir Next" panose="020B0503020202020204"/>
              </a:rPr>
              <a:t>$194 million to $258 million over 10 years </a:t>
            </a:r>
            <a:r>
              <a:rPr lang="en-US" sz="2600" dirty="0">
                <a:latin typeface="Avenir Next" panose="020B0503020202020204"/>
              </a:rPr>
              <a:t>in the 5 cities.</a:t>
            </a:r>
          </a:p>
          <a:p>
            <a:pPr algn="ctr"/>
            <a:endParaRPr lang="en-US" sz="2600" dirty="0">
              <a:latin typeface="Avenir Next" panose="020B0503020202020204"/>
            </a:endParaRPr>
          </a:p>
          <a:p>
            <a:pPr algn="ctr"/>
            <a:r>
              <a:rPr lang="en-US" sz="2600" dirty="0">
                <a:latin typeface="Avenir Next" panose="020B0503020202020204"/>
              </a:rPr>
              <a:t>For scale, this amount of new revenue would be enough to make long-term repairs to </a:t>
            </a:r>
            <a:r>
              <a:rPr lang="en-US" sz="2600" u="sng" dirty="0">
                <a:latin typeface="Avenir Next" panose="020B0503020202020204"/>
              </a:rPr>
              <a:t>hundreds of miles of municipal roads</a:t>
            </a:r>
            <a:r>
              <a:rPr lang="en-US" sz="2600" dirty="0">
                <a:latin typeface="Avenir Next" panose="020B0503020202020204"/>
              </a:rPr>
              <a:t>.</a:t>
            </a:r>
          </a:p>
        </p:txBody>
      </p:sp>
    </p:spTree>
    <p:extLst>
      <p:ext uri="{BB962C8B-B14F-4D97-AF65-F5344CB8AC3E}">
        <p14:creationId xmlns:p14="http://schemas.microsoft.com/office/powerpoint/2010/main" val="1109707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813FFFA-8E2F-E841-9510-B7E08827C7AD}"/>
              </a:ext>
            </a:extLst>
          </p:cNvPr>
          <p:cNvSpPr/>
          <p:nvPr/>
        </p:nvSpPr>
        <p:spPr>
          <a:xfrm>
            <a:off x="0" y="6680200"/>
            <a:ext cx="12197750" cy="19625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B89EA94-07BF-4483-85F0-11C3081F1604}"/>
              </a:ext>
            </a:extLst>
          </p:cNvPr>
          <p:cNvPicPr>
            <a:picLocks noChangeAspect="1"/>
          </p:cNvPicPr>
          <p:nvPr/>
        </p:nvPicPr>
        <p:blipFill>
          <a:blip r:embed="rId3"/>
          <a:stretch>
            <a:fillRect/>
          </a:stretch>
        </p:blipFill>
        <p:spPr>
          <a:xfrm>
            <a:off x="10306050" y="6247955"/>
            <a:ext cx="1885950" cy="628650"/>
          </a:xfrm>
          <a:prstGeom prst="rect">
            <a:avLst/>
          </a:prstGeom>
        </p:spPr>
      </p:pic>
      <p:pic>
        <p:nvPicPr>
          <p:cNvPr id="5" name="Picture 4">
            <a:extLst>
              <a:ext uri="{FF2B5EF4-FFF2-40B4-BE49-F238E27FC236}">
                <a16:creationId xmlns:a16="http://schemas.microsoft.com/office/drawing/2014/main" id="{FB8DE615-1563-C747-8398-D8EFA72C3575}"/>
              </a:ext>
            </a:extLst>
          </p:cNvPr>
          <p:cNvPicPr>
            <a:picLocks noChangeAspect="1"/>
          </p:cNvPicPr>
          <p:nvPr/>
        </p:nvPicPr>
        <p:blipFill rotWithShape="1">
          <a:blip r:embed="rId4"/>
          <a:srcRect t="12319" b="20970"/>
          <a:stretch/>
        </p:blipFill>
        <p:spPr>
          <a:xfrm>
            <a:off x="5443" y="277586"/>
            <a:ext cx="12212357" cy="1503237"/>
          </a:xfrm>
          <a:prstGeom prst="rect">
            <a:avLst/>
          </a:prstGeom>
        </p:spPr>
      </p:pic>
      <p:sp>
        <p:nvSpPr>
          <p:cNvPr id="10" name="Title 1">
            <a:extLst>
              <a:ext uri="{FF2B5EF4-FFF2-40B4-BE49-F238E27FC236}">
                <a16:creationId xmlns:a16="http://schemas.microsoft.com/office/drawing/2014/main" id="{9B8400AB-CE0A-7F4B-814E-33966E5DA6F9}"/>
              </a:ext>
            </a:extLst>
          </p:cNvPr>
          <p:cNvSpPr txBox="1">
            <a:spLocks/>
          </p:cNvSpPr>
          <p:nvPr/>
        </p:nvSpPr>
        <p:spPr>
          <a:xfrm>
            <a:off x="1245632" y="1022367"/>
            <a:ext cx="9699320" cy="7069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1">
                    <a:lumMod val="50000"/>
                  </a:schemeClr>
                </a:solidFill>
                <a:latin typeface="Avenir Next"/>
                <a:ea typeface="+mn-lt"/>
                <a:cs typeface="+mn-lt"/>
              </a:rPr>
              <a:t>K-12 EDUCATION FUNDING</a:t>
            </a:r>
          </a:p>
          <a:p>
            <a:pPr algn="ctr"/>
            <a:endParaRPr lang="en-US" dirty="0"/>
          </a:p>
        </p:txBody>
      </p:sp>
      <p:sp>
        <p:nvSpPr>
          <p:cNvPr id="11" name="TextBox 10">
            <a:extLst>
              <a:ext uri="{FF2B5EF4-FFF2-40B4-BE49-F238E27FC236}">
                <a16:creationId xmlns:a16="http://schemas.microsoft.com/office/drawing/2014/main" id="{10CC2A36-7CF6-524C-AF4E-FF032BBD8E32}"/>
              </a:ext>
            </a:extLst>
          </p:cNvPr>
          <p:cNvSpPr txBox="1"/>
          <p:nvPr/>
        </p:nvSpPr>
        <p:spPr>
          <a:xfrm>
            <a:off x="159150" y="2058613"/>
            <a:ext cx="12058650" cy="954107"/>
          </a:xfrm>
          <a:prstGeom prst="rect">
            <a:avLst/>
          </a:prstGeom>
          <a:noFill/>
        </p:spPr>
        <p:txBody>
          <a:bodyPr wrap="square" rtlCol="0">
            <a:spAutoFit/>
          </a:bodyPr>
          <a:lstStyle/>
          <a:p>
            <a:pPr algn="ctr"/>
            <a:r>
              <a:rPr lang="en-US" sz="2800" dirty="0">
                <a:latin typeface="Avenir Next" panose="020B0503020202020204"/>
              </a:rPr>
              <a:t>Public schools would be the largest beneficiary, </a:t>
            </a:r>
          </a:p>
          <a:p>
            <a:pPr algn="ctr"/>
            <a:r>
              <a:rPr lang="en-US" sz="2800" b="1" u="sng" dirty="0">
                <a:latin typeface="Avenir Next" panose="020B0503020202020204"/>
              </a:rPr>
              <a:t>potentially receiving $822 million to $1.1 billion over 10 years</a:t>
            </a:r>
            <a:r>
              <a:rPr lang="en-US" sz="2800" dirty="0">
                <a:latin typeface="Avenir Next" panose="020B0503020202020204"/>
              </a:rPr>
              <a:t>.</a:t>
            </a:r>
            <a:endParaRPr lang="en-US" sz="2800" dirty="0"/>
          </a:p>
        </p:txBody>
      </p:sp>
      <p:pic>
        <p:nvPicPr>
          <p:cNvPr id="3" name="Picture 2">
            <a:extLst>
              <a:ext uri="{FF2B5EF4-FFF2-40B4-BE49-F238E27FC236}">
                <a16:creationId xmlns:a16="http://schemas.microsoft.com/office/drawing/2014/main" id="{FAE6C2F2-F87A-458D-961C-8989E5627C79}"/>
              </a:ext>
            </a:extLst>
          </p:cNvPr>
          <p:cNvPicPr>
            <a:picLocks noChangeAspect="1"/>
          </p:cNvPicPr>
          <p:nvPr/>
        </p:nvPicPr>
        <p:blipFill>
          <a:blip r:embed="rId5"/>
          <a:stretch>
            <a:fillRect/>
          </a:stretch>
        </p:blipFill>
        <p:spPr>
          <a:xfrm>
            <a:off x="1836877" y="3429000"/>
            <a:ext cx="8703195" cy="2376730"/>
          </a:xfrm>
          <a:prstGeom prst="rect">
            <a:avLst/>
          </a:prstGeom>
        </p:spPr>
      </p:pic>
    </p:spTree>
    <p:extLst>
      <p:ext uri="{BB962C8B-B14F-4D97-AF65-F5344CB8AC3E}">
        <p14:creationId xmlns:p14="http://schemas.microsoft.com/office/powerpoint/2010/main" val="1637309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2C123-F6F8-B94B-B85C-16BA9F39F903}"/>
              </a:ext>
            </a:extLst>
          </p:cNvPr>
          <p:cNvSpPr>
            <a:spLocks noGrp="1"/>
          </p:cNvSpPr>
          <p:nvPr>
            <p:ph type="ctrTitle"/>
          </p:nvPr>
        </p:nvSpPr>
        <p:spPr/>
        <p:txBody>
          <a:bodyPr/>
          <a:lstStyle/>
          <a:p>
            <a:r>
              <a:rPr lang="en-US" dirty="0"/>
              <a:t>w</a:t>
            </a:r>
          </a:p>
        </p:txBody>
      </p:sp>
      <p:sp>
        <p:nvSpPr>
          <p:cNvPr id="3" name="Subtitle 2">
            <a:extLst>
              <a:ext uri="{FF2B5EF4-FFF2-40B4-BE49-F238E27FC236}">
                <a16:creationId xmlns:a16="http://schemas.microsoft.com/office/drawing/2014/main" id="{3599AD2C-40D8-014C-871D-B64F00BA38B3}"/>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D477741E-ACCF-B74E-B565-F2B72A5D17E3}"/>
              </a:ext>
            </a:extLst>
          </p:cNvPr>
          <p:cNvPicPr>
            <a:picLocks noChangeAspect="1"/>
          </p:cNvPicPr>
          <p:nvPr/>
        </p:nvPicPr>
        <p:blipFill>
          <a:blip r:embed="rId3"/>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603766CE-E4B1-4E41-BCDA-6BDC3A1646A9}"/>
              </a:ext>
            </a:extLst>
          </p:cNvPr>
          <p:cNvSpPr/>
          <p:nvPr/>
        </p:nvSpPr>
        <p:spPr>
          <a:xfrm>
            <a:off x="4287371" y="3678829"/>
            <a:ext cx="7492253" cy="2831544"/>
          </a:xfrm>
          <a:prstGeom prst="rect">
            <a:avLst/>
          </a:prstGeom>
        </p:spPr>
        <p:txBody>
          <a:bodyPr wrap="square">
            <a:spAutoFit/>
          </a:bodyPr>
          <a:lstStyle/>
          <a:p>
            <a:pPr algn="ctr"/>
            <a:r>
              <a:rPr lang="en-US" sz="3000" dirty="0">
                <a:solidFill>
                  <a:schemeClr val="bg1"/>
                </a:solidFill>
                <a:latin typeface="Avenir Next" panose="020B0503020202020204" pitchFamily="34" charset="0"/>
              </a:rPr>
              <a:t>Follow us and subscribe online at: </a:t>
            </a:r>
          </a:p>
          <a:p>
            <a:pPr algn="ctr"/>
            <a:r>
              <a:rPr lang="en-US" sz="3000" dirty="0">
                <a:solidFill>
                  <a:schemeClr val="bg1"/>
                </a:solidFill>
                <a:latin typeface="Avenir Next" panose="020B0503020202020204" pitchFamily="34" charset="0"/>
              </a:rPr>
              <a:t>www.commonsensepolicyroundtable.org</a:t>
            </a:r>
          </a:p>
          <a:p>
            <a:pPr algn="ctr"/>
            <a:endParaRPr lang="en-US" sz="3000" dirty="0">
              <a:solidFill>
                <a:schemeClr val="bg1"/>
              </a:solidFill>
              <a:latin typeface="Avenir Next" panose="020B0503020202020204" pitchFamily="34" charset="0"/>
            </a:endParaRPr>
          </a:p>
          <a:p>
            <a:pPr algn="ctr"/>
            <a:r>
              <a:rPr lang="en-US" sz="3000" dirty="0">
                <a:solidFill>
                  <a:schemeClr val="bg1"/>
                </a:solidFill>
                <a:latin typeface="Avenir Next" panose="020B0503020202020204" pitchFamily="34" charset="0"/>
              </a:rPr>
              <a:t>Questions?</a:t>
            </a:r>
          </a:p>
          <a:p>
            <a:pPr algn="ctr"/>
            <a:r>
              <a:rPr lang="en-US" sz="3000" dirty="0">
                <a:solidFill>
                  <a:schemeClr val="bg1"/>
                </a:solidFill>
                <a:latin typeface="Avenir Next" panose="020B0503020202020204" pitchFamily="34" charset="0"/>
              </a:rPr>
              <a:t>info@csprco.org</a:t>
            </a:r>
          </a:p>
          <a:p>
            <a:pPr algn="ctr"/>
            <a:endParaRPr lang="en-US" sz="2800" dirty="0">
              <a:solidFill>
                <a:schemeClr val="bg1"/>
              </a:solidFill>
              <a:latin typeface="Avenir Next" panose="020B0503020202020204" pitchFamily="34" charset="0"/>
            </a:endParaRPr>
          </a:p>
        </p:txBody>
      </p:sp>
      <p:pic>
        <p:nvPicPr>
          <p:cNvPr id="10" name="Picture 9">
            <a:extLst>
              <a:ext uri="{FF2B5EF4-FFF2-40B4-BE49-F238E27FC236}">
                <a16:creationId xmlns:a16="http://schemas.microsoft.com/office/drawing/2014/main" id="{84C06E95-79B9-974E-8DB8-E9F601A3DE85}"/>
              </a:ext>
            </a:extLst>
          </p:cNvPr>
          <p:cNvPicPr>
            <a:picLocks noChangeAspect="1"/>
          </p:cNvPicPr>
          <p:nvPr/>
        </p:nvPicPr>
        <p:blipFill>
          <a:blip r:embed="rId4"/>
          <a:stretch>
            <a:fillRect/>
          </a:stretch>
        </p:blipFill>
        <p:spPr>
          <a:xfrm>
            <a:off x="4457700" y="1033463"/>
            <a:ext cx="5715000" cy="2184400"/>
          </a:xfrm>
          <a:prstGeom prst="rect">
            <a:avLst/>
          </a:prstGeom>
        </p:spPr>
      </p:pic>
    </p:spTree>
    <p:extLst>
      <p:ext uri="{BB962C8B-B14F-4D97-AF65-F5344CB8AC3E}">
        <p14:creationId xmlns:p14="http://schemas.microsoft.com/office/powerpoint/2010/main" val="3386608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5">
            <a:extLst>
              <a:ext uri="{FF2B5EF4-FFF2-40B4-BE49-F238E27FC236}">
                <a16:creationId xmlns:a16="http://schemas.microsoft.com/office/drawing/2014/main" id="{08D26B18-7EA6-DB43-8EFB-1779ADABE450}"/>
              </a:ext>
            </a:extLst>
          </p:cNvPr>
          <p:cNvPicPr>
            <a:picLocks noGrp="1" noChangeAspect="1"/>
          </p:cNvPicPr>
          <p:nvPr>
            <p:ph idx="1"/>
          </p:nvPr>
        </p:nvPicPr>
        <p:blipFill>
          <a:blip r:embed="rId3"/>
          <a:stretch>
            <a:fillRect/>
          </a:stretch>
        </p:blipFill>
        <p:spPr>
          <a:xfrm>
            <a:off x="0" y="0"/>
            <a:ext cx="12192000" cy="6858000"/>
          </a:xfrm>
        </p:spPr>
      </p:pic>
      <p:pic>
        <p:nvPicPr>
          <p:cNvPr id="5" name="Picture 4">
            <a:extLst>
              <a:ext uri="{FF2B5EF4-FFF2-40B4-BE49-F238E27FC236}">
                <a16:creationId xmlns:a16="http://schemas.microsoft.com/office/drawing/2014/main" id="{9445B42E-B240-A848-BD1E-AF13B58FAECF}"/>
              </a:ext>
            </a:extLst>
          </p:cNvPr>
          <p:cNvPicPr>
            <a:picLocks noChangeAspect="1"/>
          </p:cNvPicPr>
          <p:nvPr/>
        </p:nvPicPr>
        <p:blipFill>
          <a:blip r:embed="rId4"/>
          <a:stretch>
            <a:fillRect/>
          </a:stretch>
        </p:blipFill>
        <p:spPr>
          <a:xfrm>
            <a:off x="10306050" y="6229350"/>
            <a:ext cx="1885950" cy="628650"/>
          </a:xfrm>
          <a:prstGeom prst="rect">
            <a:avLst/>
          </a:prstGeom>
        </p:spPr>
      </p:pic>
      <p:pic>
        <p:nvPicPr>
          <p:cNvPr id="9" name="Picture 8" descr="A view of the side of a mountain&#10;&#10;Description automatically generated">
            <a:extLst>
              <a:ext uri="{FF2B5EF4-FFF2-40B4-BE49-F238E27FC236}">
                <a16:creationId xmlns:a16="http://schemas.microsoft.com/office/drawing/2014/main" id="{3B86DC77-BA75-1B48-89D1-D7CCAC67AEC2}"/>
              </a:ext>
            </a:extLst>
          </p:cNvPr>
          <p:cNvPicPr>
            <a:picLocks noChangeAspect="1"/>
          </p:cNvPicPr>
          <p:nvPr/>
        </p:nvPicPr>
        <p:blipFill>
          <a:blip r:embed="rId5"/>
          <a:stretch>
            <a:fillRect/>
          </a:stretch>
        </p:blipFill>
        <p:spPr>
          <a:xfrm>
            <a:off x="0" y="-1"/>
            <a:ext cx="12192000" cy="3177915"/>
          </a:xfrm>
          <a:prstGeom prst="rect">
            <a:avLst/>
          </a:prstGeom>
        </p:spPr>
      </p:pic>
      <p:sp>
        <p:nvSpPr>
          <p:cNvPr id="2" name="TextBox 1">
            <a:extLst>
              <a:ext uri="{FF2B5EF4-FFF2-40B4-BE49-F238E27FC236}">
                <a16:creationId xmlns:a16="http://schemas.microsoft.com/office/drawing/2014/main" id="{83577C32-4E0D-EB45-A245-10CF33A22FD3}"/>
              </a:ext>
            </a:extLst>
          </p:cNvPr>
          <p:cNvSpPr txBox="1"/>
          <p:nvPr/>
        </p:nvSpPr>
        <p:spPr>
          <a:xfrm>
            <a:off x="0" y="4165023"/>
            <a:ext cx="12192000" cy="954107"/>
          </a:xfrm>
          <a:prstGeom prst="rect">
            <a:avLst/>
          </a:prstGeom>
          <a:noFill/>
        </p:spPr>
        <p:txBody>
          <a:bodyPr wrap="square" rtlCol="0">
            <a:spAutoFit/>
          </a:bodyPr>
          <a:lstStyle/>
          <a:p>
            <a:pPr algn="ctr"/>
            <a:r>
              <a:rPr lang="en-US" sz="2800" b="1" dirty="0">
                <a:solidFill>
                  <a:srgbClr val="0C2447"/>
                </a:solidFill>
                <a:latin typeface="Avenir Next" panose="020B0503020202020204" pitchFamily="34" charset="0"/>
              </a:rPr>
              <a:t>We believe sound fiscal and economic research is essential to uphold Colorado’s economic vitality, future, and individual opportunity. </a:t>
            </a:r>
          </a:p>
        </p:txBody>
      </p:sp>
      <p:pic>
        <p:nvPicPr>
          <p:cNvPr id="7" name="Picture 6">
            <a:extLst>
              <a:ext uri="{FF2B5EF4-FFF2-40B4-BE49-F238E27FC236}">
                <a16:creationId xmlns:a16="http://schemas.microsoft.com/office/drawing/2014/main" id="{CBFB170A-8123-8E47-9BB8-F5944CCCA4F4}"/>
              </a:ext>
            </a:extLst>
          </p:cNvPr>
          <p:cNvPicPr>
            <a:picLocks noChangeAspect="1"/>
          </p:cNvPicPr>
          <p:nvPr/>
        </p:nvPicPr>
        <p:blipFill>
          <a:blip r:embed="rId6"/>
          <a:stretch>
            <a:fillRect/>
          </a:stretch>
        </p:blipFill>
        <p:spPr>
          <a:xfrm>
            <a:off x="3401881" y="586007"/>
            <a:ext cx="5388238" cy="2059504"/>
          </a:xfrm>
          <a:prstGeom prst="rect">
            <a:avLst/>
          </a:prstGeom>
        </p:spPr>
      </p:pic>
    </p:spTree>
    <p:extLst>
      <p:ext uri="{BB962C8B-B14F-4D97-AF65-F5344CB8AC3E}">
        <p14:creationId xmlns:p14="http://schemas.microsoft.com/office/powerpoint/2010/main" val="3767202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687AD42-82B6-3B41-A9C3-F5CE599C9731}"/>
              </a:ext>
            </a:extLst>
          </p:cNvPr>
          <p:cNvPicPr>
            <a:picLocks noGrp="1" noChangeAspect="1"/>
          </p:cNvPicPr>
          <p:nvPr>
            <p:ph idx="1"/>
          </p:nvPr>
        </p:nvPicPr>
        <p:blipFill>
          <a:blip r:embed="rId3"/>
          <a:stretch>
            <a:fillRect/>
          </a:stretch>
        </p:blipFill>
        <p:spPr>
          <a:xfrm>
            <a:off x="0" y="0"/>
            <a:ext cx="12192000" cy="6858000"/>
          </a:xfrm>
        </p:spPr>
      </p:pic>
      <p:sp>
        <p:nvSpPr>
          <p:cNvPr id="2" name="Title 1">
            <a:extLst>
              <a:ext uri="{FF2B5EF4-FFF2-40B4-BE49-F238E27FC236}">
                <a16:creationId xmlns:a16="http://schemas.microsoft.com/office/drawing/2014/main" id="{4FBAF0A3-F4BE-5545-881D-C10EC36ED352}"/>
              </a:ext>
            </a:extLst>
          </p:cNvPr>
          <p:cNvSpPr>
            <a:spLocks noGrp="1"/>
          </p:cNvSpPr>
          <p:nvPr>
            <p:ph type="title"/>
          </p:nvPr>
        </p:nvSpPr>
        <p:spPr>
          <a:xfrm>
            <a:off x="1029830" y="575644"/>
            <a:ext cx="10515600" cy="1325563"/>
          </a:xfrm>
        </p:spPr>
        <p:txBody>
          <a:bodyPr>
            <a:normAutofit/>
          </a:bodyPr>
          <a:lstStyle/>
          <a:p>
            <a:r>
              <a:rPr lang="en-US" b="1" dirty="0">
                <a:solidFill>
                  <a:schemeClr val="bg1"/>
                </a:solidFill>
                <a:latin typeface="Avenir Next" panose="020B0503020202020204" pitchFamily="34" charset="0"/>
              </a:rPr>
              <a:t>CSPR’s Recent Research</a:t>
            </a:r>
            <a:endParaRPr lang="en-US" b="1" dirty="0">
              <a:solidFill>
                <a:schemeClr val="bg1"/>
              </a:solidFill>
              <a:effectLst/>
              <a:latin typeface="Avenir Next" panose="020B0503020202020204" pitchFamily="34" charset="0"/>
            </a:endParaRPr>
          </a:p>
        </p:txBody>
      </p:sp>
      <p:pic>
        <p:nvPicPr>
          <p:cNvPr id="4" name="Picture 3">
            <a:extLst>
              <a:ext uri="{FF2B5EF4-FFF2-40B4-BE49-F238E27FC236}">
                <a16:creationId xmlns:a16="http://schemas.microsoft.com/office/drawing/2014/main" id="{39F929AB-DAAC-734D-BD95-20627169ABE2}"/>
              </a:ext>
            </a:extLst>
          </p:cNvPr>
          <p:cNvPicPr>
            <a:picLocks noChangeAspect="1"/>
          </p:cNvPicPr>
          <p:nvPr/>
        </p:nvPicPr>
        <p:blipFill>
          <a:blip r:embed="rId4"/>
          <a:stretch>
            <a:fillRect/>
          </a:stretch>
        </p:blipFill>
        <p:spPr>
          <a:xfrm>
            <a:off x="10306050" y="6229350"/>
            <a:ext cx="1885950" cy="628650"/>
          </a:xfrm>
          <a:prstGeom prst="rect">
            <a:avLst/>
          </a:prstGeom>
        </p:spPr>
      </p:pic>
      <p:pic>
        <p:nvPicPr>
          <p:cNvPr id="10" name="Picture 9">
            <a:extLst>
              <a:ext uri="{FF2B5EF4-FFF2-40B4-BE49-F238E27FC236}">
                <a16:creationId xmlns:a16="http://schemas.microsoft.com/office/drawing/2014/main" id="{31D4F778-94E5-7F4A-A7D9-1A7613D8DC11}"/>
              </a:ext>
            </a:extLst>
          </p:cNvPr>
          <p:cNvPicPr>
            <a:picLocks noChangeAspect="1"/>
          </p:cNvPicPr>
          <p:nvPr/>
        </p:nvPicPr>
        <p:blipFill>
          <a:blip r:embed="rId5"/>
          <a:stretch>
            <a:fillRect/>
          </a:stretch>
        </p:blipFill>
        <p:spPr>
          <a:xfrm>
            <a:off x="7056502" y="3589203"/>
            <a:ext cx="4609778" cy="2479943"/>
          </a:xfrm>
          <a:prstGeom prst="rect">
            <a:avLst/>
          </a:prstGeom>
        </p:spPr>
      </p:pic>
      <p:pic>
        <p:nvPicPr>
          <p:cNvPr id="12" name="Picture 11">
            <a:extLst>
              <a:ext uri="{FF2B5EF4-FFF2-40B4-BE49-F238E27FC236}">
                <a16:creationId xmlns:a16="http://schemas.microsoft.com/office/drawing/2014/main" id="{6A5E34AF-0ABA-6A41-9D39-753C88447063}"/>
              </a:ext>
            </a:extLst>
          </p:cNvPr>
          <p:cNvPicPr>
            <a:picLocks noChangeAspect="1"/>
          </p:cNvPicPr>
          <p:nvPr/>
        </p:nvPicPr>
        <p:blipFill>
          <a:blip r:embed="rId6"/>
          <a:stretch>
            <a:fillRect/>
          </a:stretch>
        </p:blipFill>
        <p:spPr>
          <a:xfrm>
            <a:off x="7424641" y="1879600"/>
            <a:ext cx="3873500" cy="1549400"/>
          </a:xfrm>
          <a:prstGeom prst="rect">
            <a:avLst/>
          </a:prstGeom>
        </p:spPr>
      </p:pic>
      <p:pic>
        <p:nvPicPr>
          <p:cNvPr id="15" name="Picture 14">
            <a:extLst>
              <a:ext uri="{FF2B5EF4-FFF2-40B4-BE49-F238E27FC236}">
                <a16:creationId xmlns:a16="http://schemas.microsoft.com/office/drawing/2014/main" id="{D36446C9-CC11-B640-A792-57B8DCA731FD}"/>
              </a:ext>
            </a:extLst>
          </p:cNvPr>
          <p:cNvPicPr>
            <a:picLocks noChangeAspect="1"/>
          </p:cNvPicPr>
          <p:nvPr/>
        </p:nvPicPr>
        <p:blipFill>
          <a:blip r:embed="rId7"/>
          <a:stretch>
            <a:fillRect/>
          </a:stretch>
        </p:blipFill>
        <p:spPr>
          <a:xfrm>
            <a:off x="470580" y="2153833"/>
            <a:ext cx="2902414" cy="3801651"/>
          </a:xfrm>
          <a:prstGeom prst="rect">
            <a:avLst/>
          </a:prstGeom>
        </p:spPr>
      </p:pic>
      <p:pic>
        <p:nvPicPr>
          <p:cNvPr id="18" name="Picture 17" descr="A screenshot of a cell phone&#10;&#10;Description automatically generated">
            <a:extLst>
              <a:ext uri="{FF2B5EF4-FFF2-40B4-BE49-F238E27FC236}">
                <a16:creationId xmlns:a16="http://schemas.microsoft.com/office/drawing/2014/main" id="{AECA51F4-CADD-754B-B88D-F85440579141}"/>
              </a:ext>
            </a:extLst>
          </p:cNvPr>
          <p:cNvPicPr>
            <a:picLocks noChangeAspect="1"/>
          </p:cNvPicPr>
          <p:nvPr/>
        </p:nvPicPr>
        <p:blipFill>
          <a:blip r:embed="rId8"/>
          <a:stretch>
            <a:fillRect/>
          </a:stretch>
        </p:blipFill>
        <p:spPr>
          <a:xfrm>
            <a:off x="3843573" y="1616624"/>
            <a:ext cx="2902413" cy="4665732"/>
          </a:xfrm>
          <a:prstGeom prst="rect">
            <a:avLst/>
          </a:prstGeom>
        </p:spPr>
      </p:pic>
    </p:spTree>
    <p:extLst>
      <p:ext uri="{BB962C8B-B14F-4D97-AF65-F5344CB8AC3E}">
        <p14:creationId xmlns:p14="http://schemas.microsoft.com/office/powerpoint/2010/main" val="120707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187AB77-0FEC-D849-A2B6-87D1523BE787}"/>
              </a:ext>
            </a:extLst>
          </p:cNvPr>
          <p:cNvPicPr>
            <a:picLocks noGrp="1" noChangeAspect="1"/>
          </p:cNvPicPr>
          <p:nvPr>
            <p:ph idx="1"/>
          </p:nvPr>
        </p:nvPicPr>
        <p:blipFill>
          <a:blip r:embed="rId3"/>
          <a:stretch>
            <a:fillRect/>
          </a:stretch>
        </p:blipFill>
        <p:spPr>
          <a:xfrm>
            <a:off x="0" y="0"/>
            <a:ext cx="12192000" cy="6858000"/>
          </a:xfrm>
        </p:spPr>
      </p:pic>
      <p:sp>
        <p:nvSpPr>
          <p:cNvPr id="4" name="Title 1">
            <a:extLst>
              <a:ext uri="{FF2B5EF4-FFF2-40B4-BE49-F238E27FC236}">
                <a16:creationId xmlns:a16="http://schemas.microsoft.com/office/drawing/2014/main" id="{41B72E9F-F79E-B14D-8C98-CA1EB4C48598}"/>
              </a:ext>
            </a:extLst>
          </p:cNvPr>
          <p:cNvSpPr txBox="1">
            <a:spLocks/>
          </p:cNvSpPr>
          <p:nvPr/>
        </p:nvSpPr>
        <p:spPr>
          <a:xfrm>
            <a:off x="1029830" y="57564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C2447"/>
                </a:solidFill>
                <a:latin typeface="Avenir Next" panose="020B0503020202020204" pitchFamily="34" charset="0"/>
              </a:rPr>
              <a:t>The Facts</a:t>
            </a:r>
          </a:p>
        </p:txBody>
      </p:sp>
      <p:pic>
        <p:nvPicPr>
          <p:cNvPr id="5" name="Picture 4">
            <a:extLst>
              <a:ext uri="{FF2B5EF4-FFF2-40B4-BE49-F238E27FC236}">
                <a16:creationId xmlns:a16="http://schemas.microsoft.com/office/drawing/2014/main" id="{752177F4-954B-0A49-9209-795842F7BFEE}"/>
              </a:ext>
            </a:extLst>
          </p:cNvPr>
          <p:cNvPicPr>
            <a:picLocks noChangeAspect="1"/>
          </p:cNvPicPr>
          <p:nvPr/>
        </p:nvPicPr>
        <p:blipFill>
          <a:blip r:embed="rId4"/>
          <a:stretch>
            <a:fillRect/>
          </a:stretch>
        </p:blipFill>
        <p:spPr>
          <a:xfrm>
            <a:off x="10306050" y="6229350"/>
            <a:ext cx="1885950" cy="628650"/>
          </a:xfrm>
          <a:prstGeom prst="rect">
            <a:avLst/>
          </a:prstGeom>
        </p:spPr>
      </p:pic>
      <p:sp>
        <p:nvSpPr>
          <p:cNvPr id="14" name="Rectangle 13">
            <a:extLst>
              <a:ext uri="{FF2B5EF4-FFF2-40B4-BE49-F238E27FC236}">
                <a16:creationId xmlns:a16="http://schemas.microsoft.com/office/drawing/2014/main" id="{D57B8327-FB4C-374E-83C9-2D54713B3983}"/>
              </a:ext>
            </a:extLst>
          </p:cNvPr>
          <p:cNvSpPr/>
          <p:nvPr/>
        </p:nvSpPr>
        <p:spPr>
          <a:xfrm>
            <a:off x="1029830" y="2040608"/>
            <a:ext cx="10515600" cy="4081612"/>
          </a:xfrm>
          <a:prstGeom prst="rect">
            <a:avLst/>
          </a:prstGeom>
          <a:solidFill>
            <a:srgbClr val="0C2447">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C2447"/>
              </a:solidFill>
            </a:endParaRPr>
          </a:p>
        </p:txBody>
      </p:sp>
      <p:sp>
        <p:nvSpPr>
          <p:cNvPr id="2" name="TextBox 1">
            <a:extLst>
              <a:ext uri="{FF2B5EF4-FFF2-40B4-BE49-F238E27FC236}">
                <a16:creationId xmlns:a16="http://schemas.microsoft.com/office/drawing/2014/main" id="{AE8C5E06-540A-174E-9A5C-65E36954F3D2}"/>
              </a:ext>
            </a:extLst>
          </p:cNvPr>
          <p:cNvSpPr txBox="1"/>
          <p:nvPr/>
        </p:nvSpPr>
        <p:spPr>
          <a:xfrm>
            <a:off x="1617532" y="2040608"/>
            <a:ext cx="9340196" cy="3754874"/>
          </a:xfrm>
          <a:prstGeom prst="rect">
            <a:avLst/>
          </a:prstGeom>
          <a:noFill/>
        </p:spPr>
        <p:txBody>
          <a:bodyPr wrap="square" rtlCol="0">
            <a:spAutoFit/>
          </a:bodyPr>
          <a:lstStyle/>
          <a:p>
            <a:endParaRPr lang="en-US" dirty="0"/>
          </a:p>
          <a:p>
            <a:pPr algn="ctr"/>
            <a:r>
              <a:rPr lang="en-US" sz="4800" b="1" dirty="0">
                <a:solidFill>
                  <a:schemeClr val="bg1"/>
                </a:solidFill>
                <a:latin typeface="Avenir Next" panose="020B0503020202020204" pitchFamily="34" charset="0"/>
              </a:rPr>
              <a:t>#1 </a:t>
            </a:r>
          </a:p>
          <a:p>
            <a:pPr algn="ctr"/>
            <a:r>
              <a:rPr lang="en-US" sz="2400" dirty="0">
                <a:latin typeface="Avenir Next" panose="020B0503020202020204" pitchFamily="34" charset="0"/>
              </a:rPr>
              <a:t> </a:t>
            </a:r>
          </a:p>
          <a:p>
            <a:pPr algn="ctr"/>
            <a:r>
              <a:rPr lang="en-US" sz="2400" dirty="0">
                <a:solidFill>
                  <a:schemeClr val="bg1"/>
                </a:solidFill>
                <a:latin typeface="Avenir Next" panose="020B0503020202020204" pitchFamily="34" charset="0"/>
              </a:rPr>
              <a:t>Colorado is a special place to </a:t>
            </a:r>
            <a:r>
              <a:rPr lang="en-US" sz="2400" b="1" dirty="0">
                <a:solidFill>
                  <a:schemeClr val="accent4"/>
                </a:solidFill>
                <a:latin typeface="Avenir Next" panose="020B0503020202020204" pitchFamily="34" charset="0"/>
              </a:rPr>
              <a:t>live, work</a:t>
            </a:r>
            <a:r>
              <a:rPr lang="en-US" sz="2400" dirty="0">
                <a:solidFill>
                  <a:schemeClr val="accent4"/>
                </a:solidFill>
                <a:latin typeface="Avenir Next" panose="020B0503020202020204" pitchFamily="34" charset="0"/>
              </a:rPr>
              <a:t>, </a:t>
            </a:r>
            <a:r>
              <a:rPr lang="en-US" sz="2400" dirty="0">
                <a:solidFill>
                  <a:schemeClr val="bg1"/>
                </a:solidFill>
                <a:latin typeface="Avenir Next" panose="020B0503020202020204" pitchFamily="34" charset="0"/>
              </a:rPr>
              <a:t>and </a:t>
            </a:r>
            <a:r>
              <a:rPr lang="en-US" sz="2400" b="1" dirty="0">
                <a:solidFill>
                  <a:schemeClr val="accent4"/>
                </a:solidFill>
                <a:latin typeface="Avenir Next" panose="020B0503020202020204" pitchFamily="34" charset="0"/>
              </a:rPr>
              <a:t>raise a family. </a:t>
            </a:r>
          </a:p>
          <a:p>
            <a:endParaRPr lang="en-US" sz="2400" dirty="0">
              <a:latin typeface="Avenir Next" panose="020B0503020202020204" pitchFamily="34" charset="0"/>
            </a:endParaRPr>
          </a:p>
          <a:p>
            <a:pPr algn="ctr"/>
            <a:endParaRPr lang="en-US" b="1" dirty="0">
              <a:latin typeface="Avenir Next" panose="020B0503020202020204" pitchFamily="34" charset="0"/>
            </a:endParaRPr>
          </a:p>
          <a:p>
            <a:pPr algn="ctr"/>
            <a:r>
              <a:rPr lang="en-US" b="1" dirty="0">
                <a:latin typeface="Avenir Next" panose="020B0503020202020204" pitchFamily="34" charset="0"/>
              </a:rPr>
              <a:t> </a:t>
            </a:r>
          </a:p>
          <a:p>
            <a:pPr algn="ctr"/>
            <a:endParaRPr lang="en-US" b="1" dirty="0">
              <a:latin typeface="Avenir Next" panose="020B0503020202020204" pitchFamily="34" charset="0"/>
            </a:endParaRPr>
          </a:p>
          <a:p>
            <a:pPr algn="ctr"/>
            <a:endParaRPr lang="en-US" b="1" dirty="0">
              <a:latin typeface="Avenir Next" panose="020B0503020202020204" pitchFamily="34" charset="0"/>
            </a:endParaRPr>
          </a:p>
          <a:p>
            <a:pPr algn="ctr"/>
            <a:endParaRPr lang="en-US" b="1" dirty="0">
              <a:latin typeface="Avenir Next" panose="020B0503020202020204" pitchFamily="34" charset="0"/>
            </a:endParaRPr>
          </a:p>
          <a:p>
            <a:pPr algn="ctr"/>
            <a:endParaRPr lang="en-US" sz="1000" b="1" dirty="0">
              <a:solidFill>
                <a:srgbClr val="0C2447"/>
              </a:solidFill>
              <a:latin typeface="Avenir Next" panose="020B0503020202020204" pitchFamily="34" charset="0"/>
            </a:endParaRPr>
          </a:p>
        </p:txBody>
      </p:sp>
      <p:pic>
        <p:nvPicPr>
          <p:cNvPr id="7" name="Graphic 6" descr="Home">
            <a:extLst>
              <a:ext uri="{FF2B5EF4-FFF2-40B4-BE49-F238E27FC236}">
                <a16:creationId xmlns:a16="http://schemas.microsoft.com/office/drawing/2014/main" id="{738B7A61-758C-9E41-B61D-86BF8CC4A1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20716" y="4530112"/>
            <a:ext cx="1263429" cy="1106329"/>
          </a:xfrm>
          <a:prstGeom prst="rect">
            <a:avLst/>
          </a:prstGeom>
        </p:spPr>
      </p:pic>
      <p:pic>
        <p:nvPicPr>
          <p:cNvPr id="9" name="Graphic 8" descr="Briefcase">
            <a:extLst>
              <a:ext uri="{FF2B5EF4-FFF2-40B4-BE49-F238E27FC236}">
                <a16:creationId xmlns:a16="http://schemas.microsoft.com/office/drawing/2014/main" id="{B326F471-F009-F148-A348-ABBFFE93B4E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11860" y="4530112"/>
            <a:ext cx="1253253" cy="1097419"/>
          </a:xfrm>
          <a:prstGeom prst="rect">
            <a:avLst/>
          </a:prstGeom>
        </p:spPr>
      </p:pic>
      <p:pic>
        <p:nvPicPr>
          <p:cNvPr id="11" name="Graphic 10" descr="Family with boy">
            <a:extLst>
              <a:ext uri="{FF2B5EF4-FFF2-40B4-BE49-F238E27FC236}">
                <a16:creationId xmlns:a16="http://schemas.microsoft.com/office/drawing/2014/main" id="{5583E7A1-0698-854B-9982-49942276D55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90967" y="4521655"/>
            <a:ext cx="1253255" cy="1097420"/>
          </a:xfrm>
          <a:prstGeom prst="rect">
            <a:avLst/>
          </a:prstGeom>
        </p:spPr>
      </p:pic>
    </p:spTree>
    <p:extLst>
      <p:ext uri="{BB962C8B-B14F-4D97-AF65-F5344CB8AC3E}">
        <p14:creationId xmlns:p14="http://schemas.microsoft.com/office/powerpoint/2010/main" val="1163525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187AB77-0FEC-D849-A2B6-87D1523BE787}"/>
              </a:ext>
            </a:extLst>
          </p:cNvPr>
          <p:cNvPicPr>
            <a:picLocks noGrp="1" noChangeAspect="1"/>
          </p:cNvPicPr>
          <p:nvPr>
            <p:ph idx="1"/>
          </p:nvPr>
        </p:nvPicPr>
        <p:blipFill>
          <a:blip r:embed="rId3"/>
          <a:stretch>
            <a:fillRect/>
          </a:stretch>
        </p:blipFill>
        <p:spPr>
          <a:xfrm>
            <a:off x="0" y="0"/>
            <a:ext cx="12192000" cy="6858000"/>
          </a:xfrm>
        </p:spPr>
      </p:pic>
      <p:sp>
        <p:nvSpPr>
          <p:cNvPr id="4" name="Title 1">
            <a:extLst>
              <a:ext uri="{FF2B5EF4-FFF2-40B4-BE49-F238E27FC236}">
                <a16:creationId xmlns:a16="http://schemas.microsoft.com/office/drawing/2014/main" id="{41B72E9F-F79E-B14D-8C98-CA1EB4C48598}"/>
              </a:ext>
            </a:extLst>
          </p:cNvPr>
          <p:cNvSpPr txBox="1">
            <a:spLocks/>
          </p:cNvSpPr>
          <p:nvPr/>
        </p:nvSpPr>
        <p:spPr>
          <a:xfrm>
            <a:off x="1029830" y="57564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C2447"/>
                </a:solidFill>
                <a:latin typeface="Avenir Next" panose="020B0503020202020204" pitchFamily="34" charset="0"/>
              </a:rPr>
              <a:t>How Special?</a:t>
            </a:r>
          </a:p>
        </p:txBody>
      </p:sp>
      <p:pic>
        <p:nvPicPr>
          <p:cNvPr id="13" name="Picture 12" descr="A view of a city street filled with lots of traffic&#10;&#10;Description automatically generated">
            <a:extLst>
              <a:ext uri="{FF2B5EF4-FFF2-40B4-BE49-F238E27FC236}">
                <a16:creationId xmlns:a16="http://schemas.microsoft.com/office/drawing/2014/main" id="{9A0E3A09-26FD-5E40-8E90-24D661D52EAD}"/>
              </a:ext>
            </a:extLst>
          </p:cNvPr>
          <p:cNvPicPr>
            <a:picLocks noChangeAspect="1"/>
          </p:cNvPicPr>
          <p:nvPr/>
        </p:nvPicPr>
        <p:blipFill rotWithShape="1">
          <a:blip r:embed="rId4">
            <a:alphaModFix/>
          </a:blip>
          <a:srcRect l="36" t="19538"/>
          <a:stretch/>
        </p:blipFill>
        <p:spPr>
          <a:xfrm>
            <a:off x="2156721" y="1795077"/>
            <a:ext cx="8261817" cy="4434273"/>
          </a:xfrm>
          <a:prstGeom prst="rect">
            <a:avLst/>
          </a:prstGeom>
        </p:spPr>
      </p:pic>
      <p:pic>
        <p:nvPicPr>
          <p:cNvPr id="5" name="Picture 4">
            <a:extLst>
              <a:ext uri="{FF2B5EF4-FFF2-40B4-BE49-F238E27FC236}">
                <a16:creationId xmlns:a16="http://schemas.microsoft.com/office/drawing/2014/main" id="{752177F4-954B-0A49-9209-795842F7BFEE}"/>
              </a:ext>
            </a:extLst>
          </p:cNvPr>
          <p:cNvPicPr>
            <a:picLocks noChangeAspect="1"/>
          </p:cNvPicPr>
          <p:nvPr/>
        </p:nvPicPr>
        <p:blipFill>
          <a:blip r:embed="rId5"/>
          <a:stretch>
            <a:fillRect/>
          </a:stretch>
        </p:blipFill>
        <p:spPr>
          <a:xfrm>
            <a:off x="10306050" y="6229350"/>
            <a:ext cx="1885950" cy="628650"/>
          </a:xfrm>
          <a:prstGeom prst="rect">
            <a:avLst/>
          </a:prstGeom>
        </p:spPr>
      </p:pic>
    </p:spTree>
    <p:extLst>
      <p:ext uri="{BB962C8B-B14F-4D97-AF65-F5344CB8AC3E}">
        <p14:creationId xmlns:p14="http://schemas.microsoft.com/office/powerpoint/2010/main" val="30880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187AB77-0FEC-D849-A2B6-87D1523BE787}"/>
              </a:ext>
            </a:extLst>
          </p:cNvPr>
          <p:cNvPicPr>
            <a:picLocks noGrp="1" noChangeAspect="1"/>
          </p:cNvPicPr>
          <p:nvPr>
            <p:ph idx="1"/>
          </p:nvPr>
        </p:nvPicPr>
        <p:blipFill>
          <a:blip r:embed="rId3"/>
          <a:stretch>
            <a:fillRect/>
          </a:stretch>
        </p:blipFill>
        <p:spPr>
          <a:xfrm>
            <a:off x="0" y="12032"/>
            <a:ext cx="12192000" cy="6858000"/>
          </a:xfrm>
        </p:spPr>
      </p:pic>
      <p:sp>
        <p:nvSpPr>
          <p:cNvPr id="4" name="Title 1">
            <a:extLst>
              <a:ext uri="{FF2B5EF4-FFF2-40B4-BE49-F238E27FC236}">
                <a16:creationId xmlns:a16="http://schemas.microsoft.com/office/drawing/2014/main" id="{41B72E9F-F79E-B14D-8C98-CA1EB4C48598}"/>
              </a:ext>
            </a:extLst>
          </p:cNvPr>
          <p:cNvSpPr txBox="1">
            <a:spLocks/>
          </p:cNvSpPr>
          <p:nvPr/>
        </p:nvSpPr>
        <p:spPr>
          <a:xfrm>
            <a:off x="1029830" y="57564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C2447"/>
                </a:solidFill>
                <a:latin typeface="Avenir Next" panose="020B0503020202020204" pitchFamily="34" charset="0"/>
              </a:rPr>
              <a:t>The Facts</a:t>
            </a:r>
          </a:p>
        </p:txBody>
      </p:sp>
      <p:pic>
        <p:nvPicPr>
          <p:cNvPr id="5" name="Picture 4">
            <a:extLst>
              <a:ext uri="{FF2B5EF4-FFF2-40B4-BE49-F238E27FC236}">
                <a16:creationId xmlns:a16="http://schemas.microsoft.com/office/drawing/2014/main" id="{752177F4-954B-0A49-9209-795842F7BFEE}"/>
              </a:ext>
            </a:extLst>
          </p:cNvPr>
          <p:cNvPicPr>
            <a:picLocks noChangeAspect="1"/>
          </p:cNvPicPr>
          <p:nvPr/>
        </p:nvPicPr>
        <p:blipFill>
          <a:blip r:embed="rId4"/>
          <a:stretch>
            <a:fillRect/>
          </a:stretch>
        </p:blipFill>
        <p:spPr>
          <a:xfrm>
            <a:off x="10306050" y="6229350"/>
            <a:ext cx="1885950" cy="628650"/>
          </a:xfrm>
          <a:prstGeom prst="rect">
            <a:avLst/>
          </a:prstGeom>
        </p:spPr>
      </p:pic>
      <p:sp>
        <p:nvSpPr>
          <p:cNvPr id="2" name="TextBox 1">
            <a:extLst>
              <a:ext uri="{FF2B5EF4-FFF2-40B4-BE49-F238E27FC236}">
                <a16:creationId xmlns:a16="http://schemas.microsoft.com/office/drawing/2014/main" id="{AE8C5E06-540A-174E-9A5C-65E36954F3D2}"/>
              </a:ext>
            </a:extLst>
          </p:cNvPr>
          <p:cNvSpPr txBox="1"/>
          <p:nvPr/>
        </p:nvSpPr>
        <p:spPr>
          <a:xfrm>
            <a:off x="0" y="901908"/>
            <a:ext cx="12192000" cy="4670509"/>
          </a:xfrm>
          <a:prstGeom prst="rect">
            <a:avLst/>
          </a:prstGeom>
          <a:noFill/>
        </p:spPr>
        <p:txBody>
          <a:bodyPr wrap="square" rtlCol="0">
            <a:spAutoFit/>
          </a:bodyPr>
          <a:lstStyle/>
          <a:p>
            <a:pPr algn="ctr"/>
            <a:r>
              <a:rPr lang="en-US" sz="4800" b="1" dirty="0">
                <a:solidFill>
                  <a:srgbClr val="0C2447"/>
                </a:solidFill>
                <a:latin typeface="Avenir Next" panose="020B0503020202020204" pitchFamily="34" charset="0"/>
              </a:rPr>
              <a:t>#2 </a:t>
            </a:r>
          </a:p>
          <a:p>
            <a:pPr algn="ctr"/>
            <a:endParaRPr lang="en-US" sz="2800" b="1" dirty="0">
              <a:solidFill>
                <a:srgbClr val="0C2447"/>
              </a:solidFill>
              <a:latin typeface="Avenir Next" panose="020B0503020202020204" pitchFamily="34" charset="0"/>
            </a:endParaRPr>
          </a:p>
          <a:p>
            <a:pPr algn="ctr"/>
            <a:r>
              <a:rPr lang="en-US" sz="2800" b="1" dirty="0">
                <a:solidFill>
                  <a:srgbClr val="0C2447"/>
                </a:solidFill>
                <a:latin typeface="Avenir Next" panose="020B0503020202020204" pitchFamily="34" charset="0"/>
              </a:rPr>
              <a:t>How badly do people want to live in Colorado?</a:t>
            </a:r>
          </a:p>
          <a:p>
            <a:pPr algn="ctr"/>
            <a:endParaRPr lang="en-US" dirty="0">
              <a:latin typeface="Avenir Next" panose="020B0503020202020204" pitchFamily="34" charset="0"/>
            </a:endParaRPr>
          </a:p>
          <a:p>
            <a:pPr algn="ctr"/>
            <a:r>
              <a:rPr lang="en-US" sz="2250" dirty="0">
                <a:latin typeface="Avenir Next" panose="020B0503020202020204" pitchFamily="34" charset="0"/>
              </a:rPr>
              <a:t>Today our population is </a:t>
            </a:r>
            <a:r>
              <a:rPr lang="en-US" sz="2250" b="1" dirty="0">
                <a:solidFill>
                  <a:srgbClr val="0C2447"/>
                </a:solidFill>
                <a:latin typeface="Avenir Next" panose="020B0503020202020204" pitchFamily="34" charset="0"/>
              </a:rPr>
              <a:t>5.8 million</a:t>
            </a:r>
          </a:p>
          <a:p>
            <a:pPr algn="ctr"/>
            <a:endParaRPr lang="en-US" sz="2250" dirty="0">
              <a:latin typeface="Avenir Next" panose="020B0503020202020204" pitchFamily="34" charset="0"/>
            </a:endParaRPr>
          </a:p>
          <a:p>
            <a:pPr algn="ctr"/>
            <a:r>
              <a:rPr lang="en-US" sz="2250" dirty="0">
                <a:latin typeface="Avenir Next" panose="020B0503020202020204" pitchFamily="34" charset="0"/>
              </a:rPr>
              <a:t>In 2000 it was </a:t>
            </a:r>
            <a:r>
              <a:rPr lang="en-US" sz="2250" b="1" dirty="0">
                <a:solidFill>
                  <a:srgbClr val="0C2447"/>
                </a:solidFill>
                <a:latin typeface="Avenir Next" panose="020B0503020202020204" pitchFamily="34" charset="0"/>
              </a:rPr>
              <a:t>4.3  million</a:t>
            </a:r>
          </a:p>
          <a:p>
            <a:pPr algn="ctr"/>
            <a:endParaRPr lang="en-US" sz="2250" b="1" dirty="0">
              <a:solidFill>
                <a:srgbClr val="0C2447"/>
              </a:solidFill>
              <a:latin typeface="Avenir Next" panose="020B0503020202020204" pitchFamily="34" charset="0"/>
            </a:endParaRPr>
          </a:p>
          <a:p>
            <a:pPr algn="ctr"/>
            <a:r>
              <a:rPr lang="en-US" sz="2250" b="1" u="sng" dirty="0">
                <a:solidFill>
                  <a:srgbClr val="002060"/>
                </a:solidFill>
                <a:latin typeface="Avenir Next" panose="020B0503020202020204" pitchFamily="34" charset="0"/>
              </a:rPr>
              <a:t>There is nearly one-third more people in CO today than in 2000 </a:t>
            </a:r>
          </a:p>
          <a:p>
            <a:pPr algn="ctr"/>
            <a:endParaRPr lang="en-US" sz="2250" dirty="0">
              <a:latin typeface="Avenir Next" panose="020B0503020202020204" pitchFamily="34" charset="0"/>
            </a:endParaRPr>
          </a:p>
          <a:p>
            <a:pPr algn="ctr"/>
            <a:r>
              <a:rPr lang="en-US" sz="2250" dirty="0">
                <a:latin typeface="Avenir Next" panose="020B0503020202020204" pitchFamily="34" charset="0"/>
              </a:rPr>
              <a:t>And in just </a:t>
            </a:r>
            <a:r>
              <a:rPr lang="en-US" sz="2250" b="1" u="sng" dirty="0">
                <a:latin typeface="Avenir Next" panose="020B0503020202020204" pitchFamily="34" charset="0"/>
              </a:rPr>
              <a:t>10 years</a:t>
            </a:r>
            <a:r>
              <a:rPr lang="en-US" sz="2250" b="1" dirty="0">
                <a:latin typeface="Avenir Next" panose="020B0503020202020204" pitchFamily="34" charset="0"/>
              </a:rPr>
              <a:t> </a:t>
            </a:r>
            <a:r>
              <a:rPr lang="en-US" sz="2250" dirty="0">
                <a:latin typeface="Avenir Next" panose="020B0503020202020204" pitchFamily="34" charset="0"/>
              </a:rPr>
              <a:t>it is projected to be </a:t>
            </a:r>
            <a:r>
              <a:rPr lang="en-US" sz="2250" b="1" dirty="0">
                <a:solidFill>
                  <a:srgbClr val="0C2447"/>
                </a:solidFill>
                <a:latin typeface="Avenir Next" panose="020B0503020202020204" pitchFamily="34" charset="0"/>
              </a:rPr>
              <a:t>6.6 million</a:t>
            </a:r>
            <a:r>
              <a:rPr lang="en-US" sz="2250" dirty="0">
                <a:latin typeface="Avenir Next" panose="020B0503020202020204" pitchFamily="34" charset="0"/>
              </a:rPr>
              <a:t>, growing almost by </a:t>
            </a:r>
            <a:r>
              <a:rPr lang="en-US" sz="2250" b="1" dirty="0">
                <a:solidFill>
                  <a:srgbClr val="0C2447"/>
                </a:solidFill>
                <a:latin typeface="Avenir Next" panose="020B0503020202020204" pitchFamily="34" charset="0"/>
              </a:rPr>
              <a:t>1 million people</a:t>
            </a:r>
            <a:r>
              <a:rPr lang="en-US" sz="2250" dirty="0">
                <a:solidFill>
                  <a:srgbClr val="0C2447"/>
                </a:solidFill>
                <a:latin typeface="Avenir Next" panose="020B0503020202020204" pitchFamily="34" charset="0"/>
              </a:rPr>
              <a:t>.</a:t>
            </a:r>
          </a:p>
          <a:p>
            <a:endParaRPr lang="en-US" dirty="0"/>
          </a:p>
        </p:txBody>
      </p:sp>
      <p:pic>
        <p:nvPicPr>
          <p:cNvPr id="15" name="Graphic 14" descr="Business Growth">
            <a:extLst>
              <a:ext uri="{FF2B5EF4-FFF2-40B4-BE49-F238E27FC236}">
                <a16:creationId xmlns:a16="http://schemas.microsoft.com/office/drawing/2014/main" id="{85F331AB-E356-4344-A93B-2090F58362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576" y="4892430"/>
            <a:ext cx="1977602" cy="1977602"/>
          </a:xfrm>
          <a:prstGeom prst="rect">
            <a:avLst/>
          </a:prstGeom>
        </p:spPr>
      </p:pic>
    </p:spTree>
    <p:extLst>
      <p:ext uri="{BB962C8B-B14F-4D97-AF65-F5344CB8AC3E}">
        <p14:creationId xmlns:p14="http://schemas.microsoft.com/office/powerpoint/2010/main" val="3897625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187AB77-0FEC-D849-A2B6-87D1523BE787}"/>
              </a:ext>
            </a:extLst>
          </p:cNvPr>
          <p:cNvPicPr>
            <a:picLocks noGrp="1" noChangeAspect="1"/>
          </p:cNvPicPr>
          <p:nvPr>
            <p:ph idx="1"/>
          </p:nvPr>
        </p:nvPicPr>
        <p:blipFill>
          <a:blip r:embed="rId3"/>
          <a:stretch>
            <a:fillRect/>
          </a:stretch>
        </p:blipFill>
        <p:spPr>
          <a:xfrm>
            <a:off x="0" y="12032"/>
            <a:ext cx="12192000" cy="6858000"/>
          </a:xfrm>
        </p:spPr>
      </p:pic>
      <p:pic>
        <p:nvPicPr>
          <p:cNvPr id="5" name="Picture 4">
            <a:extLst>
              <a:ext uri="{FF2B5EF4-FFF2-40B4-BE49-F238E27FC236}">
                <a16:creationId xmlns:a16="http://schemas.microsoft.com/office/drawing/2014/main" id="{752177F4-954B-0A49-9209-795842F7BFEE}"/>
              </a:ext>
            </a:extLst>
          </p:cNvPr>
          <p:cNvPicPr>
            <a:picLocks noChangeAspect="1"/>
          </p:cNvPicPr>
          <p:nvPr/>
        </p:nvPicPr>
        <p:blipFill>
          <a:blip r:embed="rId4"/>
          <a:stretch>
            <a:fillRect/>
          </a:stretch>
        </p:blipFill>
        <p:spPr>
          <a:xfrm>
            <a:off x="10306050" y="6229350"/>
            <a:ext cx="1885950" cy="628650"/>
          </a:xfrm>
          <a:prstGeom prst="rect">
            <a:avLst/>
          </a:prstGeom>
        </p:spPr>
      </p:pic>
      <p:sp>
        <p:nvSpPr>
          <p:cNvPr id="2" name="TextBox 1">
            <a:extLst>
              <a:ext uri="{FF2B5EF4-FFF2-40B4-BE49-F238E27FC236}">
                <a16:creationId xmlns:a16="http://schemas.microsoft.com/office/drawing/2014/main" id="{AE8C5E06-540A-174E-9A5C-65E36954F3D2}"/>
              </a:ext>
            </a:extLst>
          </p:cNvPr>
          <p:cNvSpPr txBox="1"/>
          <p:nvPr/>
        </p:nvSpPr>
        <p:spPr>
          <a:xfrm>
            <a:off x="1082040" y="670562"/>
            <a:ext cx="11109960" cy="1723549"/>
          </a:xfrm>
          <a:prstGeom prst="rect">
            <a:avLst/>
          </a:prstGeom>
          <a:noFill/>
        </p:spPr>
        <p:txBody>
          <a:bodyPr wrap="square" rtlCol="0">
            <a:spAutoFit/>
          </a:bodyPr>
          <a:lstStyle/>
          <a:p>
            <a:r>
              <a:rPr lang="en-US" sz="4800" b="1" dirty="0">
                <a:solidFill>
                  <a:srgbClr val="0C2447"/>
                </a:solidFill>
                <a:latin typeface="Avenir Next" panose="020B0503020202020204" pitchFamily="34" charset="0"/>
              </a:rPr>
              <a:t>Local Growth</a:t>
            </a:r>
            <a:endParaRPr lang="en-US" sz="2800" b="1" dirty="0">
              <a:solidFill>
                <a:srgbClr val="0C2447"/>
              </a:solidFill>
              <a:latin typeface="Avenir Next" panose="020B0503020202020204" pitchFamily="34" charset="0"/>
            </a:endParaRPr>
          </a:p>
          <a:p>
            <a:endParaRPr lang="en-US" dirty="0">
              <a:latin typeface="Avenir Next" panose="020B0503020202020204" pitchFamily="34" charset="0"/>
            </a:endParaRPr>
          </a:p>
          <a:p>
            <a:endParaRPr lang="en-US" sz="2200" dirty="0"/>
          </a:p>
          <a:p>
            <a:endParaRPr lang="en-US" dirty="0"/>
          </a:p>
        </p:txBody>
      </p:sp>
      <p:pic>
        <p:nvPicPr>
          <p:cNvPr id="19" name="Graphic 18" descr="City">
            <a:extLst>
              <a:ext uri="{FF2B5EF4-FFF2-40B4-BE49-F238E27FC236}">
                <a16:creationId xmlns:a16="http://schemas.microsoft.com/office/drawing/2014/main" id="{9A909661-F5CA-4140-9AB8-96FF0840B4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391" y="4934878"/>
            <a:ext cx="1923121" cy="1923121"/>
          </a:xfrm>
          <a:prstGeom prst="rect">
            <a:avLst/>
          </a:prstGeom>
        </p:spPr>
      </p:pic>
      <p:pic>
        <p:nvPicPr>
          <p:cNvPr id="20" name="Graphic 19" descr="Arrow Clockwise curve">
            <a:extLst>
              <a:ext uri="{FF2B5EF4-FFF2-40B4-BE49-F238E27FC236}">
                <a16:creationId xmlns:a16="http://schemas.microsoft.com/office/drawing/2014/main" id="{80E4912E-668E-7B4E-928E-D8CC9EA5D36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875547" flipH="1">
            <a:off x="1267439" y="5170544"/>
            <a:ext cx="1575121" cy="1575121"/>
          </a:xfrm>
          <a:prstGeom prst="rect">
            <a:avLst/>
          </a:prstGeom>
        </p:spPr>
      </p:pic>
      <p:graphicFrame>
        <p:nvGraphicFramePr>
          <p:cNvPr id="8" name="Chart 7">
            <a:extLst>
              <a:ext uri="{FF2B5EF4-FFF2-40B4-BE49-F238E27FC236}">
                <a16:creationId xmlns:a16="http://schemas.microsoft.com/office/drawing/2014/main" id="{E8113EC1-567D-0141-8A7E-3CADD32820C1}"/>
              </a:ext>
            </a:extLst>
          </p:cNvPr>
          <p:cNvGraphicFramePr>
            <a:graphicFrameLocks/>
          </p:cNvGraphicFramePr>
          <p:nvPr>
            <p:extLst>
              <p:ext uri="{D42A27DB-BD31-4B8C-83A1-F6EECF244321}">
                <p14:modId xmlns:p14="http://schemas.microsoft.com/office/powerpoint/2010/main" val="2683552061"/>
              </p:ext>
            </p:extLst>
          </p:nvPr>
        </p:nvGraphicFramePr>
        <p:xfrm>
          <a:off x="2594964" y="1647423"/>
          <a:ext cx="8787740" cy="4401394"/>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629353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2C123-F6F8-B94B-B85C-16BA9F39F903}"/>
              </a:ext>
            </a:extLst>
          </p:cNvPr>
          <p:cNvSpPr>
            <a:spLocks noGrp="1"/>
          </p:cNvSpPr>
          <p:nvPr>
            <p:ph type="ctrTitle"/>
          </p:nvPr>
        </p:nvSpPr>
        <p:spPr/>
        <p:txBody>
          <a:bodyPr/>
          <a:lstStyle/>
          <a:p>
            <a:r>
              <a:rPr lang="en-US" dirty="0"/>
              <a:t>w</a:t>
            </a:r>
          </a:p>
        </p:txBody>
      </p:sp>
      <p:sp>
        <p:nvSpPr>
          <p:cNvPr id="3" name="Subtitle 2">
            <a:extLst>
              <a:ext uri="{FF2B5EF4-FFF2-40B4-BE49-F238E27FC236}">
                <a16:creationId xmlns:a16="http://schemas.microsoft.com/office/drawing/2014/main" id="{3599AD2C-40D8-014C-871D-B64F00BA38B3}"/>
              </a:ext>
            </a:extLst>
          </p:cNvPr>
          <p:cNvSpPr>
            <a:spLocks noGrp="1"/>
          </p:cNvSpPr>
          <p:nvPr>
            <p:ph type="subTitle" idx="1"/>
          </p:nvPr>
        </p:nvSpPr>
        <p:spPr/>
        <p:txBody>
          <a:bodyPr/>
          <a:lstStyle/>
          <a:p>
            <a:endParaRPr lang="en-US"/>
          </a:p>
        </p:txBody>
      </p:sp>
      <p:pic>
        <p:nvPicPr>
          <p:cNvPr id="11" name="Picture 10" descr="A large crowd of people in a field&#10;&#10;Description automatically generated">
            <a:extLst>
              <a:ext uri="{FF2B5EF4-FFF2-40B4-BE49-F238E27FC236}">
                <a16:creationId xmlns:a16="http://schemas.microsoft.com/office/drawing/2014/main" id="{53966BC1-FB2E-2246-B4FF-063EA56993DF}"/>
              </a:ext>
            </a:extLst>
          </p:cNvPr>
          <p:cNvPicPr>
            <a:picLocks noChangeAspect="1"/>
          </p:cNvPicPr>
          <p:nvPr/>
        </p:nvPicPr>
        <p:blipFill>
          <a:blip r:embed="rId3"/>
          <a:stretch>
            <a:fillRect/>
          </a:stretch>
        </p:blipFill>
        <p:spPr>
          <a:xfrm>
            <a:off x="0" y="12032"/>
            <a:ext cx="12192000" cy="6858000"/>
          </a:xfrm>
          <a:prstGeom prst="rect">
            <a:avLst/>
          </a:prstGeom>
        </p:spPr>
      </p:pic>
      <p:sp>
        <p:nvSpPr>
          <p:cNvPr id="6" name="Rectangle 5">
            <a:extLst>
              <a:ext uri="{FF2B5EF4-FFF2-40B4-BE49-F238E27FC236}">
                <a16:creationId xmlns:a16="http://schemas.microsoft.com/office/drawing/2014/main" id="{ECC1476D-5033-1F40-82A6-6A8AB8BA98E4}"/>
              </a:ext>
            </a:extLst>
          </p:cNvPr>
          <p:cNvSpPr/>
          <p:nvPr/>
        </p:nvSpPr>
        <p:spPr>
          <a:xfrm>
            <a:off x="315310" y="436026"/>
            <a:ext cx="7662041" cy="1388842"/>
          </a:xfrm>
          <a:prstGeom prst="rect">
            <a:avLst/>
          </a:prstGeom>
        </p:spPr>
        <p:txBody>
          <a:bodyPr wrap="square">
            <a:spAutoFit/>
          </a:bodyPr>
          <a:lstStyle/>
          <a:p>
            <a:r>
              <a:rPr lang="en-US" sz="5400" b="1" dirty="0">
                <a:solidFill>
                  <a:schemeClr val="bg1"/>
                </a:solidFill>
                <a:effectLst/>
                <a:latin typeface="Avenir Next" panose="020B0503020202020204" pitchFamily="34" charset="0"/>
              </a:rPr>
              <a:t>Building Gated Cities</a:t>
            </a:r>
          </a:p>
          <a:p>
            <a:pPr>
              <a:lnSpc>
                <a:spcPct val="150000"/>
              </a:lnSpc>
            </a:pPr>
            <a:r>
              <a:rPr lang="en-US" sz="2200" b="1" dirty="0">
                <a:solidFill>
                  <a:schemeClr val="bg1"/>
                </a:solidFill>
                <a:effectLst/>
                <a:latin typeface="Avenir Next" panose="020B0503020202020204" pitchFamily="34" charset="0"/>
              </a:rPr>
              <a:t>Understanding the impacts of Growth Caps</a:t>
            </a:r>
            <a:endParaRPr lang="en-US" sz="2200" dirty="0">
              <a:solidFill>
                <a:schemeClr val="bg1"/>
              </a:solidFill>
              <a:effectLst/>
              <a:latin typeface="Avenir Next" panose="020B0503020202020204" pitchFamily="34" charset="0"/>
            </a:endParaRPr>
          </a:p>
        </p:txBody>
      </p:sp>
      <p:pic>
        <p:nvPicPr>
          <p:cNvPr id="8" name="Content Placeholder 5">
            <a:extLst>
              <a:ext uri="{FF2B5EF4-FFF2-40B4-BE49-F238E27FC236}">
                <a16:creationId xmlns:a16="http://schemas.microsoft.com/office/drawing/2014/main" id="{32801662-153B-5148-AC36-2B2D77E549DB}"/>
              </a:ext>
            </a:extLst>
          </p:cNvPr>
          <p:cNvPicPr>
            <a:picLocks noChangeAspect="1"/>
          </p:cNvPicPr>
          <p:nvPr/>
        </p:nvPicPr>
        <p:blipFill rotWithShape="1">
          <a:blip r:embed="rId4"/>
          <a:srcRect t="95236" b="-1"/>
          <a:stretch/>
        </p:blipFill>
        <p:spPr>
          <a:xfrm>
            <a:off x="0" y="6421974"/>
            <a:ext cx="12192000" cy="448058"/>
          </a:xfrm>
          <a:prstGeom prst="rect">
            <a:avLst/>
          </a:prstGeom>
        </p:spPr>
      </p:pic>
      <p:pic>
        <p:nvPicPr>
          <p:cNvPr id="9" name="Picture 8">
            <a:extLst>
              <a:ext uri="{FF2B5EF4-FFF2-40B4-BE49-F238E27FC236}">
                <a16:creationId xmlns:a16="http://schemas.microsoft.com/office/drawing/2014/main" id="{89B67E21-D269-484A-B3E1-D4C90FEA5992}"/>
              </a:ext>
            </a:extLst>
          </p:cNvPr>
          <p:cNvPicPr>
            <a:picLocks noChangeAspect="1"/>
          </p:cNvPicPr>
          <p:nvPr/>
        </p:nvPicPr>
        <p:blipFill>
          <a:blip r:embed="rId5"/>
          <a:stretch>
            <a:fillRect/>
          </a:stretch>
        </p:blipFill>
        <p:spPr>
          <a:xfrm>
            <a:off x="10306050" y="6229350"/>
            <a:ext cx="1885950" cy="628650"/>
          </a:xfrm>
          <a:prstGeom prst="rect">
            <a:avLst/>
          </a:prstGeom>
        </p:spPr>
      </p:pic>
    </p:spTree>
    <p:extLst>
      <p:ext uri="{BB962C8B-B14F-4D97-AF65-F5344CB8AC3E}">
        <p14:creationId xmlns:p14="http://schemas.microsoft.com/office/powerpoint/2010/main" val="4127706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187AB77-0FEC-D849-A2B6-87D1523BE787}"/>
              </a:ext>
            </a:extLst>
          </p:cNvPr>
          <p:cNvPicPr>
            <a:picLocks noGrp="1" noChangeAspect="1"/>
          </p:cNvPicPr>
          <p:nvPr>
            <p:ph idx="1"/>
          </p:nvPr>
        </p:nvPicPr>
        <p:blipFill>
          <a:blip r:embed="rId3"/>
          <a:stretch>
            <a:fillRect/>
          </a:stretch>
        </p:blipFill>
        <p:spPr>
          <a:xfrm>
            <a:off x="0" y="12032"/>
            <a:ext cx="12192000" cy="6858000"/>
          </a:xfrm>
        </p:spPr>
      </p:pic>
      <p:sp>
        <p:nvSpPr>
          <p:cNvPr id="4" name="Title 1">
            <a:extLst>
              <a:ext uri="{FF2B5EF4-FFF2-40B4-BE49-F238E27FC236}">
                <a16:creationId xmlns:a16="http://schemas.microsoft.com/office/drawing/2014/main" id="{41B72E9F-F79E-B14D-8C98-CA1EB4C48598}"/>
              </a:ext>
            </a:extLst>
          </p:cNvPr>
          <p:cNvSpPr txBox="1">
            <a:spLocks/>
          </p:cNvSpPr>
          <p:nvPr/>
        </p:nvSpPr>
        <p:spPr>
          <a:xfrm>
            <a:off x="1029830" y="57564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C2447"/>
                </a:solidFill>
                <a:latin typeface="Avenir Next" panose="020B0503020202020204" pitchFamily="34" charset="0"/>
              </a:rPr>
              <a:t>IMPACT</a:t>
            </a:r>
          </a:p>
        </p:txBody>
      </p:sp>
      <p:pic>
        <p:nvPicPr>
          <p:cNvPr id="5" name="Picture 4">
            <a:extLst>
              <a:ext uri="{FF2B5EF4-FFF2-40B4-BE49-F238E27FC236}">
                <a16:creationId xmlns:a16="http://schemas.microsoft.com/office/drawing/2014/main" id="{752177F4-954B-0A49-9209-795842F7BFEE}"/>
              </a:ext>
            </a:extLst>
          </p:cNvPr>
          <p:cNvPicPr>
            <a:picLocks noChangeAspect="1"/>
          </p:cNvPicPr>
          <p:nvPr/>
        </p:nvPicPr>
        <p:blipFill>
          <a:blip r:embed="rId4"/>
          <a:stretch>
            <a:fillRect/>
          </a:stretch>
        </p:blipFill>
        <p:spPr>
          <a:xfrm>
            <a:off x="10306050" y="6229350"/>
            <a:ext cx="1885950" cy="628650"/>
          </a:xfrm>
          <a:prstGeom prst="rect">
            <a:avLst/>
          </a:prstGeom>
        </p:spPr>
      </p:pic>
      <p:sp>
        <p:nvSpPr>
          <p:cNvPr id="2" name="TextBox 1">
            <a:extLst>
              <a:ext uri="{FF2B5EF4-FFF2-40B4-BE49-F238E27FC236}">
                <a16:creationId xmlns:a16="http://schemas.microsoft.com/office/drawing/2014/main" id="{AE8C5E06-540A-174E-9A5C-65E36954F3D2}"/>
              </a:ext>
            </a:extLst>
          </p:cNvPr>
          <p:cNvSpPr txBox="1"/>
          <p:nvPr/>
        </p:nvSpPr>
        <p:spPr>
          <a:xfrm>
            <a:off x="973097" y="1709555"/>
            <a:ext cx="10351655" cy="4216539"/>
          </a:xfrm>
          <a:prstGeom prst="rect">
            <a:avLst/>
          </a:prstGeom>
          <a:noFill/>
        </p:spPr>
        <p:txBody>
          <a:bodyPr wrap="square" rtlCol="0">
            <a:spAutoFit/>
          </a:bodyPr>
          <a:lstStyle/>
          <a:p>
            <a:pPr algn="ctr"/>
            <a:r>
              <a:rPr lang="en-US" sz="2500" dirty="0">
                <a:latin typeface="Avenir Next" panose="020B0503020202020204" pitchFamily="34" charset="0"/>
              </a:rPr>
              <a:t>The City of Lakewood is projected to grow at an annual average of</a:t>
            </a:r>
          </a:p>
          <a:p>
            <a:pPr algn="ctr"/>
            <a:endParaRPr lang="en-US" sz="2500" dirty="0">
              <a:latin typeface="Avenir Next" panose="020B0503020202020204" pitchFamily="34" charset="0"/>
            </a:endParaRPr>
          </a:p>
          <a:p>
            <a:pPr algn="ctr"/>
            <a:r>
              <a:rPr lang="en-US" sz="2500" b="1" dirty="0">
                <a:solidFill>
                  <a:srgbClr val="0C2447"/>
                </a:solidFill>
                <a:latin typeface="Avenir Next" panose="020B0503020202020204" pitchFamily="34" charset="0"/>
              </a:rPr>
              <a:t>1.3% to 1.5% </a:t>
            </a:r>
            <a:r>
              <a:rPr lang="en-US" sz="2500" b="1" dirty="0">
                <a:latin typeface="Avenir Next" panose="020B0503020202020204" pitchFamily="34" charset="0"/>
              </a:rPr>
              <a:t> </a:t>
            </a:r>
            <a:r>
              <a:rPr lang="en-US" sz="2500" dirty="0">
                <a:latin typeface="Avenir Next" panose="020B0503020202020204" pitchFamily="34" charset="0"/>
              </a:rPr>
              <a:t>in the next decade.</a:t>
            </a:r>
          </a:p>
          <a:p>
            <a:pPr algn="ctr"/>
            <a:endParaRPr lang="en-US" sz="2500" dirty="0">
              <a:latin typeface="Avenir Next" panose="020B0503020202020204" pitchFamily="34" charset="0"/>
            </a:endParaRPr>
          </a:p>
          <a:p>
            <a:pPr algn="ctr"/>
            <a:r>
              <a:rPr lang="en-US" sz="2500" dirty="0">
                <a:latin typeface="Avenir Next" panose="020B0503020202020204" pitchFamily="34" charset="0"/>
              </a:rPr>
              <a:t>The 1% Growth Cap passed, means up to approximately </a:t>
            </a:r>
          </a:p>
          <a:p>
            <a:pPr algn="ctr"/>
            <a:endParaRPr lang="en-US" sz="2500" dirty="0">
              <a:latin typeface="Avenir Next" panose="020B0503020202020204" pitchFamily="34" charset="0"/>
            </a:endParaRPr>
          </a:p>
          <a:p>
            <a:pPr algn="ctr"/>
            <a:r>
              <a:rPr lang="en-US" sz="2500" b="1" dirty="0">
                <a:solidFill>
                  <a:srgbClr val="0C2447"/>
                </a:solidFill>
                <a:latin typeface="Avenir Next" panose="020B0503020202020204" pitchFamily="34" charset="0"/>
              </a:rPr>
              <a:t>4,100 fewer housing units will be built. </a:t>
            </a:r>
          </a:p>
          <a:p>
            <a:pPr algn="ctr"/>
            <a:endParaRPr lang="en-US" sz="2500" dirty="0">
              <a:latin typeface="Avenir Next" panose="020B0503020202020204" pitchFamily="34" charset="0"/>
            </a:endParaRPr>
          </a:p>
          <a:p>
            <a:pPr algn="ctr"/>
            <a:r>
              <a:rPr lang="en-US" sz="2500" dirty="0">
                <a:latin typeface="Avenir Next" panose="020B0503020202020204" pitchFamily="34" charset="0"/>
              </a:rPr>
              <a:t>Equal to a reduction of </a:t>
            </a:r>
            <a:r>
              <a:rPr lang="en-US" sz="2500" b="1" dirty="0">
                <a:solidFill>
                  <a:srgbClr val="0C2447"/>
                </a:solidFill>
                <a:latin typeface="Avenir Next" panose="020B0503020202020204" pitchFamily="34" charset="0"/>
              </a:rPr>
              <a:t>37% of new units </a:t>
            </a:r>
            <a:r>
              <a:rPr lang="en-US" sz="2500" dirty="0">
                <a:latin typeface="Avenir Next" panose="020B0503020202020204" pitchFamily="34" charset="0"/>
              </a:rPr>
              <a:t>over a decade. </a:t>
            </a:r>
          </a:p>
          <a:p>
            <a:endParaRPr lang="en-US" sz="2500" dirty="0"/>
          </a:p>
          <a:p>
            <a:endParaRPr lang="en-US" dirty="0"/>
          </a:p>
        </p:txBody>
      </p:sp>
      <p:pic>
        <p:nvPicPr>
          <p:cNvPr id="19" name="Graphic 18" descr="City">
            <a:extLst>
              <a:ext uri="{FF2B5EF4-FFF2-40B4-BE49-F238E27FC236}">
                <a16:creationId xmlns:a16="http://schemas.microsoft.com/office/drawing/2014/main" id="{9A909661-F5CA-4140-9AB8-96FF0840B4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391" y="4934878"/>
            <a:ext cx="1923121" cy="1923121"/>
          </a:xfrm>
          <a:prstGeom prst="rect">
            <a:avLst/>
          </a:prstGeom>
        </p:spPr>
      </p:pic>
      <p:pic>
        <p:nvPicPr>
          <p:cNvPr id="20" name="Graphic 19" descr="Arrow Clockwise curve">
            <a:extLst>
              <a:ext uri="{FF2B5EF4-FFF2-40B4-BE49-F238E27FC236}">
                <a16:creationId xmlns:a16="http://schemas.microsoft.com/office/drawing/2014/main" id="{80E4912E-668E-7B4E-928E-D8CC9EA5D36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875547" flipH="1">
            <a:off x="1267439" y="5170544"/>
            <a:ext cx="1575121" cy="1575121"/>
          </a:xfrm>
          <a:prstGeom prst="rect">
            <a:avLst/>
          </a:prstGeom>
        </p:spPr>
      </p:pic>
    </p:spTree>
    <p:extLst>
      <p:ext uri="{BB962C8B-B14F-4D97-AF65-F5344CB8AC3E}">
        <p14:creationId xmlns:p14="http://schemas.microsoft.com/office/powerpoint/2010/main" val="32835429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AD3FCC8141A9B41800C2BC72A5B1544" ma:contentTypeVersion="9" ma:contentTypeDescription="Create a new document." ma:contentTypeScope="" ma:versionID="069ee6ae78b88ddbc7b5cfa9e9c66260">
  <xsd:schema xmlns:xsd="http://www.w3.org/2001/XMLSchema" xmlns:xs="http://www.w3.org/2001/XMLSchema" xmlns:p="http://schemas.microsoft.com/office/2006/metadata/properties" xmlns:ns2="5be7fc79-e7e9-4f99-ad30-a53159e6181c" targetNamespace="http://schemas.microsoft.com/office/2006/metadata/properties" ma:root="true" ma:fieldsID="68b463e641f425c6d1fb490a6fcf6d27" ns2:_="">
    <xsd:import namespace="5be7fc79-e7e9-4f99-ad30-a53159e618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e7fc79-e7e9-4f99-ad30-a53159e618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6C2BF3-BC92-43B7-85D3-BD2AEC59F58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1B41735-13AB-4C82-A2BD-081665F2D9F6}">
  <ds:schemaRefs>
    <ds:schemaRef ds:uri="http://schemas.microsoft.com/sharepoint/v3/contenttype/forms"/>
  </ds:schemaRefs>
</ds:datastoreItem>
</file>

<file path=customXml/itemProps3.xml><?xml version="1.0" encoding="utf-8"?>
<ds:datastoreItem xmlns:ds="http://schemas.openxmlformats.org/officeDocument/2006/customXml" ds:itemID="{3B5A19B9-606A-418E-BD6D-59C36B8A86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e7fc79-e7e9-4f99-ad30-a53159e618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20897</TotalTime>
  <Words>510</Words>
  <Application>Microsoft Macintosh PowerPoint</Application>
  <PresentationFormat>Widescreen</PresentationFormat>
  <Paragraphs>107</Paragraphs>
  <Slides>18</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Avenir Next</vt:lpstr>
      <vt:lpstr>Calibri</vt:lpstr>
      <vt:lpstr>Calibri Light</vt:lpstr>
      <vt:lpstr>Office Theme</vt:lpstr>
      <vt:lpstr>w</vt:lpstr>
      <vt:lpstr>PowerPoint Presentation</vt:lpstr>
      <vt:lpstr>CSPR’s Recent Research</vt:lpstr>
      <vt:lpstr>PowerPoint Presentation</vt:lpstr>
      <vt:lpstr>PowerPoint Presentation</vt:lpstr>
      <vt:lpstr>PowerPoint Presentation</vt:lpstr>
      <vt:lpstr>PowerPoint Presentation</vt:lpstr>
      <vt:lpstr>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creator>Chris Brown</dc:creator>
  <cp:lastModifiedBy>Kristin Strohm</cp:lastModifiedBy>
  <cp:revision>30</cp:revision>
  <cp:lastPrinted>2020-01-10T15:59:26Z</cp:lastPrinted>
  <dcterms:created xsi:type="dcterms:W3CDTF">2019-12-16T20:29:31Z</dcterms:created>
  <dcterms:modified xsi:type="dcterms:W3CDTF">2020-01-12T22:55:12Z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0x0101001AD3FCC8141A9B41800C2BC72A5B1544</vt:lpwstr>
  </property>
</Properties>
</file>